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3" r:id="rId2"/>
  </p:sldMasterIdLst>
  <p:notesMasterIdLst>
    <p:notesMasterId r:id="rId42"/>
  </p:notesMasterIdLst>
  <p:handoutMasterIdLst>
    <p:handoutMasterId r:id="rId43"/>
  </p:handoutMasterIdLst>
  <p:sldIdLst>
    <p:sldId id="309" r:id="rId3"/>
    <p:sldId id="316" r:id="rId4"/>
    <p:sldId id="360" r:id="rId5"/>
    <p:sldId id="326" r:id="rId6"/>
    <p:sldId id="339" r:id="rId7"/>
    <p:sldId id="349" r:id="rId8"/>
    <p:sldId id="351" r:id="rId9"/>
    <p:sldId id="350" r:id="rId10"/>
    <p:sldId id="324" r:id="rId11"/>
    <p:sldId id="325" r:id="rId12"/>
    <p:sldId id="336" r:id="rId13"/>
    <p:sldId id="353" r:id="rId14"/>
    <p:sldId id="329" r:id="rId15"/>
    <p:sldId id="330" r:id="rId16"/>
    <p:sldId id="331" r:id="rId17"/>
    <p:sldId id="333" r:id="rId18"/>
    <p:sldId id="334" r:id="rId19"/>
    <p:sldId id="335" r:id="rId20"/>
    <p:sldId id="332" r:id="rId21"/>
    <p:sldId id="337" r:id="rId22"/>
    <p:sldId id="341" r:id="rId23"/>
    <p:sldId id="340" r:id="rId24"/>
    <p:sldId id="343" r:id="rId25"/>
    <p:sldId id="344" r:id="rId26"/>
    <p:sldId id="345" r:id="rId27"/>
    <p:sldId id="366" r:id="rId28"/>
    <p:sldId id="367" r:id="rId29"/>
    <p:sldId id="346" r:id="rId30"/>
    <p:sldId id="363" r:id="rId31"/>
    <p:sldId id="364" r:id="rId32"/>
    <p:sldId id="365" r:id="rId33"/>
    <p:sldId id="352" r:id="rId34"/>
    <p:sldId id="354" r:id="rId35"/>
    <p:sldId id="355" r:id="rId36"/>
    <p:sldId id="328" r:id="rId37"/>
    <p:sldId id="357" r:id="rId38"/>
    <p:sldId id="356" r:id="rId39"/>
    <p:sldId id="342" r:id="rId40"/>
    <p:sldId id="3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80116%20Budget%20item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FFC000"/>
              </a:solidFill>
              <a:ln>
                <a:noFill/>
              </a:ln>
              <a:effectLst/>
              <a:sp3d/>
            </c:spPr>
          </c:dPt>
          <c:dLbls>
            <c:dLbl>
              <c:idx val="0"/>
              <c:layout>
                <c:manualLayout>
                  <c:x val="-2.7777777777777779E-3"/>
                  <c:y val="-5.555555555555555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6316181252028343E-2"/>
                  <c:y val="-7.23250259680770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99414985923936"/>
                      <c:h val="0.1153960958367204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'Meeting slides'!$F$106:$G$106</c:f>
              <c:strCache>
                <c:ptCount val="2"/>
                <c:pt idx="0">
                  <c:v>Total Spent</c:v>
                </c:pt>
                <c:pt idx="1">
                  <c:v>Total Budget</c:v>
                </c:pt>
              </c:strCache>
            </c:strRef>
          </c:cat>
          <c:val>
            <c:numRef>
              <c:f>'Meeting slides'!$F$107:$G$107</c:f>
              <c:numCache>
                <c:formatCode>#,##0</c:formatCode>
                <c:ptCount val="2"/>
                <c:pt idx="0">
                  <c:v>5863978.5296000009</c:v>
                </c:pt>
                <c:pt idx="1">
                  <c:v>12500000</c:v>
                </c:pt>
              </c:numCache>
            </c:numRef>
          </c:val>
        </c:ser>
        <c:dLbls>
          <c:showLegendKey val="0"/>
          <c:showVal val="0"/>
          <c:showCatName val="0"/>
          <c:showSerName val="0"/>
          <c:showPercent val="0"/>
          <c:showBubbleSize val="0"/>
        </c:dLbls>
        <c:gapWidth val="150"/>
        <c:shape val="box"/>
        <c:axId val="400878856"/>
        <c:axId val="400878464"/>
        <c:axId val="0"/>
      </c:bar3DChart>
      <c:catAx>
        <c:axId val="400878856"/>
        <c:scaling>
          <c:orientation val="minMax"/>
        </c:scaling>
        <c:delete val="1"/>
        <c:axPos val="b"/>
        <c:numFmt formatCode="General" sourceLinked="1"/>
        <c:majorTickMark val="none"/>
        <c:minorTickMark val="none"/>
        <c:tickLblPos val="nextTo"/>
        <c:crossAx val="400878464"/>
        <c:crosses val="autoZero"/>
        <c:auto val="1"/>
        <c:lblAlgn val="ctr"/>
        <c:lblOffset val="100"/>
        <c:noMultiLvlLbl val="0"/>
      </c:catAx>
      <c:valAx>
        <c:axId val="4008784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087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OSPESCA!$P$4:$R$4</c:f>
              <c:strCache>
                <c:ptCount val="3"/>
                <c:pt idx="0">
                  <c:v>Total Grant</c:v>
                </c:pt>
                <c:pt idx="1">
                  <c:v>Transferred</c:v>
                </c:pt>
                <c:pt idx="2">
                  <c:v>Spent</c:v>
                </c:pt>
              </c:strCache>
            </c:strRef>
          </c:cat>
          <c:val>
            <c:numRef>
              <c:f>OSPESCA!$P$12:$R$12</c:f>
              <c:numCache>
                <c:formatCode>#,##0</c:formatCode>
                <c:ptCount val="3"/>
                <c:pt idx="0">
                  <c:v>960</c:v>
                </c:pt>
                <c:pt idx="1">
                  <c:v>613.18799999999999</c:v>
                </c:pt>
                <c:pt idx="2">
                  <c:v>466.36399999999998</c:v>
                </c:pt>
              </c:numCache>
            </c:numRef>
          </c:val>
        </c:ser>
        <c:dLbls>
          <c:showLegendKey val="0"/>
          <c:showVal val="0"/>
          <c:showCatName val="0"/>
          <c:showSerName val="0"/>
          <c:showPercent val="0"/>
          <c:showBubbleSize val="0"/>
        </c:dLbls>
        <c:gapWidth val="150"/>
        <c:shape val="box"/>
        <c:axId val="464629392"/>
        <c:axId val="464623512"/>
        <c:axId val="0"/>
      </c:bar3DChart>
      <c:catAx>
        <c:axId val="4646293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4623512"/>
        <c:crosses val="autoZero"/>
        <c:auto val="1"/>
        <c:lblAlgn val="ctr"/>
        <c:lblOffset val="100"/>
        <c:noMultiLvlLbl val="0"/>
      </c:catAx>
      <c:valAx>
        <c:axId val="464623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29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UNEP!$P$4:$R$4</c:f>
              <c:strCache>
                <c:ptCount val="3"/>
                <c:pt idx="0">
                  <c:v>Total Grant</c:v>
                </c:pt>
                <c:pt idx="1">
                  <c:v>Transferred</c:v>
                </c:pt>
                <c:pt idx="2">
                  <c:v>Spent</c:v>
                </c:pt>
              </c:strCache>
            </c:strRef>
          </c:cat>
          <c:val>
            <c:numRef>
              <c:f>UNEP!$P$13:$R$13</c:f>
              <c:numCache>
                <c:formatCode>#,##0</c:formatCode>
                <c:ptCount val="3"/>
                <c:pt idx="0">
                  <c:v>1365</c:v>
                </c:pt>
                <c:pt idx="1">
                  <c:v>1035.8699999999999</c:v>
                </c:pt>
                <c:pt idx="2">
                  <c:v>297.71899999999999</c:v>
                </c:pt>
              </c:numCache>
            </c:numRef>
          </c:val>
        </c:ser>
        <c:dLbls>
          <c:showLegendKey val="0"/>
          <c:showVal val="0"/>
          <c:showCatName val="0"/>
          <c:showSerName val="0"/>
          <c:showPercent val="0"/>
          <c:showBubbleSize val="0"/>
        </c:dLbls>
        <c:gapWidth val="150"/>
        <c:shape val="box"/>
        <c:axId val="464627040"/>
        <c:axId val="464627824"/>
        <c:axId val="0"/>
      </c:bar3DChart>
      <c:catAx>
        <c:axId val="464627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4627824"/>
        <c:crosses val="autoZero"/>
        <c:auto val="1"/>
        <c:lblAlgn val="ctr"/>
        <c:lblOffset val="100"/>
        <c:noMultiLvlLbl val="0"/>
      </c:catAx>
      <c:valAx>
        <c:axId val="464627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27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Sheet1!$AL$4</c:f>
              <c:strCache>
                <c:ptCount val="1"/>
                <c:pt idx="0">
                  <c:v>Sep-17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Sheet1!$AK$5:$AK$14</c:f>
              <c:strCache>
                <c:ptCount val="10"/>
                <c:pt idx="0">
                  <c:v>CANARI</c:v>
                </c:pt>
                <c:pt idx="1">
                  <c:v>CERMES</c:v>
                </c:pt>
                <c:pt idx="2">
                  <c:v>CRFM FF</c:v>
                </c:pt>
                <c:pt idx="3">
                  <c:v>FAO</c:v>
                </c:pt>
                <c:pt idx="4">
                  <c:v>GCFI</c:v>
                </c:pt>
                <c:pt idx="5">
                  <c:v>OECS</c:v>
                </c:pt>
                <c:pt idx="6">
                  <c:v>OSPESCA</c:v>
                </c:pt>
                <c:pt idx="7">
                  <c:v>UNEP IAA</c:v>
                </c:pt>
                <c:pt idx="8">
                  <c:v>PCU</c:v>
                </c:pt>
                <c:pt idx="9">
                  <c:v>UNESCO IOC</c:v>
                </c:pt>
              </c:strCache>
            </c:strRef>
          </c:cat>
          <c:val>
            <c:numRef>
              <c:f>Sheet1!$AL$5:$AL$14</c:f>
              <c:numCache>
                <c:formatCode>0%</c:formatCode>
                <c:ptCount val="10"/>
                <c:pt idx="0">
                  <c:v>0.15</c:v>
                </c:pt>
                <c:pt idx="1">
                  <c:v>0.17</c:v>
                </c:pt>
                <c:pt idx="2">
                  <c:v>0.11</c:v>
                </c:pt>
                <c:pt idx="3">
                  <c:v>0</c:v>
                </c:pt>
                <c:pt idx="4">
                  <c:v>0.14000000000000001</c:v>
                </c:pt>
                <c:pt idx="5">
                  <c:v>0</c:v>
                </c:pt>
                <c:pt idx="6">
                  <c:v>0.22</c:v>
                </c:pt>
                <c:pt idx="7">
                  <c:v>0.22</c:v>
                </c:pt>
                <c:pt idx="8">
                  <c:v>0.25</c:v>
                </c:pt>
                <c:pt idx="9">
                  <c:v>0</c:v>
                </c:pt>
              </c:numCache>
            </c:numRef>
          </c:val>
        </c:ser>
        <c:ser>
          <c:idx val="1"/>
          <c:order val="1"/>
          <c:tx>
            <c:strRef>
              <c:f>Sheet1!$AM$4</c:f>
              <c:strCache>
                <c:ptCount val="1"/>
                <c:pt idx="0">
                  <c:v>Apr-18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Sheet1!$AK$5:$AK$14</c:f>
              <c:strCache>
                <c:ptCount val="10"/>
                <c:pt idx="0">
                  <c:v>CANARI</c:v>
                </c:pt>
                <c:pt idx="1">
                  <c:v>CERMES</c:v>
                </c:pt>
                <c:pt idx="2">
                  <c:v>CRFM FF</c:v>
                </c:pt>
                <c:pt idx="3">
                  <c:v>FAO</c:v>
                </c:pt>
                <c:pt idx="4">
                  <c:v>GCFI</c:v>
                </c:pt>
                <c:pt idx="5">
                  <c:v>OECS</c:v>
                </c:pt>
                <c:pt idx="6">
                  <c:v>OSPESCA</c:v>
                </c:pt>
                <c:pt idx="7">
                  <c:v>UNEP IAA</c:v>
                </c:pt>
                <c:pt idx="8">
                  <c:v>PCU</c:v>
                </c:pt>
                <c:pt idx="9">
                  <c:v>UNESCO IOC</c:v>
                </c:pt>
              </c:strCache>
            </c:strRef>
          </c:cat>
          <c:val>
            <c:numRef>
              <c:f>Sheet1!$AM$5:$AM$14</c:f>
              <c:numCache>
                <c:formatCode>0%</c:formatCode>
                <c:ptCount val="10"/>
                <c:pt idx="0">
                  <c:v>0.4743</c:v>
                </c:pt>
                <c:pt idx="1">
                  <c:v>0.41857872340425534</c:v>
                </c:pt>
                <c:pt idx="2">
                  <c:v>0.33426826347305388</c:v>
                </c:pt>
                <c:pt idx="3">
                  <c:v>0.14029059449866904</c:v>
                </c:pt>
                <c:pt idx="4">
                  <c:v>0.26326428571428573</c:v>
                </c:pt>
                <c:pt idx="5">
                  <c:v>0.21562500000000001</c:v>
                </c:pt>
                <c:pt idx="6">
                  <c:v>0.48579583333333332</c:v>
                </c:pt>
                <c:pt idx="7">
                  <c:v>0.21810915750915752</c:v>
                </c:pt>
                <c:pt idx="8">
                  <c:v>0.35</c:v>
                </c:pt>
                <c:pt idx="9">
                  <c:v>0</c:v>
                </c:pt>
              </c:numCache>
            </c:numRef>
          </c:val>
        </c:ser>
        <c:dLbls>
          <c:showLegendKey val="0"/>
          <c:showVal val="0"/>
          <c:showCatName val="0"/>
          <c:showSerName val="0"/>
          <c:showPercent val="0"/>
          <c:showBubbleSize val="0"/>
        </c:dLbls>
        <c:gapWidth val="219"/>
        <c:overlap val="-27"/>
        <c:axId val="400880424"/>
        <c:axId val="400879248"/>
      </c:barChart>
      <c:catAx>
        <c:axId val="40088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0879248"/>
        <c:crosses val="autoZero"/>
        <c:auto val="1"/>
        <c:lblAlgn val="ctr"/>
        <c:lblOffset val="100"/>
        <c:noMultiLvlLbl val="0"/>
      </c:catAx>
      <c:valAx>
        <c:axId val="400879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88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62366748472571"/>
          <c:y val="3.350079614176784E-2"/>
          <c:w val="0.71330677609448645"/>
          <c:h val="0.83881409499887916"/>
        </c:manualLayout>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0"/>
                  <c:y val="9.516559488735688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CANARI!$P$4:$R$4</c:f>
              <c:strCache>
                <c:ptCount val="3"/>
                <c:pt idx="0">
                  <c:v>Total Grant</c:v>
                </c:pt>
                <c:pt idx="1">
                  <c:v>Transferred</c:v>
                </c:pt>
                <c:pt idx="2">
                  <c:v>Spent</c:v>
                </c:pt>
              </c:strCache>
            </c:strRef>
          </c:cat>
          <c:val>
            <c:numRef>
              <c:f>CANARI!$P$5:$R$5</c:f>
              <c:numCache>
                <c:formatCode>#,##0</c:formatCode>
                <c:ptCount val="3"/>
                <c:pt idx="0">
                  <c:v>350</c:v>
                </c:pt>
                <c:pt idx="1">
                  <c:v>241.5</c:v>
                </c:pt>
                <c:pt idx="2">
                  <c:v>166.005</c:v>
                </c:pt>
              </c:numCache>
            </c:numRef>
          </c:val>
        </c:ser>
        <c:dLbls>
          <c:showLegendKey val="0"/>
          <c:showVal val="0"/>
          <c:showCatName val="0"/>
          <c:showSerName val="0"/>
          <c:showPercent val="0"/>
          <c:showBubbleSize val="0"/>
        </c:dLbls>
        <c:gapWidth val="150"/>
        <c:shape val="box"/>
        <c:axId val="400881208"/>
        <c:axId val="400879640"/>
        <c:axId val="0"/>
      </c:bar3DChart>
      <c:catAx>
        <c:axId val="400881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0879640"/>
        <c:crosses val="autoZero"/>
        <c:auto val="1"/>
        <c:lblAlgn val="ctr"/>
        <c:lblOffset val="100"/>
        <c:noMultiLvlLbl val="0"/>
      </c:catAx>
      <c:valAx>
        <c:axId val="400879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88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CERMES!$P$4:$R$4</c:f>
              <c:strCache>
                <c:ptCount val="3"/>
                <c:pt idx="0">
                  <c:v>Total Grant</c:v>
                </c:pt>
                <c:pt idx="1">
                  <c:v>Transferred</c:v>
                </c:pt>
                <c:pt idx="2">
                  <c:v>Spent</c:v>
                </c:pt>
              </c:strCache>
            </c:strRef>
          </c:cat>
          <c:val>
            <c:numRef>
              <c:f>CERMES!$P$6:$R$6</c:f>
              <c:numCache>
                <c:formatCode>#,##0</c:formatCode>
                <c:ptCount val="3"/>
                <c:pt idx="0">
                  <c:v>235</c:v>
                </c:pt>
                <c:pt idx="1">
                  <c:v>164.5</c:v>
                </c:pt>
                <c:pt idx="2">
                  <c:v>98.366</c:v>
                </c:pt>
              </c:numCache>
            </c:numRef>
          </c:val>
        </c:ser>
        <c:dLbls>
          <c:showLegendKey val="0"/>
          <c:showVal val="0"/>
          <c:showCatName val="0"/>
          <c:showSerName val="0"/>
          <c:showPercent val="0"/>
          <c:showBubbleSize val="0"/>
        </c:dLbls>
        <c:gapWidth val="150"/>
        <c:shape val="box"/>
        <c:axId val="407612384"/>
        <c:axId val="407607288"/>
        <c:axId val="0"/>
      </c:bar3DChart>
      <c:catAx>
        <c:axId val="407612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7607288"/>
        <c:crosses val="autoZero"/>
        <c:auto val="1"/>
        <c:lblAlgn val="ctr"/>
        <c:lblOffset val="100"/>
        <c:noMultiLvlLbl val="0"/>
      </c:catAx>
      <c:valAx>
        <c:axId val="407607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612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FAO!$P$4:$R$4</c:f>
              <c:strCache>
                <c:ptCount val="3"/>
                <c:pt idx="0">
                  <c:v>Total Grant</c:v>
                </c:pt>
                <c:pt idx="1">
                  <c:v>Transferred</c:v>
                </c:pt>
                <c:pt idx="2">
                  <c:v>Spent</c:v>
                </c:pt>
              </c:strCache>
            </c:strRef>
          </c:cat>
          <c:val>
            <c:numRef>
              <c:f>FAO!$P$9:$R$9</c:f>
              <c:numCache>
                <c:formatCode>#,##0</c:formatCode>
                <c:ptCount val="3"/>
                <c:pt idx="0">
                  <c:v>1352.4</c:v>
                </c:pt>
                <c:pt idx="1">
                  <c:v>500</c:v>
                </c:pt>
                <c:pt idx="2">
                  <c:v>189.72900000000001</c:v>
                </c:pt>
              </c:numCache>
            </c:numRef>
          </c:val>
        </c:ser>
        <c:dLbls>
          <c:showLegendKey val="0"/>
          <c:showVal val="0"/>
          <c:showCatName val="0"/>
          <c:showSerName val="0"/>
          <c:showPercent val="0"/>
          <c:showBubbleSize val="0"/>
        </c:dLbls>
        <c:gapWidth val="150"/>
        <c:shape val="box"/>
        <c:axId val="407606896"/>
        <c:axId val="407615520"/>
        <c:axId val="0"/>
      </c:bar3DChart>
      <c:catAx>
        <c:axId val="4076068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7615520"/>
        <c:crosses val="autoZero"/>
        <c:auto val="1"/>
        <c:lblAlgn val="ctr"/>
        <c:lblOffset val="100"/>
        <c:noMultiLvlLbl val="0"/>
      </c:catAx>
      <c:valAx>
        <c:axId val="407615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6068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accent6">
                  <a:lumMod val="40000"/>
                  <a:lumOff val="60000"/>
                </a:schemeClr>
              </a:solidFill>
              <a:ln>
                <a:noFill/>
              </a:ln>
              <a:effectLst/>
              <a:sp3d/>
            </c:spPr>
          </c:dPt>
          <c:dPt>
            <c:idx val="1"/>
            <c:invertIfNegative val="0"/>
            <c:bubble3D val="0"/>
            <c:spPr>
              <a:solidFill>
                <a:srgbClr val="00B050"/>
              </a:solidFill>
              <a:ln>
                <a:noFill/>
              </a:ln>
              <a:effectLst/>
              <a:sp3d/>
            </c:spPr>
          </c:dPt>
          <c:dLbls>
            <c:dLbl>
              <c:idx val="0"/>
              <c:layout>
                <c:manualLayout>
                  <c:x val="1.3888888888888888E-2"/>
                  <c:y val="-7.40740740740740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5.55555555555555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FAO!$T$4:$U$4</c:f>
              <c:strCache>
                <c:ptCount val="2"/>
                <c:pt idx="0">
                  <c:v>Spent/Total Grant</c:v>
                </c:pt>
                <c:pt idx="1">
                  <c:v>Time Elapsed under Contract</c:v>
                </c:pt>
              </c:strCache>
            </c:strRef>
          </c:cat>
          <c:val>
            <c:numRef>
              <c:f>FAO!$T$9:$U$9</c:f>
              <c:numCache>
                <c:formatCode>0%</c:formatCode>
                <c:ptCount val="2"/>
                <c:pt idx="0">
                  <c:v>0.14029059449866904</c:v>
                </c:pt>
                <c:pt idx="1">
                  <c:v>0.33</c:v>
                </c:pt>
              </c:numCache>
            </c:numRef>
          </c:val>
        </c:ser>
        <c:dLbls>
          <c:showLegendKey val="0"/>
          <c:showVal val="0"/>
          <c:showCatName val="0"/>
          <c:showSerName val="0"/>
          <c:showPercent val="0"/>
          <c:showBubbleSize val="0"/>
        </c:dLbls>
        <c:gapWidth val="150"/>
        <c:shape val="box"/>
        <c:axId val="400650344"/>
        <c:axId val="407576408"/>
        <c:axId val="0"/>
      </c:bar3DChart>
      <c:catAx>
        <c:axId val="400650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7576408"/>
        <c:crosses val="autoZero"/>
        <c:auto val="1"/>
        <c:lblAlgn val="ctr"/>
        <c:lblOffset val="100"/>
        <c:noMultiLvlLbl val="0"/>
      </c:catAx>
      <c:valAx>
        <c:axId val="407576408"/>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06503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FFC000"/>
              </a:solidFill>
              <a:ln>
                <a:noFill/>
              </a:ln>
              <a:effectLst/>
              <a:sp3d/>
            </c:spPr>
          </c:dPt>
          <c:dPt>
            <c:idx val="1"/>
            <c:invertIfNegative val="0"/>
            <c:bubble3D val="0"/>
            <c:spPr>
              <a:solidFill>
                <a:schemeClr val="accent4">
                  <a:lumMod val="20000"/>
                  <a:lumOff val="80000"/>
                </a:schemeClr>
              </a:solidFill>
              <a:ln>
                <a:noFill/>
              </a:ln>
              <a:effectLst/>
              <a:sp3d/>
            </c:spPr>
          </c:dPt>
          <c:dLbls>
            <c:dLbl>
              <c:idx val="0"/>
              <c:layout>
                <c:manualLayout>
                  <c:x val="2.7777777777777267E-3"/>
                  <c:y val="0.2592592592592592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111111111111112E-2"/>
                  <c:y val="0.1620370370370370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FAO!$W$4:$X$4</c:f>
              <c:strCache>
                <c:ptCount val="2"/>
                <c:pt idx="0">
                  <c:v>Expected Expenditure</c:v>
                </c:pt>
                <c:pt idx="1">
                  <c:v>Real Expenditure</c:v>
                </c:pt>
              </c:strCache>
            </c:strRef>
          </c:cat>
          <c:val>
            <c:numRef>
              <c:f>FAO!$W$9:$X$9</c:f>
              <c:numCache>
                <c:formatCode>0</c:formatCode>
                <c:ptCount val="2"/>
                <c:pt idx="0" formatCode="General">
                  <c:v>576</c:v>
                </c:pt>
                <c:pt idx="1">
                  <c:v>189.72900000000001</c:v>
                </c:pt>
              </c:numCache>
            </c:numRef>
          </c:val>
        </c:ser>
        <c:dLbls>
          <c:showLegendKey val="0"/>
          <c:showVal val="0"/>
          <c:showCatName val="0"/>
          <c:showSerName val="0"/>
          <c:showPercent val="0"/>
          <c:showBubbleSize val="0"/>
        </c:dLbls>
        <c:gapWidth val="150"/>
        <c:shape val="box"/>
        <c:axId val="403570048"/>
        <c:axId val="407433752"/>
        <c:axId val="0"/>
      </c:bar3DChart>
      <c:catAx>
        <c:axId val="403570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7433752"/>
        <c:crosses val="autoZero"/>
        <c:auto val="1"/>
        <c:lblAlgn val="ctr"/>
        <c:lblOffset val="100"/>
        <c:noMultiLvlLbl val="0"/>
      </c:catAx>
      <c:valAx>
        <c:axId val="407433752"/>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3570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GCFI!$P$4:$R$4</c:f>
              <c:strCache>
                <c:ptCount val="3"/>
                <c:pt idx="0">
                  <c:v>Total Grant</c:v>
                </c:pt>
                <c:pt idx="1">
                  <c:v>Transferred</c:v>
                </c:pt>
                <c:pt idx="2">
                  <c:v>Spent</c:v>
                </c:pt>
              </c:strCache>
            </c:strRef>
          </c:cat>
          <c:val>
            <c:numRef>
              <c:f>GCFI!$P$10:$R$10</c:f>
              <c:numCache>
                <c:formatCode>#,##0</c:formatCode>
                <c:ptCount val="3"/>
                <c:pt idx="0">
                  <c:v>140</c:v>
                </c:pt>
                <c:pt idx="1">
                  <c:v>80.5</c:v>
                </c:pt>
                <c:pt idx="2">
                  <c:v>36.856999999999999</c:v>
                </c:pt>
              </c:numCache>
            </c:numRef>
          </c:val>
        </c:ser>
        <c:dLbls>
          <c:showLegendKey val="0"/>
          <c:showVal val="0"/>
          <c:showCatName val="0"/>
          <c:showSerName val="0"/>
          <c:showPercent val="0"/>
          <c:showBubbleSize val="0"/>
        </c:dLbls>
        <c:gapWidth val="150"/>
        <c:shape val="box"/>
        <c:axId val="464629000"/>
        <c:axId val="464631744"/>
        <c:axId val="0"/>
      </c:bar3DChart>
      <c:catAx>
        <c:axId val="464629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4631744"/>
        <c:crosses val="autoZero"/>
        <c:auto val="1"/>
        <c:lblAlgn val="ctr"/>
        <c:lblOffset val="100"/>
        <c:noMultiLvlLbl val="0"/>
      </c:catAx>
      <c:valAx>
        <c:axId val="464631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290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OECS!$P$4:$R$4</c:f>
              <c:strCache>
                <c:ptCount val="3"/>
                <c:pt idx="0">
                  <c:v>Total Grant</c:v>
                </c:pt>
                <c:pt idx="1">
                  <c:v>Transferred</c:v>
                </c:pt>
                <c:pt idx="2">
                  <c:v>Spent</c:v>
                </c:pt>
              </c:strCache>
            </c:strRef>
          </c:cat>
          <c:val>
            <c:numRef>
              <c:f>OECS!$P$11:$R$11</c:f>
              <c:numCache>
                <c:formatCode>#,##0</c:formatCode>
                <c:ptCount val="3"/>
                <c:pt idx="0">
                  <c:v>160</c:v>
                </c:pt>
                <c:pt idx="1">
                  <c:v>108.75</c:v>
                </c:pt>
                <c:pt idx="2">
                  <c:v>35</c:v>
                </c:pt>
              </c:numCache>
            </c:numRef>
          </c:val>
        </c:ser>
        <c:dLbls>
          <c:showLegendKey val="0"/>
          <c:showVal val="0"/>
          <c:showCatName val="0"/>
          <c:showSerName val="0"/>
          <c:showPercent val="0"/>
          <c:showBubbleSize val="0"/>
        </c:dLbls>
        <c:gapWidth val="150"/>
        <c:shape val="box"/>
        <c:axId val="464632136"/>
        <c:axId val="464626648"/>
        <c:axId val="0"/>
      </c:bar3DChart>
      <c:catAx>
        <c:axId val="464632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4626648"/>
        <c:crosses val="autoZero"/>
        <c:auto val="1"/>
        <c:lblAlgn val="ctr"/>
        <c:lblOffset val="100"/>
        <c:noMultiLvlLbl val="0"/>
      </c:catAx>
      <c:valAx>
        <c:axId val="464626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321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0.5521</cdr:x>
      <cdr:y>0.58432</cdr:y>
    </cdr:from>
    <cdr:to>
      <cdr:x>0.66826</cdr:x>
      <cdr:y>0.66048</cdr:y>
    </cdr:to>
    <cdr:sp macro="" textlink="">
      <cdr:nvSpPr>
        <cdr:cNvPr id="2" name="TextBox 6"/>
        <cdr:cNvSpPr txBox="1"/>
      </cdr:nvSpPr>
      <cdr:spPr>
        <a:xfrm xmlns:a="http://schemas.openxmlformats.org/drawingml/2006/main">
          <a:off x="2593208" y="2576168"/>
          <a:ext cx="545601" cy="33577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2060"/>
              </a:solidFill>
              <a:effectLst/>
              <a:uFillTx/>
              <a:latin typeface="+mn-lt"/>
              <a:ea typeface="+mn-ea"/>
              <a:cs typeface="+mn-cs"/>
              <a:sym typeface="Helvetica"/>
            </a:rPr>
            <a:t>47%</a:t>
          </a:r>
        </a:p>
      </cdr:txBody>
    </cdr:sp>
  </cdr:relSizeAnchor>
  <cdr:relSizeAnchor xmlns:cdr="http://schemas.openxmlformats.org/drawingml/2006/chartDrawing">
    <cdr:from>
      <cdr:x>0.30322</cdr:x>
      <cdr:y>0.91623</cdr:y>
    </cdr:from>
    <cdr:to>
      <cdr:x>0.6297</cdr:x>
      <cdr:y>1</cdr:y>
    </cdr:to>
    <cdr:sp macro="" textlink="">
      <cdr:nvSpPr>
        <cdr:cNvPr id="3" name="TextBox 7"/>
        <cdr:cNvSpPr txBox="1"/>
      </cdr:nvSpPr>
      <cdr:spPr>
        <a:xfrm xmlns:a="http://schemas.openxmlformats.org/drawingml/2006/main">
          <a:off x="1424224" y="4039500"/>
          <a:ext cx="153348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Total </a:t>
          </a:r>
          <a:r>
            <a:rPr lang="en-US" dirty="0" err="1" smtClean="0"/>
            <a:t>Gastado</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C7527-14B8-4563-9811-E29D2B1BB4D5}" type="datetimeFigureOut">
              <a:rPr lang="en-US" smtClean="0"/>
              <a:t>6/19/2018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839AF-E54B-40BA-815F-851725C8179A}" type="slidenum">
              <a:rPr lang="en-US" smtClean="0"/>
              <a:t>‹#›</a:t>
            </a:fld>
            <a:endParaRPr lang="en-US"/>
          </a:p>
        </p:txBody>
      </p:sp>
    </p:spTree>
    <p:extLst>
      <p:ext uri="{BB962C8B-B14F-4D97-AF65-F5344CB8AC3E}">
        <p14:creationId xmlns:p14="http://schemas.microsoft.com/office/powerpoint/2010/main" val="127119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1651A-FB68-42EC-AD9C-12F8C93F6839}" type="datetimeFigureOut">
              <a:rPr lang="en-US" smtClean="0"/>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FB46D-C36D-474B-AFB7-5DCF93B12458}" type="slidenum">
              <a:rPr lang="en-US" smtClean="0"/>
              <a:t>‹#›</a:t>
            </a:fld>
            <a:endParaRPr lang="en-US"/>
          </a:p>
        </p:txBody>
      </p:sp>
    </p:spTree>
    <p:extLst>
      <p:ext uri="{BB962C8B-B14F-4D97-AF65-F5344CB8AC3E}">
        <p14:creationId xmlns:p14="http://schemas.microsoft.com/office/powerpoint/2010/main" val="197667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6</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34075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29</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1454228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3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err="1"/>
              <a:t>Título</a:t>
            </a:r>
            <a:endParaRPr lang="en-US" dirty="0"/>
          </a:p>
          <a:p>
            <a:pPr lvl="1"/>
            <a:r>
              <a:rPr lang="en-US" dirty="0"/>
              <a:t>Sub-</a:t>
            </a:r>
            <a:r>
              <a:rPr lang="en-US" dirty="0" err="1"/>
              <a:t>Título</a:t>
            </a:r>
            <a:endParaRPr lang="en-US" dirty="0"/>
          </a:p>
          <a:p>
            <a:pPr lvl="2"/>
            <a:r>
              <a:rPr lang="en-US" dirty="0" err="1"/>
              <a:t>Texto</a:t>
            </a:r>
            <a:r>
              <a:rPr lang="en-US" dirty="0"/>
              <a:t> principal</a:t>
            </a:r>
          </a:p>
          <a:p>
            <a:pPr lvl="3"/>
            <a:r>
              <a:rPr lang="en-US" dirty="0"/>
              <a:t>Cuarto </a:t>
            </a:r>
            <a:r>
              <a:rPr lang="en-US" dirty="0" err="1"/>
              <a:t>nivel</a:t>
            </a:r>
            <a:endParaRPr lang="en-US" dirty="0"/>
          </a:p>
          <a:p>
            <a:pPr lvl="4"/>
            <a:r>
              <a:rPr lang="en-US" dirty="0"/>
              <a:t>Quinto </a:t>
            </a:r>
            <a:r>
              <a:rPr lang="en-US" dirty="0" err="1"/>
              <a:t>nivel</a:t>
            </a:r>
            <a:endParaRPr lang="en-US" dirty="0"/>
          </a:p>
          <a:p>
            <a:pPr lvl="5"/>
            <a:r>
              <a:rPr lang="en-US" dirty="0" err="1"/>
              <a:t>destacado</a:t>
            </a:r>
            <a:endParaRPr lang="en-US" dirty="0"/>
          </a:p>
        </p:txBody>
      </p:sp>
      <p:sp>
        <p:nvSpPr>
          <p:cNvPr id="13" name="Rectangle 12">
            <a:extLst>
              <a:ext uri="{FF2B5EF4-FFF2-40B4-BE49-F238E27FC236}">
                <a16:creationId xmlns:a16="http://schemas.microsoft.com/office/drawing/2014/main" xmlns=""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6" name="Picture 5">
            <a:extLst>
              <a:ext uri="{FF2B5EF4-FFF2-40B4-BE49-F238E27FC236}">
                <a16:creationId xmlns:a16="http://schemas.microsoft.com/office/drawing/2014/main" xmlns="" id="{B8025604-3E14-7C47-825A-EAEB332A9A3D}"/>
              </a:ext>
            </a:extLst>
          </p:cNvPr>
          <p:cNvPicPr>
            <a:picLocks noChangeAspect="1"/>
          </p:cNvPicPr>
          <p:nvPr userDrawn="1"/>
        </p:nvPicPr>
        <p:blipFill>
          <a:blip r:embed="rId2"/>
          <a:stretch>
            <a:fillRect/>
          </a:stretch>
        </p:blipFill>
        <p:spPr bwMode="auto">
          <a:xfrm>
            <a:off x="10192968" y="5985212"/>
            <a:ext cx="1763712" cy="7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2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30758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60817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33019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37501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925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65346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2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133756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41020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7" name="Rectangle 6"/>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4837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230921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4355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32331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5505F2-3EBB-4327-B5F4-89FF3E2F83FA}" type="datetimeFigureOut">
              <a:rPr lang="en-US" smtClean="0"/>
              <a:t>6/19/2018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299D0A-720C-4DF2-A3BE-62E056EF753D}" type="slidenum">
              <a:rPr lang="en-US" smtClean="0"/>
              <a:t>‹#›</a:t>
            </a:fld>
            <a:endParaRPr lang="en-US"/>
          </a:p>
        </p:txBody>
      </p:sp>
    </p:spTree>
    <p:extLst>
      <p:ext uri="{BB962C8B-B14F-4D97-AF65-F5344CB8AC3E}">
        <p14:creationId xmlns:p14="http://schemas.microsoft.com/office/powerpoint/2010/main" val="35717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352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2" r:id="rId10"/>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525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0" y="2580427"/>
            <a:ext cx="12225742" cy="1278978"/>
          </a:xfrm>
          <a:prstGeom prst="rect">
            <a:avLst/>
          </a:prstGeom>
          <a:solidFill>
            <a:schemeClr val="tx1">
              <a:lumMod val="50000"/>
              <a:lumOff val="50000"/>
              <a:alpha val="74000"/>
            </a:schemeClr>
          </a:solidFill>
          <a:ln>
            <a:noFill/>
          </a:ln>
          <a:effectLst/>
        </p:spPr>
        <p:txBody>
          <a:bodyPr anchor="ctr"/>
          <a:lstStyle/>
          <a:p>
            <a:pPr algn="ctr">
              <a:defRPr/>
            </a:pPr>
            <a:endParaRPr lang="es-AR" sz="3600" dirty="0" smtClean="0">
              <a:solidFill>
                <a:srgbClr val="FFFFFF"/>
              </a:solidFill>
              <a:cs typeface="MS PGothic" charset="0"/>
            </a:endParaRPr>
          </a:p>
          <a:p>
            <a:pPr algn="ctr">
              <a:defRPr/>
            </a:pPr>
            <a:r>
              <a:rPr lang="es-AR" sz="3600" dirty="0" smtClean="0">
                <a:solidFill>
                  <a:srgbClr val="FFFFFF"/>
                </a:solidFill>
                <a:cs typeface="MS PGothic" charset="0"/>
              </a:rPr>
              <a:t>TEMA </a:t>
            </a:r>
            <a:r>
              <a:rPr lang="es-AR" sz="3600" dirty="0">
                <a:solidFill>
                  <a:srgbClr val="FFFFFF"/>
                </a:solidFill>
                <a:cs typeface="MS PGothic" charset="0"/>
              </a:rPr>
              <a:t>5.2 DEL PROGRAMA: Descripción general de la ejecución financiera</a:t>
            </a:r>
          </a:p>
          <a:p>
            <a:pPr algn="ctr" eaLnBrk="1" hangingPunct="1">
              <a:defRPr/>
            </a:pP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6" name="Text Box 10">
            <a:extLst>
              <a:ext uri="{FF2B5EF4-FFF2-40B4-BE49-F238E27FC236}">
                <a16:creationId xmlns:a16="http://schemas.microsoft.com/office/drawing/2014/main" xmlns="" id="{73720BCF-478D-9941-966C-1179F1DEB549}"/>
              </a:ext>
            </a:extLst>
          </p:cNvPr>
          <p:cNvSpPr txBox="1"/>
          <p:nvPr/>
        </p:nvSpPr>
        <p:spPr>
          <a:xfrm>
            <a:off x="8773270" y="495659"/>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AR" sz="1200" dirty="0">
                <a:ea typeface="Calibri" panose="020F0502020204030204" pitchFamily="34" charset="0"/>
                <a:cs typeface="Times New Roman" panose="02020603050405020304" pitchFamily="18" charset="0"/>
              </a:rPr>
              <a:t>2° reunión del CDP, subtema 5.2 del programa</a:t>
            </a:r>
          </a:p>
        </p:txBody>
      </p:sp>
    </p:spTree>
    <p:extLst>
      <p:ext uri="{BB962C8B-B14F-4D97-AF65-F5344CB8AC3E}">
        <p14:creationId xmlns:p14="http://schemas.microsoft.com/office/powerpoint/2010/main" val="256053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973" y="2220879"/>
            <a:ext cx="6356249" cy="3009489"/>
          </a:xfrm>
          <a:prstGeom prst="rect">
            <a:avLst/>
          </a:prstGeom>
        </p:spPr>
      </p:pic>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cxnSp>
        <p:nvCxnSpPr>
          <p:cNvPr id="7" name="Straight Arrow Connector 6"/>
          <p:cNvCxnSpPr/>
          <p:nvPr/>
        </p:nvCxnSpPr>
        <p:spPr>
          <a:xfrm>
            <a:off x="4915433" y="2919421"/>
            <a:ext cx="0" cy="469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664" y="3389321"/>
            <a:ext cx="2982" cy="611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5"/>
          <p:cNvSpPr txBox="1"/>
          <p:nvPr/>
        </p:nvSpPr>
        <p:spPr>
          <a:xfrm>
            <a:off x="5049114" y="2894474"/>
            <a:ext cx="60305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smtClean="0"/>
              <a:t>-33</a:t>
            </a:r>
            <a:r>
              <a:rPr lang="en-US" sz="1600" dirty="0"/>
              <a:t>%</a:t>
            </a:r>
          </a:p>
        </p:txBody>
      </p:sp>
      <p:sp>
        <p:nvSpPr>
          <p:cNvPr id="13" name="TextBox 8"/>
          <p:cNvSpPr txBox="1"/>
          <p:nvPr/>
        </p:nvSpPr>
        <p:spPr>
          <a:xfrm>
            <a:off x="6601319" y="3448640"/>
            <a:ext cx="60305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smtClean="0"/>
              <a:t>-53</a:t>
            </a:r>
            <a:r>
              <a:rPr lang="en-US" sz="1600" dirty="0"/>
              <a:t>%</a:t>
            </a:r>
          </a:p>
        </p:txBody>
      </p:sp>
      <p:sp>
        <p:nvSpPr>
          <p:cNvPr id="14" name="Right Brace 13"/>
          <p:cNvSpPr/>
          <p:nvPr/>
        </p:nvSpPr>
        <p:spPr>
          <a:xfrm>
            <a:off x="8677924" y="2357750"/>
            <a:ext cx="252597" cy="23674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Estado del nivel de gasto </a:t>
            </a:r>
          </a:p>
          <a:p>
            <a:pPr algn="l"/>
            <a:r>
              <a:rPr lang="es-AR" sz="2400" b="1" dirty="0">
                <a:solidFill>
                  <a:schemeClr val="accent5">
                    <a:lumMod val="75000"/>
                  </a:schemeClr>
                </a:solidFill>
                <a:latin typeface="+mn-lt"/>
              </a:rPr>
              <a:t>en 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8" name="Title 1"/>
          <p:cNvSpPr txBox="1">
            <a:spLocks/>
          </p:cNvSpPr>
          <p:nvPr/>
        </p:nvSpPr>
        <p:spPr>
          <a:xfrm>
            <a:off x="69696" y="1332074"/>
            <a:ext cx="11932666" cy="67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2000" dirty="0" smtClean="0"/>
              <a:t>Apenas un porcentaje </a:t>
            </a:r>
            <a:r>
              <a:rPr lang="es-AR" sz="2000" dirty="0"/>
              <a:t>de los fondos transferidos son gastados de manera efectiva por los socios.</a:t>
            </a:r>
          </a:p>
          <a:p>
            <a:pPr algn="just"/>
            <a:endParaRPr lang="es-CO" sz="2000" dirty="0"/>
          </a:p>
          <a:p>
            <a:pPr algn="just"/>
            <a:r>
              <a:rPr lang="es-AR" sz="2000" dirty="0" smtClean="0"/>
              <a:t>Un </a:t>
            </a:r>
            <a:r>
              <a:rPr lang="es-AR" sz="2000" dirty="0"/>
              <a:t>33%  de </a:t>
            </a:r>
            <a:r>
              <a:rPr lang="es-AR" sz="2000" dirty="0" smtClean="0"/>
              <a:t>cuotas no se han liberado </a:t>
            </a:r>
            <a:r>
              <a:rPr lang="es-AR" sz="2000" dirty="0"/>
              <a:t>por lentitud en la ejecución y </a:t>
            </a:r>
            <a:r>
              <a:rPr lang="es-AR" sz="2000" dirty="0" smtClean="0"/>
              <a:t>un </a:t>
            </a:r>
            <a:r>
              <a:rPr lang="es-AR" sz="2000" dirty="0"/>
              <a:t>53% de </a:t>
            </a:r>
            <a:r>
              <a:rPr lang="es-AR" sz="2000" dirty="0" smtClean="0"/>
              <a:t>las cuotas </a:t>
            </a:r>
            <a:r>
              <a:rPr lang="es-AR" sz="2000" dirty="0"/>
              <a:t>pagadas todavía no han sido abonadas </a:t>
            </a:r>
          </a:p>
        </p:txBody>
      </p:sp>
      <p:sp>
        <p:nvSpPr>
          <p:cNvPr id="19" name="Rectangle 18"/>
          <p:cNvSpPr/>
          <p:nvPr/>
        </p:nvSpPr>
        <p:spPr>
          <a:xfrm>
            <a:off x="9036194" y="2543356"/>
            <a:ext cx="3194657" cy="2585323"/>
          </a:xfrm>
          <a:prstGeom prst="rect">
            <a:avLst/>
          </a:prstGeom>
        </p:spPr>
        <p:txBody>
          <a:bodyPr wrap="none">
            <a:spAutoFit/>
          </a:bodyPr>
          <a:lstStyle/>
          <a:p>
            <a:r>
              <a:rPr lang="es-AR" b="1" dirty="0">
                <a:solidFill>
                  <a:schemeClr val="bg2">
                    <a:lumMod val="10000"/>
                  </a:schemeClr>
                </a:solidFill>
              </a:rPr>
              <a:t>Dos problemas:</a:t>
            </a:r>
          </a:p>
          <a:p>
            <a:endParaRPr lang="es-CO" b="1" dirty="0">
              <a:solidFill>
                <a:schemeClr val="accent5">
                  <a:lumMod val="75000"/>
                </a:schemeClr>
              </a:solidFill>
            </a:endParaRPr>
          </a:p>
          <a:p>
            <a:r>
              <a:rPr lang="es-AR" b="1" dirty="0">
                <a:solidFill>
                  <a:schemeClr val="accent5">
                    <a:lumMod val="75000"/>
                  </a:schemeClr>
                </a:solidFill>
              </a:rPr>
              <a:t>Retrasos en la ejecución </a:t>
            </a:r>
          </a:p>
          <a:p>
            <a:r>
              <a:rPr lang="es-AR" b="1" dirty="0">
                <a:solidFill>
                  <a:schemeClr val="accent5">
                    <a:lumMod val="75000"/>
                  </a:schemeClr>
                </a:solidFill>
              </a:rPr>
              <a:t>versus planificación inicial</a:t>
            </a:r>
          </a:p>
          <a:p>
            <a:endParaRPr lang="es-CO" b="1" dirty="0">
              <a:solidFill>
                <a:schemeClr val="accent5">
                  <a:lumMod val="75000"/>
                </a:schemeClr>
              </a:solidFill>
            </a:endParaRPr>
          </a:p>
          <a:p>
            <a:r>
              <a:rPr lang="es-AR" b="1" dirty="0">
                <a:solidFill>
                  <a:schemeClr val="accent5">
                    <a:lumMod val="75000"/>
                  </a:schemeClr>
                </a:solidFill>
              </a:rPr>
              <a:t>Nivel de gasto insuficiente </a:t>
            </a:r>
          </a:p>
          <a:p>
            <a:r>
              <a:rPr lang="es-AR" b="1" dirty="0">
                <a:solidFill>
                  <a:schemeClr val="accent5">
                    <a:lumMod val="75000"/>
                  </a:schemeClr>
                </a:solidFill>
              </a:rPr>
              <a:t>de los fondos transferidos</a:t>
            </a:r>
          </a:p>
          <a:p>
            <a:endParaRPr lang="es-CO" b="1" dirty="0" smtClean="0">
              <a:solidFill>
                <a:schemeClr val="accent5">
                  <a:lumMod val="75000"/>
                </a:schemeClr>
              </a:solidFill>
            </a:endParaRPr>
          </a:p>
          <a:p>
            <a:endParaRPr lang="en-US" dirty="0"/>
          </a:p>
        </p:txBody>
      </p:sp>
    </p:spTree>
    <p:extLst>
      <p:ext uri="{BB962C8B-B14F-4D97-AF65-F5344CB8AC3E}">
        <p14:creationId xmlns:p14="http://schemas.microsoft.com/office/powerpoint/2010/main" val="4196092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2123" y="1728056"/>
            <a:ext cx="8053514" cy="4932091"/>
          </a:xfrm>
          <a:prstGeom prst="rect">
            <a:avLst/>
          </a:prstGeom>
        </p:spPr>
      </p:pic>
      <p:sp>
        <p:nvSpPr>
          <p:cNvPr id="6" name="Title 1"/>
          <p:cNvSpPr txBox="1">
            <a:spLocks/>
          </p:cNvSpPr>
          <p:nvPr/>
        </p:nvSpPr>
        <p:spPr>
          <a:xfrm>
            <a:off x="2106748" y="1054664"/>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p>
        </p:txBody>
      </p:sp>
      <p:pic>
        <p:nvPicPr>
          <p:cNvPr id="18" name="Picture 17"/>
          <p:cNvPicPr>
            <a:picLocks noChangeAspect="1"/>
          </p:cNvPicPr>
          <p:nvPr/>
        </p:nvPicPr>
        <p:blipFill>
          <a:blip r:embed="rId3"/>
          <a:stretch>
            <a:fillRect/>
          </a:stretch>
        </p:blipFill>
        <p:spPr>
          <a:xfrm>
            <a:off x="3321257" y="2626486"/>
            <a:ext cx="335238" cy="304259"/>
          </a:xfrm>
          <a:prstGeom prst="rect">
            <a:avLst/>
          </a:prstGeom>
        </p:spPr>
      </p:pic>
      <p:pic>
        <p:nvPicPr>
          <p:cNvPr id="20" name="Picture 19"/>
          <p:cNvPicPr>
            <a:picLocks noChangeAspect="1"/>
          </p:cNvPicPr>
          <p:nvPr/>
        </p:nvPicPr>
        <p:blipFill>
          <a:blip r:embed="rId3"/>
          <a:stretch>
            <a:fillRect/>
          </a:stretch>
        </p:blipFill>
        <p:spPr>
          <a:xfrm>
            <a:off x="4036773" y="2675022"/>
            <a:ext cx="335238" cy="304259"/>
          </a:xfrm>
          <a:prstGeom prst="rect">
            <a:avLst/>
          </a:prstGeom>
        </p:spPr>
      </p:pic>
      <p:pic>
        <p:nvPicPr>
          <p:cNvPr id="24" name="Picture 23"/>
          <p:cNvPicPr>
            <a:picLocks noChangeAspect="1"/>
          </p:cNvPicPr>
          <p:nvPr/>
        </p:nvPicPr>
        <p:blipFill>
          <a:blip r:embed="rId3"/>
          <a:stretch>
            <a:fillRect/>
          </a:stretch>
        </p:blipFill>
        <p:spPr>
          <a:xfrm>
            <a:off x="7292205" y="2056236"/>
            <a:ext cx="335238" cy="304259"/>
          </a:xfrm>
          <a:prstGeom prst="rect">
            <a:avLst/>
          </a:prstGeom>
        </p:spPr>
      </p:pic>
      <p:pic>
        <p:nvPicPr>
          <p:cNvPr id="25" name="chart"/>
          <p:cNvPicPr>
            <a:picLocks noChangeAspect="1"/>
          </p:cNvPicPr>
          <p:nvPr/>
        </p:nvPicPr>
        <p:blipFill>
          <a:blip r:embed="rId4"/>
          <a:stretch>
            <a:fillRect/>
          </a:stretch>
        </p:blipFill>
        <p:spPr>
          <a:xfrm>
            <a:off x="4482096" y="2082432"/>
            <a:ext cx="297681" cy="257609"/>
          </a:xfrm>
          <a:prstGeom prst="rect">
            <a:avLst/>
          </a:prstGeom>
        </p:spPr>
      </p:pic>
      <p:pic>
        <p:nvPicPr>
          <p:cNvPr id="26" name="chart"/>
          <p:cNvPicPr>
            <a:picLocks noChangeAspect="1"/>
          </p:cNvPicPr>
          <p:nvPr/>
        </p:nvPicPr>
        <p:blipFill>
          <a:blip r:embed="rId4"/>
          <a:stretch>
            <a:fillRect/>
          </a:stretch>
        </p:blipFill>
        <p:spPr>
          <a:xfrm>
            <a:off x="5245394" y="3227784"/>
            <a:ext cx="297681" cy="257609"/>
          </a:xfrm>
          <a:prstGeom prst="rect">
            <a:avLst/>
          </a:prstGeom>
        </p:spPr>
      </p:pic>
      <p:pic>
        <p:nvPicPr>
          <p:cNvPr id="27" name="chart"/>
          <p:cNvPicPr>
            <a:picLocks noChangeAspect="1"/>
          </p:cNvPicPr>
          <p:nvPr/>
        </p:nvPicPr>
        <p:blipFill>
          <a:blip r:embed="rId4"/>
          <a:stretch>
            <a:fillRect/>
          </a:stretch>
        </p:blipFill>
        <p:spPr>
          <a:xfrm>
            <a:off x="5865706" y="2079560"/>
            <a:ext cx="297681" cy="257609"/>
          </a:xfrm>
          <a:prstGeom prst="rect">
            <a:avLst/>
          </a:prstGeom>
        </p:spPr>
      </p:pic>
      <p:pic>
        <p:nvPicPr>
          <p:cNvPr id="30" name="chart"/>
          <p:cNvPicPr>
            <a:picLocks noChangeAspect="1"/>
          </p:cNvPicPr>
          <p:nvPr/>
        </p:nvPicPr>
        <p:blipFill>
          <a:blip r:embed="rId4"/>
          <a:stretch>
            <a:fillRect/>
          </a:stretch>
        </p:blipFill>
        <p:spPr>
          <a:xfrm>
            <a:off x="6648813" y="2079560"/>
            <a:ext cx="297681" cy="257609"/>
          </a:xfrm>
          <a:prstGeom prst="rect">
            <a:avLst/>
          </a:prstGeom>
        </p:spPr>
      </p:pic>
      <p:pic>
        <p:nvPicPr>
          <p:cNvPr id="31" name="chart"/>
          <p:cNvPicPr>
            <a:picLocks noChangeAspect="1"/>
          </p:cNvPicPr>
          <p:nvPr/>
        </p:nvPicPr>
        <p:blipFill>
          <a:blip r:embed="rId4"/>
          <a:stretch>
            <a:fillRect/>
          </a:stretch>
        </p:blipFill>
        <p:spPr>
          <a:xfrm>
            <a:off x="7973154" y="2056236"/>
            <a:ext cx="297681" cy="257609"/>
          </a:xfrm>
          <a:prstGeom prst="rect">
            <a:avLst/>
          </a:prstGeom>
        </p:spPr>
      </p:pic>
      <p:pic>
        <p:nvPicPr>
          <p:cNvPr id="32" name="chart"/>
          <p:cNvPicPr>
            <a:picLocks noChangeAspect="1"/>
          </p:cNvPicPr>
          <p:nvPr/>
        </p:nvPicPr>
        <p:blipFill>
          <a:blip r:embed="rId4"/>
          <a:stretch>
            <a:fillRect/>
          </a:stretch>
        </p:blipFill>
        <p:spPr>
          <a:xfrm>
            <a:off x="8607420" y="2048466"/>
            <a:ext cx="297681" cy="257609"/>
          </a:xfrm>
          <a:prstGeom prst="rect">
            <a:avLst/>
          </a:prstGeom>
        </p:spPr>
      </p:pic>
      <p:pic>
        <p:nvPicPr>
          <p:cNvPr id="17" name="chart"/>
          <p:cNvPicPr>
            <a:picLocks noChangeAspect="1"/>
          </p:cNvPicPr>
          <p:nvPr/>
        </p:nvPicPr>
        <p:blipFill>
          <a:blip r:embed="rId4"/>
          <a:stretch>
            <a:fillRect/>
          </a:stretch>
        </p:blipFill>
        <p:spPr>
          <a:xfrm>
            <a:off x="9462553" y="5227530"/>
            <a:ext cx="297681" cy="257609"/>
          </a:xfrm>
          <a:prstGeom prst="rect">
            <a:avLst/>
          </a:prstGeom>
        </p:spPr>
      </p:pic>
      <p:sp>
        <p:nvSpPr>
          <p:cNvPr id="19"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200" b="1" dirty="0">
                <a:solidFill>
                  <a:schemeClr val="accent5">
                    <a:lumMod val="75000"/>
                  </a:schemeClr>
                </a:solidFill>
                <a:latin typeface="+mn-lt"/>
              </a:rPr>
              <a:t>Ejecución por socio </a:t>
            </a:r>
          </a:p>
          <a:p>
            <a:pPr algn="l"/>
            <a:r>
              <a:rPr lang="es-AR" sz="2200" b="1" dirty="0">
                <a:solidFill>
                  <a:schemeClr val="accent5">
                    <a:lumMod val="75000"/>
                  </a:schemeClr>
                </a:solidFill>
                <a:latin typeface="+mn-lt"/>
              </a:rPr>
              <a:t>Acuerdos de </a:t>
            </a:r>
            <a:r>
              <a:rPr lang="es-AR" sz="2200" b="1" dirty="0" err="1">
                <a:solidFill>
                  <a:schemeClr val="accent5">
                    <a:lumMod val="75000"/>
                  </a:schemeClr>
                </a:solidFill>
                <a:latin typeface="+mn-lt"/>
              </a:rPr>
              <a:t>co</a:t>
            </a:r>
            <a:r>
              <a:rPr lang="es-AR" sz="2200" b="1" dirty="0">
                <a:solidFill>
                  <a:schemeClr val="accent5">
                    <a:lumMod val="75000"/>
                  </a:schemeClr>
                </a:solidFill>
                <a:latin typeface="+mn-lt"/>
              </a:rPr>
              <a:t>-ejecución (en miles de USD)</a:t>
            </a:r>
            <a:br>
              <a:rPr lang="es-AR" sz="2200" b="1" dirty="0">
                <a:solidFill>
                  <a:schemeClr val="accent5">
                    <a:lumMod val="75000"/>
                  </a:schemeClr>
                </a:solidFill>
                <a:latin typeface="+mn-lt"/>
              </a:rPr>
            </a:br>
            <a:r>
              <a:rPr lang="es-AR" sz="2200" b="1" dirty="0">
                <a:solidFill>
                  <a:schemeClr val="accent5">
                    <a:lumMod val="75000"/>
                  </a:schemeClr>
                </a:solidFill>
                <a:latin typeface="+mn-lt"/>
              </a:rPr>
              <a:t/>
            </a:r>
            <a:br>
              <a:rPr lang="es-AR" sz="2200" b="1" dirty="0">
                <a:solidFill>
                  <a:schemeClr val="accent5">
                    <a:lumMod val="75000"/>
                  </a:schemeClr>
                </a:solidFill>
                <a:latin typeface="+mn-lt"/>
              </a:rPr>
            </a:br>
            <a:endParaRPr lang="es-AR" sz="2200" b="1" dirty="0">
              <a:solidFill>
                <a:schemeClr val="accent5">
                  <a:lumMod val="75000"/>
                </a:schemeClr>
              </a:solidFill>
              <a:latin typeface="+mn-lt"/>
            </a:endParaRPr>
          </a:p>
        </p:txBody>
      </p:sp>
      <p:sp>
        <p:nvSpPr>
          <p:cNvPr id="21" name="Title 1"/>
          <p:cNvSpPr txBox="1">
            <a:spLocks/>
          </p:cNvSpPr>
          <p:nvPr/>
        </p:nvSpPr>
        <p:spPr>
          <a:xfrm>
            <a:off x="188794" y="1001074"/>
            <a:ext cx="11651503" cy="4441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1800" dirty="0"/>
              <a:t>Se espera que la ejecución </a:t>
            </a:r>
            <a:r>
              <a:rPr lang="es-AR" sz="2000" dirty="0"/>
              <a:t>financiera</a:t>
            </a:r>
            <a:r>
              <a:rPr lang="es-AR" sz="1800" dirty="0"/>
              <a:t> sea aproximadamente proporcional al tiempo transcurrido en cada uno de los acuerdos de </a:t>
            </a:r>
            <a:r>
              <a:rPr lang="es-AR" sz="1800" dirty="0" err="1"/>
              <a:t>co</a:t>
            </a:r>
            <a:r>
              <a:rPr lang="es-AR" sz="1800" dirty="0"/>
              <a:t>-ejecución  </a:t>
            </a:r>
          </a:p>
        </p:txBody>
      </p:sp>
    </p:spTree>
    <p:extLst>
      <p:ext uri="{BB962C8B-B14F-4D97-AF65-F5344CB8AC3E}">
        <p14:creationId xmlns:p14="http://schemas.microsoft.com/office/powerpoint/2010/main" val="5307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034096522"/>
              </p:ext>
            </p:extLst>
          </p:nvPr>
        </p:nvGraphicFramePr>
        <p:xfrm>
          <a:off x="850392" y="1685261"/>
          <a:ext cx="10442447" cy="379253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1670454" y="1778663"/>
            <a:ext cx="335238" cy="304259"/>
          </a:xfrm>
          <a:prstGeom prst="rect">
            <a:avLst/>
          </a:prstGeom>
        </p:spPr>
      </p:pic>
      <p:pic>
        <p:nvPicPr>
          <p:cNvPr id="6" name="Picture 5"/>
          <p:cNvPicPr>
            <a:picLocks noChangeAspect="1"/>
          </p:cNvPicPr>
          <p:nvPr/>
        </p:nvPicPr>
        <p:blipFill>
          <a:blip r:embed="rId3"/>
          <a:stretch>
            <a:fillRect/>
          </a:stretch>
        </p:blipFill>
        <p:spPr>
          <a:xfrm>
            <a:off x="2752520" y="1778663"/>
            <a:ext cx="335238" cy="304259"/>
          </a:xfrm>
          <a:prstGeom prst="rect">
            <a:avLst/>
          </a:prstGeom>
        </p:spPr>
      </p:pic>
      <p:pic>
        <p:nvPicPr>
          <p:cNvPr id="7" name="chart"/>
          <p:cNvPicPr>
            <a:picLocks noChangeAspect="1"/>
          </p:cNvPicPr>
          <p:nvPr/>
        </p:nvPicPr>
        <p:blipFill>
          <a:blip r:embed="rId4"/>
          <a:stretch>
            <a:fillRect/>
          </a:stretch>
        </p:blipFill>
        <p:spPr>
          <a:xfrm>
            <a:off x="8707471" y="3042405"/>
            <a:ext cx="297681" cy="257609"/>
          </a:xfrm>
          <a:prstGeom prst="rect">
            <a:avLst/>
          </a:prstGeom>
        </p:spPr>
      </p:pic>
      <p:pic>
        <p:nvPicPr>
          <p:cNvPr id="8" name="Picture 7"/>
          <p:cNvPicPr>
            <a:picLocks noChangeAspect="1"/>
          </p:cNvPicPr>
          <p:nvPr/>
        </p:nvPicPr>
        <p:blipFill>
          <a:blip r:embed="rId3"/>
          <a:stretch>
            <a:fillRect/>
          </a:stretch>
        </p:blipFill>
        <p:spPr>
          <a:xfrm>
            <a:off x="7472000" y="1778663"/>
            <a:ext cx="335238" cy="311532"/>
          </a:xfrm>
          <a:prstGeom prst="rect">
            <a:avLst/>
          </a:prstGeom>
        </p:spPr>
      </p:pic>
      <p:pic>
        <p:nvPicPr>
          <p:cNvPr id="11" name="chart"/>
          <p:cNvPicPr>
            <a:picLocks noChangeAspect="1"/>
          </p:cNvPicPr>
          <p:nvPr/>
        </p:nvPicPr>
        <p:blipFill>
          <a:blip r:embed="rId4"/>
          <a:stretch>
            <a:fillRect/>
          </a:stretch>
        </p:blipFill>
        <p:spPr>
          <a:xfrm>
            <a:off x="10636856" y="3871461"/>
            <a:ext cx="297681" cy="257609"/>
          </a:xfrm>
          <a:prstGeom prst="rect">
            <a:avLst/>
          </a:prstGeom>
        </p:spPr>
      </p:pic>
      <p:sp>
        <p:nvSpPr>
          <p:cNvPr id="10" name="Title 1"/>
          <p:cNvSpPr txBox="1">
            <a:spLocks/>
          </p:cNvSpPr>
          <p:nvPr/>
        </p:nvSpPr>
        <p:spPr>
          <a:xfrm>
            <a:off x="69696" y="0"/>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200" b="1" dirty="0">
                <a:solidFill>
                  <a:schemeClr val="accent5">
                    <a:lumMod val="75000"/>
                  </a:schemeClr>
                </a:solidFill>
                <a:latin typeface="+mn-lt"/>
              </a:rPr>
              <a:t>Ejecución por socio </a:t>
            </a:r>
          </a:p>
          <a:p>
            <a:pPr algn="l"/>
            <a:r>
              <a:rPr lang="es-AR" sz="2200" b="1" dirty="0">
                <a:solidFill>
                  <a:schemeClr val="accent5">
                    <a:lumMod val="75000"/>
                  </a:schemeClr>
                </a:solidFill>
                <a:latin typeface="+mn-lt"/>
              </a:rPr>
              <a:t>Acuerdos de </a:t>
            </a:r>
            <a:r>
              <a:rPr lang="es-AR" sz="2200" b="1" dirty="0" err="1">
                <a:solidFill>
                  <a:schemeClr val="accent5">
                    <a:lumMod val="75000"/>
                  </a:schemeClr>
                </a:solidFill>
                <a:latin typeface="+mn-lt"/>
              </a:rPr>
              <a:t>co</a:t>
            </a:r>
            <a:r>
              <a:rPr lang="es-AR" sz="2200" b="1" dirty="0">
                <a:solidFill>
                  <a:schemeClr val="accent5">
                    <a:lumMod val="75000"/>
                  </a:schemeClr>
                </a:solidFill>
                <a:latin typeface="+mn-lt"/>
              </a:rPr>
              <a:t>-ejecución (en miles de USD)</a:t>
            </a:r>
            <a:br>
              <a:rPr lang="es-AR" sz="2200" b="1" dirty="0">
                <a:solidFill>
                  <a:schemeClr val="accent5">
                    <a:lumMod val="75000"/>
                  </a:schemeClr>
                </a:solidFill>
                <a:latin typeface="+mn-lt"/>
              </a:rPr>
            </a:br>
            <a:r>
              <a:rPr lang="es-AR" sz="2200" b="1" dirty="0">
                <a:solidFill>
                  <a:schemeClr val="accent5">
                    <a:lumMod val="75000"/>
                  </a:schemeClr>
                </a:solidFill>
                <a:latin typeface="+mn-lt"/>
              </a:rPr>
              <a:t/>
            </a:r>
            <a:br>
              <a:rPr lang="es-AR" sz="2200" b="1" dirty="0">
                <a:solidFill>
                  <a:schemeClr val="accent5">
                    <a:lumMod val="75000"/>
                  </a:schemeClr>
                </a:solidFill>
                <a:latin typeface="+mn-lt"/>
              </a:rPr>
            </a:br>
            <a:endParaRPr lang="es-AR" sz="2200" b="1" dirty="0">
              <a:solidFill>
                <a:schemeClr val="accent5">
                  <a:lumMod val="75000"/>
                </a:schemeClr>
              </a:solidFill>
              <a:latin typeface="+mn-lt"/>
            </a:endParaRPr>
          </a:p>
        </p:txBody>
      </p:sp>
      <p:sp>
        <p:nvSpPr>
          <p:cNvPr id="13" name="Rectangle 12"/>
          <p:cNvSpPr/>
          <p:nvPr/>
        </p:nvSpPr>
        <p:spPr>
          <a:xfrm>
            <a:off x="69696" y="901609"/>
            <a:ext cx="11412202" cy="646331"/>
          </a:xfrm>
          <a:prstGeom prst="rect">
            <a:avLst/>
          </a:prstGeom>
        </p:spPr>
        <p:txBody>
          <a:bodyPr wrap="square">
            <a:spAutoFit/>
          </a:bodyPr>
          <a:lstStyle/>
          <a:p>
            <a:pPr>
              <a:spcAft>
                <a:spcPts val="0"/>
              </a:spcAft>
            </a:pPr>
            <a:r>
              <a:rPr lang="es-AR" dirty="0">
                <a:latin typeface="Calibri" panose="020F0502020204030204" pitchFamily="34" charset="0"/>
                <a:ea typeface="Calibri" panose="020F0502020204030204" pitchFamily="34" charset="0"/>
                <a:cs typeface="Times New Roman" panose="02020603050405020304" pitchFamily="18" charset="0"/>
              </a:rPr>
              <a:t>Desde la última reunión del GEP a finales de 2017, hubo una mejora en el cumplimiento contractual por parte de la mayor parte de los socios. No obstante, es evidente la necesidad de acelerar la ejecución de fondos en el 2018 y 2019.  </a:t>
            </a:r>
          </a:p>
        </p:txBody>
      </p:sp>
    </p:spTree>
    <p:extLst>
      <p:ext uri="{BB962C8B-B14F-4D97-AF65-F5344CB8AC3E}">
        <p14:creationId xmlns:p14="http://schemas.microsoft.com/office/powerpoint/2010/main" val="34406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928459" cy="369332"/>
          </a:xfrm>
          <a:prstGeom prst="rect">
            <a:avLst/>
          </a:prstGeom>
        </p:spPr>
        <p:txBody>
          <a:bodyPr wrap="none">
            <a:spAutoFit/>
          </a:bodyPr>
          <a:lstStyle/>
          <a:p>
            <a:r>
              <a:rPr lang="es-CO" b="1" dirty="0" smtClean="0">
                <a:solidFill>
                  <a:schemeClr val="accent5">
                    <a:lumMod val="75000"/>
                  </a:schemeClr>
                </a:solidFill>
              </a:rPr>
              <a:t>CANARI</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84647768"/>
              </p:ext>
            </p:extLst>
          </p:nvPr>
        </p:nvGraphicFramePr>
        <p:xfrm>
          <a:off x="139608" y="2153727"/>
          <a:ext cx="4212936" cy="230737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547161" y="803346"/>
            <a:ext cx="4596782" cy="2700762"/>
          </a:xfrm>
          <a:prstGeom prst="rect">
            <a:avLst/>
          </a:prstGeom>
        </p:spPr>
      </p:pic>
      <p:pic>
        <p:nvPicPr>
          <p:cNvPr id="6" name="Picture 5"/>
          <p:cNvPicPr>
            <a:picLocks noChangeAspect="1"/>
          </p:cNvPicPr>
          <p:nvPr/>
        </p:nvPicPr>
        <p:blipFill>
          <a:blip r:embed="rId4"/>
          <a:stretch>
            <a:fillRect/>
          </a:stretch>
        </p:blipFill>
        <p:spPr>
          <a:xfrm>
            <a:off x="5541064" y="4181624"/>
            <a:ext cx="4602879" cy="2676376"/>
          </a:xfrm>
          <a:prstGeom prst="rect">
            <a:avLst/>
          </a:prstGeom>
        </p:spPr>
      </p:pic>
      <p:sp>
        <p:nvSpPr>
          <p:cNvPr id="9"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0" name="Rectangle 9"/>
          <p:cNvSpPr/>
          <p:nvPr/>
        </p:nvSpPr>
        <p:spPr>
          <a:xfrm>
            <a:off x="10143943" y="1657794"/>
            <a:ext cx="993926" cy="369332"/>
          </a:xfrm>
          <a:prstGeom prst="rect">
            <a:avLst/>
          </a:prstGeom>
        </p:spPr>
        <p:txBody>
          <a:bodyPr wrap="none">
            <a:spAutoFit/>
          </a:bodyPr>
          <a:lstStyle/>
          <a:p>
            <a:r>
              <a:rPr lang="es-AR" b="1">
                <a:solidFill>
                  <a:schemeClr val="accent5">
                    <a:lumMod val="75000"/>
                  </a:schemeClr>
                </a:solidFill>
              </a:rPr>
              <a:t>Bien encaminado</a:t>
            </a:r>
          </a:p>
        </p:txBody>
      </p:sp>
      <p:sp>
        <p:nvSpPr>
          <p:cNvPr id="11" name="Rectangle 10"/>
          <p:cNvSpPr/>
          <p:nvPr/>
        </p:nvSpPr>
        <p:spPr>
          <a:xfrm>
            <a:off x="10143943" y="5150480"/>
            <a:ext cx="993926" cy="369332"/>
          </a:xfrm>
          <a:prstGeom prst="rect">
            <a:avLst/>
          </a:prstGeom>
        </p:spPr>
        <p:txBody>
          <a:bodyPr wrap="none">
            <a:spAutoFit/>
          </a:bodyPr>
          <a:lstStyle/>
          <a:p>
            <a:r>
              <a:rPr lang="es-AR" b="1">
                <a:solidFill>
                  <a:schemeClr val="accent5">
                    <a:lumMod val="75000"/>
                  </a:schemeClr>
                </a:solidFill>
              </a:rPr>
              <a:t>Bien encaminado</a:t>
            </a:r>
          </a:p>
        </p:txBody>
      </p:sp>
      <p:sp>
        <p:nvSpPr>
          <p:cNvPr id="12" name="TextBox 11"/>
          <p:cNvSpPr txBox="1"/>
          <p:nvPr/>
        </p:nvSpPr>
        <p:spPr>
          <a:xfrm>
            <a:off x="139608" y="2507197"/>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3" name="TextBox 12"/>
          <p:cNvSpPr txBox="1"/>
          <p:nvPr/>
        </p:nvSpPr>
        <p:spPr>
          <a:xfrm>
            <a:off x="6096199" y="2865297"/>
            <a:ext cx="3995928" cy="738664"/>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smtClean="0"/>
          </a:p>
        </p:txBody>
      </p:sp>
      <p:sp>
        <p:nvSpPr>
          <p:cNvPr id="14" name="TextBox 13"/>
          <p:cNvSpPr txBox="1"/>
          <p:nvPr/>
        </p:nvSpPr>
        <p:spPr>
          <a:xfrm>
            <a:off x="6294319" y="6227058"/>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134120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969496" cy="369332"/>
          </a:xfrm>
          <a:prstGeom prst="rect">
            <a:avLst/>
          </a:prstGeom>
        </p:spPr>
        <p:txBody>
          <a:bodyPr wrap="none">
            <a:spAutoFit/>
          </a:bodyPr>
          <a:lstStyle/>
          <a:p>
            <a:r>
              <a:rPr lang="es-CO" b="1" dirty="0" smtClean="0">
                <a:solidFill>
                  <a:schemeClr val="accent5">
                    <a:lumMod val="75000"/>
                  </a:schemeClr>
                </a:solidFill>
              </a:rPr>
              <a:t>CERMES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781825790"/>
              </p:ext>
            </p:extLst>
          </p:nvPr>
        </p:nvGraphicFramePr>
        <p:xfrm>
          <a:off x="439351" y="2153727"/>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a:stretch>
            <a:fillRect/>
          </a:stretch>
        </p:blipFill>
        <p:spPr>
          <a:xfrm>
            <a:off x="5443529" y="800297"/>
            <a:ext cx="4596782" cy="2706859"/>
          </a:xfrm>
          <a:prstGeom prst="rect">
            <a:avLst/>
          </a:prstGeom>
        </p:spPr>
      </p:pic>
      <p:pic>
        <p:nvPicPr>
          <p:cNvPr id="11" name="Picture 10"/>
          <p:cNvPicPr>
            <a:picLocks noChangeAspect="1"/>
          </p:cNvPicPr>
          <p:nvPr/>
        </p:nvPicPr>
        <p:blipFill>
          <a:blip r:embed="rId4"/>
          <a:stretch>
            <a:fillRect/>
          </a:stretch>
        </p:blipFill>
        <p:spPr>
          <a:xfrm>
            <a:off x="5464864" y="3740156"/>
            <a:ext cx="4602879" cy="2676376"/>
          </a:xfrm>
          <a:prstGeom prst="rect">
            <a:avLst/>
          </a:prstGeom>
        </p:spPr>
      </p:pic>
      <p:sp>
        <p:nvSpPr>
          <p:cNvPr id="12" name="Rectangle 11"/>
          <p:cNvSpPr/>
          <p:nvPr/>
        </p:nvSpPr>
        <p:spPr>
          <a:xfrm>
            <a:off x="10143943" y="1657794"/>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3" name="Rectangle 12"/>
          <p:cNvSpPr/>
          <p:nvPr/>
        </p:nvSpPr>
        <p:spPr>
          <a:xfrm>
            <a:off x="10143943" y="4825698"/>
            <a:ext cx="993926" cy="369332"/>
          </a:xfrm>
          <a:prstGeom prst="rect">
            <a:avLst/>
          </a:prstGeom>
        </p:spPr>
        <p:txBody>
          <a:bodyPr wrap="none">
            <a:spAutoFit/>
          </a:bodyPr>
          <a:lstStyle/>
          <a:p>
            <a:r>
              <a:rPr lang="es-AR" b="1">
                <a:solidFill>
                  <a:schemeClr val="accent5">
                    <a:lumMod val="75000"/>
                  </a:schemeClr>
                </a:solidFill>
              </a:rPr>
              <a:t>Bien encaminado</a:t>
            </a:r>
          </a:p>
        </p:txBody>
      </p:sp>
      <p:sp>
        <p:nvSpPr>
          <p:cNvPr id="1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5" name="TextBox 14"/>
          <p:cNvSpPr txBox="1"/>
          <p:nvPr/>
        </p:nvSpPr>
        <p:spPr>
          <a:xfrm>
            <a:off x="439351" y="2548151"/>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6" name="TextBox 15"/>
          <p:cNvSpPr txBox="1"/>
          <p:nvPr/>
        </p:nvSpPr>
        <p:spPr>
          <a:xfrm>
            <a:off x="6096199" y="2865297"/>
            <a:ext cx="3995928" cy="738664"/>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smtClean="0"/>
          </a:p>
        </p:txBody>
      </p:sp>
      <p:sp>
        <p:nvSpPr>
          <p:cNvPr id="17" name="TextBox 16"/>
          <p:cNvSpPr txBox="1"/>
          <p:nvPr/>
        </p:nvSpPr>
        <p:spPr>
          <a:xfrm>
            <a:off x="6303463" y="5782508"/>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393034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744114" cy="369332"/>
          </a:xfrm>
          <a:prstGeom prst="rect">
            <a:avLst/>
          </a:prstGeom>
        </p:spPr>
        <p:txBody>
          <a:bodyPr wrap="none">
            <a:spAutoFit/>
          </a:bodyPr>
          <a:lstStyle/>
          <a:p>
            <a:r>
              <a:rPr lang="es-CO" b="1" dirty="0" smtClean="0">
                <a:solidFill>
                  <a:schemeClr val="accent5">
                    <a:lumMod val="75000"/>
                  </a:schemeClr>
                </a:solidFill>
              </a:rPr>
              <a:t>CRFM</a:t>
            </a:r>
            <a:endParaRPr lang="en-US" dirty="0"/>
          </a:p>
        </p:txBody>
      </p:sp>
      <p:pic>
        <p:nvPicPr>
          <p:cNvPr id="4" name="Picture 3"/>
          <p:cNvPicPr>
            <a:picLocks noChangeAspect="1"/>
          </p:cNvPicPr>
          <p:nvPr/>
        </p:nvPicPr>
        <p:blipFill>
          <a:blip r:embed="rId2"/>
          <a:stretch>
            <a:fillRect/>
          </a:stretch>
        </p:blipFill>
        <p:spPr>
          <a:xfrm>
            <a:off x="524057" y="2153727"/>
            <a:ext cx="4596782" cy="2694666"/>
          </a:xfrm>
          <a:prstGeom prst="rect">
            <a:avLst/>
          </a:prstGeom>
        </p:spPr>
      </p:pic>
      <p:pic>
        <p:nvPicPr>
          <p:cNvPr id="5" name="Picture 4"/>
          <p:cNvPicPr>
            <a:picLocks noChangeAspect="1"/>
          </p:cNvPicPr>
          <p:nvPr/>
        </p:nvPicPr>
        <p:blipFill>
          <a:blip r:embed="rId3"/>
          <a:stretch>
            <a:fillRect/>
          </a:stretch>
        </p:blipFill>
        <p:spPr>
          <a:xfrm>
            <a:off x="5470961" y="803346"/>
            <a:ext cx="4596782" cy="2700762"/>
          </a:xfrm>
          <a:prstGeom prst="rect">
            <a:avLst/>
          </a:prstGeom>
        </p:spPr>
      </p:pic>
      <p:pic>
        <p:nvPicPr>
          <p:cNvPr id="6" name="Picture 5"/>
          <p:cNvPicPr>
            <a:picLocks noChangeAspect="1"/>
          </p:cNvPicPr>
          <p:nvPr/>
        </p:nvPicPr>
        <p:blipFill>
          <a:blip r:embed="rId4"/>
          <a:stretch>
            <a:fillRect/>
          </a:stretch>
        </p:blipFill>
        <p:spPr>
          <a:xfrm>
            <a:off x="5470961" y="4067384"/>
            <a:ext cx="4602879" cy="2676376"/>
          </a:xfrm>
          <a:prstGeom prst="rect">
            <a:avLst/>
          </a:prstGeom>
        </p:spPr>
      </p:pic>
      <p:sp>
        <p:nvSpPr>
          <p:cNvPr id="11" name="Rectangle 10"/>
          <p:cNvSpPr/>
          <p:nvPr/>
        </p:nvSpPr>
        <p:spPr>
          <a:xfrm>
            <a:off x="9942775" y="1713104"/>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2" name="Rectangle 11"/>
          <p:cNvSpPr/>
          <p:nvPr/>
        </p:nvSpPr>
        <p:spPr>
          <a:xfrm>
            <a:off x="9942775" y="4848393"/>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4" name="TextBox 13"/>
          <p:cNvSpPr txBox="1"/>
          <p:nvPr/>
        </p:nvSpPr>
        <p:spPr>
          <a:xfrm>
            <a:off x="439351" y="2580349"/>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7" name="TextBox 16"/>
          <p:cNvSpPr txBox="1"/>
          <p:nvPr/>
        </p:nvSpPr>
        <p:spPr>
          <a:xfrm>
            <a:off x="5614416" y="2847009"/>
            <a:ext cx="3995928" cy="954107"/>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smtClean="0"/>
          </a:p>
        </p:txBody>
      </p:sp>
      <p:sp>
        <p:nvSpPr>
          <p:cNvPr id="18" name="TextBox 17"/>
          <p:cNvSpPr txBox="1"/>
          <p:nvPr/>
        </p:nvSpPr>
        <p:spPr>
          <a:xfrm>
            <a:off x="6285175" y="6190482"/>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2248628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569195" cy="369332"/>
          </a:xfrm>
          <a:prstGeom prst="rect">
            <a:avLst/>
          </a:prstGeom>
        </p:spPr>
        <p:txBody>
          <a:bodyPr wrap="none">
            <a:spAutoFit/>
          </a:bodyPr>
          <a:lstStyle/>
          <a:p>
            <a:r>
              <a:rPr lang="es-CO" b="1" dirty="0" smtClean="0">
                <a:solidFill>
                  <a:schemeClr val="accent5">
                    <a:lumMod val="75000"/>
                  </a:schemeClr>
                </a:solidFill>
              </a:rPr>
              <a:t>FAO</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115519633"/>
              </p:ext>
            </p:extLst>
          </p:nvPr>
        </p:nvGraphicFramePr>
        <p:xfrm>
          <a:off x="389661" y="2153727"/>
          <a:ext cx="4142797" cy="2442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295067761"/>
              </p:ext>
            </p:extLst>
          </p:nvPr>
        </p:nvGraphicFramePr>
        <p:xfrm>
          <a:off x="5274086" y="739093"/>
          <a:ext cx="4601633" cy="2700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601371526"/>
              </p:ext>
            </p:extLst>
          </p:nvPr>
        </p:nvGraphicFramePr>
        <p:xfrm>
          <a:off x="5173139" y="4099164"/>
          <a:ext cx="4603750" cy="26797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9942775" y="1713104"/>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5" name="Rectangle 14"/>
          <p:cNvSpPr/>
          <p:nvPr/>
        </p:nvSpPr>
        <p:spPr>
          <a:xfrm>
            <a:off x="9776889" y="4792683"/>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7" name="TextBox 16"/>
          <p:cNvSpPr txBox="1"/>
          <p:nvPr/>
        </p:nvSpPr>
        <p:spPr>
          <a:xfrm>
            <a:off x="322605" y="2506953"/>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8" name="TextBox 17"/>
          <p:cNvSpPr txBox="1"/>
          <p:nvPr/>
        </p:nvSpPr>
        <p:spPr>
          <a:xfrm>
            <a:off x="5605272" y="2792145"/>
            <a:ext cx="3995928"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9" name="TextBox 18"/>
          <p:cNvSpPr txBox="1"/>
          <p:nvPr/>
        </p:nvSpPr>
        <p:spPr>
          <a:xfrm>
            <a:off x="5879791" y="6184025"/>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422252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620683" cy="369332"/>
          </a:xfrm>
          <a:prstGeom prst="rect">
            <a:avLst/>
          </a:prstGeom>
        </p:spPr>
        <p:txBody>
          <a:bodyPr wrap="none">
            <a:spAutoFit/>
          </a:bodyPr>
          <a:lstStyle/>
          <a:p>
            <a:r>
              <a:rPr lang="es-CO" b="1" dirty="0" smtClean="0">
                <a:solidFill>
                  <a:schemeClr val="accent5">
                    <a:lumMod val="75000"/>
                  </a:schemeClr>
                </a:solidFill>
              </a:rPr>
              <a:t>GCFI</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53614041"/>
              </p:ext>
            </p:extLst>
          </p:nvPr>
        </p:nvGraphicFramePr>
        <p:xfrm>
          <a:off x="247311" y="184246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p:cNvPicPr>
            <a:picLocks noChangeAspect="1"/>
          </p:cNvPicPr>
          <p:nvPr/>
        </p:nvPicPr>
        <p:blipFill>
          <a:blip r:embed="rId3"/>
          <a:stretch>
            <a:fillRect/>
          </a:stretch>
        </p:blipFill>
        <p:spPr>
          <a:xfrm>
            <a:off x="5547161" y="831814"/>
            <a:ext cx="4596782" cy="2700762"/>
          </a:xfrm>
          <a:prstGeom prst="rect">
            <a:avLst/>
          </a:prstGeom>
        </p:spPr>
      </p:pic>
      <p:pic>
        <p:nvPicPr>
          <p:cNvPr id="12" name="Picture 11"/>
          <p:cNvPicPr>
            <a:picLocks noChangeAspect="1"/>
          </p:cNvPicPr>
          <p:nvPr/>
        </p:nvPicPr>
        <p:blipFill>
          <a:blip r:embed="rId4"/>
          <a:stretch>
            <a:fillRect/>
          </a:stretch>
        </p:blipFill>
        <p:spPr>
          <a:xfrm>
            <a:off x="5623360" y="3992764"/>
            <a:ext cx="4602879" cy="2676376"/>
          </a:xfrm>
          <a:prstGeom prst="rect">
            <a:avLst/>
          </a:prstGeom>
        </p:spPr>
      </p:pic>
      <p:sp>
        <p:nvSpPr>
          <p:cNvPr id="10" name="Rectangle 9"/>
          <p:cNvSpPr/>
          <p:nvPr/>
        </p:nvSpPr>
        <p:spPr>
          <a:xfrm>
            <a:off x="9942775" y="1713104"/>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5" name="Rectangle 14"/>
          <p:cNvSpPr/>
          <p:nvPr/>
        </p:nvSpPr>
        <p:spPr>
          <a:xfrm>
            <a:off x="9942775" y="4842739"/>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7" name="TextBox 16"/>
          <p:cNvSpPr txBox="1"/>
          <p:nvPr/>
        </p:nvSpPr>
        <p:spPr>
          <a:xfrm>
            <a:off x="139608" y="2380526"/>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8" name="TextBox 17"/>
          <p:cNvSpPr txBox="1"/>
          <p:nvPr/>
        </p:nvSpPr>
        <p:spPr>
          <a:xfrm>
            <a:off x="6197361" y="2732357"/>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9" name="TextBox 18"/>
          <p:cNvSpPr txBox="1"/>
          <p:nvPr/>
        </p:nvSpPr>
        <p:spPr>
          <a:xfrm>
            <a:off x="6385759" y="6077435"/>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61393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679801" cy="369332"/>
          </a:xfrm>
          <a:prstGeom prst="rect">
            <a:avLst/>
          </a:prstGeom>
        </p:spPr>
        <p:txBody>
          <a:bodyPr wrap="none">
            <a:spAutoFit/>
          </a:bodyPr>
          <a:lstStyle/>
          <a:p>
            <a:r>
              <a:rPr lang="es-CO" b="1" dirty="0" smtClean="0">
                <a:solidFill>
                  <a:schemeClr val="accent5">
                    <a:lumMod val="75000"/>
                  </a:schemeClr>
                </a:solidFill>
              </a:rPr>
              <a:t>OECS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71515114"/>
              </p:ext>
            </p:extLst>
          </p:nvPr>
        </p:nvGraphicFramePr>
        <p:xfrm>
          <a:off x="439351" y="184246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547161" y="825717"/>
            <a:ext cx="4596782" cy="2706859"/>
          </a:xfrm>
          <a:prstGeom prst="rect">
            <a:avLst/>
          </a:prstGeom>
        </p:spPr>
      </p:pic>
      <p:pic>
        <p:nvPicPr>
          <p:cNvPr id="9" name="Picture 8"/>
          <p:cNvPicPr>
            <a:picLocks noChangeAspect="1"/>
          </p:cNvPicPr>
          <p:nvPr/>
        </p:nvPicPr>
        <p:blipFill>
          <a:blip r:embed="rId4"/>
          <a:stretch>
            <a:fillRect/>
          </a:stretch>
        </p:blipFill>
        <p:spPr>
          <a:xfrm>
            <a:off x="5541064" y="4069170"/>
            <a:ext cx="4602879" cy="2676376"/>
          </a:xfrm>
          <a:prstGeom prst="rect">
            <a:avLst/>
          </a:prstGeom>
        </p:spPr>
      </p:pic>
      <p:sp>
        <p:nvSpPr>
          <p:cNvPr id="1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3" name="TextBox 12"/>
          <p:cNvSpPr txBox="1"/>
          <p:nvPr/>
        </p:nvSpPr>
        <p:spPr>
          <a:xfrm>
            <a:off x="439351" y="2411667"/>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4" name="TextBox 13"/>
          <p:cNvSpPr txBox="1"/>
          <p:nvPr/>
        </p:nvSpPr>
        <p:spPr>
          <a:xfrm>
            <a:off x="6197361" y="2787005"/>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5" name="TextBox 14"/>
          <p:cNvSpPr txBox="1"/>
          <p:nvPr/>
        </p:nvSpPr>
        <p:spPr>
          <a:xfrm>
            <a:off x="6294319" y="6222326"/>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
        <p:nvSpPr>
          <p:cNvPr id="16" name="Rectangle 15"/>
          <p:cNvSpPr/>
          <p:nvPr/>
        </p:nvSpPr>
        <p:spPr>
          <a:xfrm>
            <a:off x="9842191" y="1475723"/>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
        <p:nvSpPr>
          <p:cNvPr id="17" name="Rectangle 16"/>
          <p:cNvSpPr/>
          <p:nvPr/>
        </p:nvSpPr>
        <p:spPr>
          <a:xfrm>
            <a:off x="9942775" y="4842739"/>
            <a:ext cx="2113014" cy="646331"/>
          </a:xfrm>
          <a:prstGeom prst="rect">
            <a:avLst/>
          </a:prstGeom>
        </p:spPr>
        <p:txBody>
          <a:bodyPr wrap="none">
            <a:spAutoFit/>
          </a:bodyPr>
          <a:lstStyle/>
          <a:p>
            <a:r>
              <a:rPr lang="es-AR" b="1" dirty="0">
                <a:solidFill>
                  <a:schemeClr val="accent5">
                    <a:lumMod val="75000"/>
                  </a:schemeClr>
                </a:solidFill>
              </a:rPr>
              <a:t>Riesgo de ejecución </a:t>
            </a:r>
          </a:p>
          <a:p>
            <a:r>
              <a:rPr lang="es-AR" b="1" dirty="0">
                <a:solidFill>
                  <a:schemeClr val="accent5">
                    <a:lumMod val="75000"/>
                  </a:schemeClr>
                </a:solidFill>
              </a:rPr>
              <a:t>financiera</a:t>
            </a:r>
          </a:p>
        </p:txBody>
      </p:sp>
    </p:spTree>
    <p:extLst>
      <p:ext uri="{BB962C8B-B14F-4D97-AF65-F5344CB8AC3E}">
        <p14:creationId xmlns:p14="http://schemas.microsoft.com/office/powerpoint/2010/main" val="376558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1052852" cy="369332"/>
          </a:xfrm>
          <a:prstGeom prst="rect">
            <a:avLst/>
          </a:prstGeom>
        </p:spPr>
        <p:txBody>
          <a:bodyPr wrap="none">
            <a:spAutoFit/>
          </a:bodyPr>
          <a:lstStyle/>
          <a:p>
            <a:r>
              <a:rPr lang="es-CO" b="1" dirty="0" smtClean="0">
                <a:solidFill>
                  <a:schemeClr val="accent5">
                    <a:lumMod val="75000"/>
                  </a:schemeClr>
                </a:solidFill>
              </a:rPr>
              <a:t>OSPESCA</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61765036"/>
              </p:ext>
            </p:extLst>
          </p:nvPr>
        </p:nvGraphicFramePr>
        <p:xfrm>
          <a:off x="640503" y="2153727"/>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5416097" y="820434"/>
            <a:ext cx="4596782" cy="2700762"/>
          </a:xfrm>
          <a:prstGeom prst="rect">
            <a:avLst/>
          </a:prstGeom>
        </p:spPr>
      </p:pic>
      <p:pic>
        <p:nvPicPr>
          <p:cNvPr id="5" name="Picture 4"/>
          <p:cNvPicPr>
            <a:picLocks noChangeAspect="1"/>
          </p:cNvPicPr>
          <p:nvPr/>
        </p:nvPicPr>
        <p:blipFill>
          <a:blip r:embed="rId4"/>
          <a:stretch>
            <a:fillRect/>
          </a:stretch>
        </p:blipFill>
        <p:spPr>
          <a:xfrm>
            <a:off x="5321608" y="4069170"/>
            <a:ext cx="4602879" cy="2676376"/>
          </a:xfrm>
          <a:prstGeom prst="rect">
            <a:avLst/>
          </a:prstGeom>
        </p:spPr>
      </p:pic>
      <p:sp>
        <p:nvSpPr>
          <p:cNvPr id="9" name="Rectangle 8"/>
          <p:cNvSpPr/>
          <p:nvPr/>
        </p:nvSpPr>
        <p:spPr>
          <a:xfrm>
            <a:off x="10143943" y="1657794"/>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0" name="Rectangle 9"/>
          <p:cNvSpPr/>
          <p:nvPr/>
        </p:nvSpPr>
        <p:spPr>
          <a:xfrm>
            <a:off x="10143943" y="5120322"/>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1"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2" name="TextBox 11"/>
          <p:cNvSpPr txBox="1"/>
          <p:nvPr/>
        </p:nvSpPr>
        <p:spPr>
          <a:xfrm>
            <a:off x="561031" y="2754085"/>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3" name="TextBox 12"/>
          <p:cNvSpPr txBox="1"/>
          <p:nvPr/>
        </p:nvSpPr>
        <p:spPr>
          <a:xfrm>
            <a:off x="5892362" y="2792145"/>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4" name="TextBox 13"/>
          <p:cNvSpPr txBox="1"/>
          <p:nvPr/>
        </p:nvSpPr>
        <p:spPr>
          <a:xfrm>
            <a:off x="6148015" y="6222326"/>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410324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19467819"/>
              </p:ext>
            </p:extLst>
          </p:nvPr>
        </p:nvGraphicFramePr>
        <p:xfrm>
          <a:off x="196975" y="2241075"/>
          <a:ext cx="4696981" cy="44088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800713" y="2500281"/>
            <a:ext cx="6033477" cy="3375163"/>
          </a:xfrm>
          <a:prstGeom prst="rect">
            <a:avLst/>
          </a:prstGeom>
        </p:spPr>
      </p:pic>
      <p:sp>
        <p:nvSpPr>
          <p:cNvPr id="8" name="TextBox 7"/>
          <p:cNvSpPr txBox="1"/>
          <p:nvPr/>
        </p:nvSpPr>
        <p:spPr>
          <a:xfrm>
            <a:off x="5470497" y="2130949"/>
            <a:ext cx="858741" cy="646331"/>
          </a:xfrm>
          <a:prstGeom prst="rect">
            <a:avLst/>
          </a:prstGeom>
          <a:noFill/>
        </p:spPr>
        <p:txBody>
          <a:bodyPr wrap="square" rtlCol="0">
            <a:spAutoFit/>
          </a:bodyPr>
          <a:lstStyle/>
          <a:p>
            <a:r>
              <a:rPr lang="en-US" dirty="0" smtClean="0"/>
              <a:t>Mayo 2015</a:t>
            </a:r>
            <a:endParaRPr lang="en-US" dirty="0"/>
          </a:p>
        </p:txBody>
      </p:sp>
      <p:sp>
        <p:nvSpPr>
          <p:cNvPr id="9" name="TextBox 8"/>
          <p:cNvSpPr txBox="1"/>
          <p:nvPr/>
        </p:nvSpPr>
        <p:spPr>
          <a:xfrm>
            <a:off x="8817452" y="2130949"/>
            <a:ext cx="858741" cy="369332"/>
          </a:xfrm>
          <a:prstGeom prst="rect">
            <a:avLst/>
          </a:prstGeom>
          <a:noFill/>
        </p:spPr>
        <p:txBody>
          <a:bodyPr wrap="square" rtlCol="0">
            <a:spAutoFit/>
          </a:bodyPr>
          <a:lstStyle/>
          <a:p>
            <a:r>
              <a:rPr lang="en-US" dirty="0" smtClean="0"/>
              <a:t>Hoy</a:t>
            </a:r>
            <a:endParaRPr lang="en-US" dirty="0"/>
          </a:p>
        </p:txBody>
      </p:sp>
      <p:sp>
        <p:nvSpPr>
          <p:cNvPr id="10" name="TextBox 9"/>
          <p:cNvSpPr txBox="1"/>
          <p:nvPr/>
        </p:nvSpPr>
        <p:spPr>
          <a:xfrm>
            <a:off x="11125846" y="2107866"/>
            <a:ext cx="858741" cy="923330"/>
          </a:xfrm>
          <a:prstGeom prst="rect">
            <a:avLst/>
          </a:prstGeom>
          <a:noFill/>
        </p:spPr>
        <p:txBody>
          <a:bodyPr wrap="square" rtlCol="0">
            <a:spAutoFit/>
          </a:bodyPr>
          <a:lstStyle/>
          <a:p>
            <a:r>
              <a:rPr lang="en-US" dirty="0" smtClean="0"/>
              <a:t>Abril-Agosto 2020</a:t>
            </a:r>
            <a:endParaRPr lang="en-US" dirty="0"/>
          </a:p>
        </p:txBody>
      </p:sp>
      <p:sp>
        <p:nvSpPr>
          <p:cNvPr id="12" name="TextBox 7"/>
          <p:cNvSpPr txBox="1"/>
          <p:nvPr/>
        </p:nvSpPr>
        <p:spPr>
          <a:xfrm>
            <a:off x="3360475" y="6280575"/>
            <a:ext cx="153348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err="1" smtClean="0"/>
              <a:t>Fondo</a:t>
            </a:r>
            <a:r>
              <a:rPr lang="en-US" sz="1800" dirty="0" smtClean="0"/>
              <a:t> total</a:t>
            </a:r>
            <a:endParaRPr lang="en-US" sz="1800" dirty="0"/>
          </a:p>
        </p:txBody>
      </p:sp>
      <p:sp>
        <p:nvSpPr>
          <p:cNvPr id="13" name="Title 1"/>
          <p:cNvSpPr txBox="1">
            <a:spLocks/>
          </p:cNvSpPr>
          <p:nvPr/>
        </p:nvSpPr>
        <p:spPr>
          <a:xfrm>
            <a:off x="51921" y="758425"/>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2000" dirty="0"/>
              <a:t>Habiendo alcanzado la mitad de la duración prevista del proyecto, el 47% de los fondos del FMAM han sido gastados o transferidos a socios, lo cual representa un monto total de 5,86 millones. </a:t>
            </a:r>
          </a:p>
        </p:txBody>
      </p:sp>
      <p:sp>
        <p:nvSpPr>
          <p:cNvPr id="14" name="Text Box 10">
            <a:extLst>
              <a:ext uri="{FF2B5EF4-FFF2-40B4-BE49-F238E27FC236}">
                <a16:creationId xmlns:a16="http://schemas.microsoft.com/office/drawing/2014/main" xmlns="" id="{73720BCF-478D-9941-966C-1179F1DEB549}"/>
              </a:ext>
            </a:extLst>
          </p:cNvPr>
          <p:cNvSpPr txBox="1"/>
          <p:nvPr/>
        </p:nvSpPr>
        <p:spPr>
          <a:xfrm>
            <a:off x="6329238" y="339468"/>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AR" sz="1200" dirty="0" smtClean="0">
                <a:ea typeface="Calibri" panose="020F0502020204030204" pitchFamily="34" charset="0"/>
                <a:cs typeface="Times New Roman" panose="02020603050405020304" pitchFamily="18" charset="0"/>
              </a:rPr>
              <a:t>2</a:t>
            </a:r>
            <a:r>
              <a:rPr lang="es-AR" sz="1200" dirty="0">
                <a:ea typeface="Calibri" panose="020F0502020204030204" pitchFamily="34" charset="0"/>
                <a:cs typeface="Times New Roman" panose="02020603050405020304" pitchFamily="18" charset="0"/>
              </a:rPr>
              <a:t>° reunión del CDP, subtema 5.2 del programa</a:t>
            </a:r>
          </a:p>
        </p:txBody>
      </p:sp>
      <p:sp>
        <p:nvSpPr>
          <p:cNvPr id="15" name="Title 1"/>
          <p:cNvSpPr txBox="1">
            <a:spLocks/>
          </p:cNvSpPr>
          <p:nvPr/>
        </p:nvSpPr>
        <p:spPr>
          <a:xfrm>
            <a:off x="51921" y="84344"/>
            <a:ext cx="4885270"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Ejecución total de fondos de FMAM</a:t>
            </a:r>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endParaRPr lang="es-AR"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77852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351" y="1167066"/>
            <a:ext cx="723275" cy="369332"/>
          </a:xfrm>
          <a:prstGeom prst="rect">
            <a:avLst/>
          </a:prstGeom>
        </p:spPr>
        <p:txBody>
          <a:bodyPr wrap="none">
            <a:spAutoFit/>
          </a:bodyPr>
          <a:lstStyle/>
          <a:p>
            <a:r>
              <a:rPr lang="es-CO" b="1" dirty="0" smtClean="0">
                <a:solidFill>
                  <a:schemeClr val="accent5">
                    <a:lumMod val="75000"/>
                  </a:schemeClr>
                </a:solidFill>
              </a:rPr>
              <a:t>UNEP</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967470540"/>
              </p:ext>
            </p:extLst>
          </p:nvPr>
        </p:nvGraphicFramePr>
        <p:xfrm>
          <a:off x="439351" y="203627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a:stretch>
            <a:fillRect/>
          </a:stretch>
        </p:blipFill>
        <p:spPr>
          <a:xfrm>
            <a:off x="5245209" y="852550"/>
            <a:ext cx="4596782" cy="2706859"/>
          </a:xfrm>
          <a:prstGeom prst="rect">
            <a:avLst/>
          </a:prstGeom>
        </p:spPr>
      </p:pic>
      <p:pic>
        <p:nvPicPr>
          <p:cNvPr id="11" name="Picture 10"/>
          <p:cNvPicPr>
            <a:picLocks noChangeAspect="1"/>
          </p:cNvPicPr>
          <p:nvPr/>
        </p:nvPicPr>
        <p:blipFill>
          <a:blip r:embed="rId4"/>
          <a:stretch>
            <a:fillRect/>
          </a:stretch>
        </p:blipFill>
        <p:spPr>
          <a:xfrm>
            <a:off x="5245209" y="4069170"/>
            <a:ext cx="4602879" cy="2676376"/>
          </a:xfrm>
          <a:prstGeom prst="rect">
            <a:avLst/>
          </a:prstGeom>
        </p:spPr>
      </p:pic>
      <p:sp>
        <p:nvSpPr>
          <p:cNvPr id="13" name="Rectangle 12"/>
          <p:cNvSpPr/>
          <p:nvPr/>
        </p:nvSpPr>
        <p:spPr>
          <a:xfrm>
            <a:off x="10143943" y="1657794"/>
            <a:ext cx="993926" cy="369332"/>
          </a:xfrm>
          <a:prstGeom prst="rect">
            <a:avLst/>
          </a:prstGeom>
        </p:spPr>
        <p:txBody>
          <a:bodyPr wrap="none">
            <a:spAutoFit/>
          </a:bodyPr>
          <a:lstStyle/>
          <a:p>
            <a:r>
              <a:rPr lang="es-AR" b="1" dirty="0">
                <a:solidFill>
                  <a:schemeClr val="accent5">
                    <a:lumMod val="75000"/>
                  </a:schemeClr>
                </a:solidFill>
              </a:rPr>
              <a:t>Bien encaminado</a:t>
            </a:r>
          </a:p>
        </p:txBody>
      </p:sp>
      <p:sp>
        <p:nvSpPr>
          <p:cNvPr id="14" name="Rectangle 13"/>
          <p:cNvSpPr/>
          <p:nvPr/>
        </p:nvSpPr>
        <p:spPr>
          <a:xfrm>
            <a:off x="10143943" y="5120322"/>
            <a:ext cx="1890518" cy="369332"/>
          </a:xfrm>
          <a:prstGeom prst="rect">
            <a:avLst/>
          </a:prstGeom>
        </p:spPr>
        <p:txBody>
          <a:bodyPr wrap="none">
            <a:spAutoFit/>
          </a:bodyPr>
          <a:lstStyle/>
          <a:p>
            <a:r>
              <a:rPr lang="es-AR" b="1" dirty="0">
                <a:solidFill>
                  <a:schemeClr val="accent5">
                    <a:lumMod val="75000"/>
                  </a:schemeClr>
                </a:solidFill>
              </a:rPr>
              <a:t>Bien </a:t>
            </a:r>
            <a:r>
              <a:rPr lang="es-AR" b="1" dirty="0" smtClean="0">
                <a:solidFill>
                  <a:schemeClr val="accent5">
                    <a:lumMod val="75000"/>
                  </a:schemeClr>
                </a:solidFill>
              </a:rPr>
              <a:t>encaminado </a:t>
            </a:r>
            <a:endParaRPr lang="es-AR" b="1" dirty="0">
              <a:solidFill>
                <a:schemeClr val="accent5">
                  <a:lumMod val="75000"/>
                </a:schemeClr>
              </a:solidFill>
            </a:endParaRPr>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16" name="TextBox 15"/>
          <p:cNvSpPr txBox="1"/>
          <p:nvPr/>
        </p:nvSpPr>
        <p:spPr>
          <a:xfrm>
            <a:off x="439351" y="2658109"/>
            <a:ext cx="1085688" cy="2462213"/>
          </a:xfrm>
          <a:prstGeom prst="rect">
            <a:avLst/>
          </a:prstGeom>
          <a:solidFill>
            <a:schemeClr val="bg1"/>
          </a:solidFill>
        </p:spPr>
        <p:txBody>
          <a:bodyPr wrap="square" rtlCol="0">
            <a:spAutoFit/>
          </a:bodyPr>
          <a:lstStyle/>
          <a:p>
            <a:r>
              <a:rPr lang="en-US" sz="1400" dirty="0" err="1" smtClean="0"/>
              <a:t>Gasto</a:t>
            </a:r>
            <a:endParaRPr lang="en-US" sz="1400" dirty="0" smtClean="0"/>
          </a:p>
          <a:p>
            <a:endParaRPr lang="en-US" sz="1400" dirty="0"/>
          </a:p>
          <a:p>
            <a:r>
              <a:rPr lang="en-US" sz="1400" dirty="0" err="1" smtClean="0"/>
              <a:t>Transferido</a:t>
            </a:r>
            <a:endParaRPr lang="en-US" sz="1400" dirty="0" smtClean="0"/>
          </a:p>
          <a:p>
            <a:endParaRPr lang="en-US" sz="1400" dirty="0"/>
          </a:p>
          <a:p>
            <a:endParaRPr lang="en-US" sz="1400" dirty="0" smtClean="0"/>
          </a:p>
          <a:p>
            <a:r>
              <a:rPr lang="en-US" sz="1400" dirty="0" err="1" smtClean="0"/>
              <a:t>Presupuesto</a:t>
            </a:r>
            <a:r>
              <a:rPr lang="en-US" sz="1400" dirty="0" smtClean="0"/>
              <a:t> total</a:t>
            </a:r>
          </a:p>
          <a:p>
            <a:endParaRPr lang="en-US" sz="1400" dirty="0"/>
          </a:p>
          <a:p>
            <a:endParaRPr lang="en-US" sz="1400" dirty="0" smtClean="0"/>
          </a:p>
          <a:p>
            <a:endParaRPr lang="en-US" sz="1400" dirty="0"/>
          </a:p>
          <a:p>
            <a:endParaRPr lang="en-US" sz="1400" dirty="0" smtClean="0"/>
          </a:p>
        </p:txBody>
      </p:sp>
      <p:sp>
        <p:nvSpPr>
          <p:cNvPr id="17" name="TextBox 16"/>
          <p:cNvSpPr txBox="1"/>
          <p:nvPr/>
        </p:nvSpPr>
        <p:spPr>
          <a:xfrm>
            <a:off x="5892362" y="2792145"/>
            <a:ext cx="3745414" cy="1600438"/>
          </a:xfrm>
          <a:prstGeom prst="rect">
            <a:avLst/>
          </a:prstGeom>
          <a:solidFill>
            <a:schemeClr val="bg1"/>
          </a:solidFill>
        </p:spPr>
        <p:txBody>
          <a:bodyPr wrap="square" rtlCol="0">
            <a:spAutoFit/>
          </a:bodyPr>
          <a:lstStyle/>
          <a:p>
            <a:r>
              <a:rPr lang="en-US" sz="1400" dirty="0" err="1" smtClean="0"/>
              <a:t>Gasto</a:t>
            </a:r>
            <a:r>
              <a:rPr lang="en-US" sz="1400" dirty="0" smtClean="0"/>
              <a:t>/</a:t>
            </a:r>
            <a:r>
              <a:rPr lang="en-US" sz="1400" dirty="0" err="1" smtClean="0"/>
              <a:t>Presupuesto</a:t>
            </a:r>
            <a:r>
              <a:rPr lang="en-US" sz="1400" dirty="0" smtClean="0"/>
              <a:t>        </a:t>
            </a:r>
            <a:r>
              <a:rPr lang="en-US" sz="1400" dirty="0" err="1" smtClean="0"/>
              <a:t>Tiempo</a:t>
            </a:r>
            <a:r>
              <a:rPr lang="en-US" sz="1400" dirty="0" smtClean="0"/>
              <a:t>    </a:t>
            </a:r>
          </a:p>
          <a:p>
            <a:r>
              <a:rPr lang="en-US" sz="1400" dirty="0"/>
              <a:t> </a:t>
            </a:r>
            <a:r>
              <a:rPr lang="en-US" sz="1400" dirty="0" smtClean="0"/>
              <a:t>                                         </a:t>
            </a:r>
            <a:r>
              <a:rPr lang="en-US" sz="1400" dirty="0" err="1" smtClean="0"/>
              <a:t>transcurrido</a:t>
            </a:r>
            <a:r>
              <a:rPr lang="en-US" sz="1400" dirty="0" smtClean="0"/>
              <a:t> del </a:t>
            </a:r>
            <a:r>
              <a:rPr lang="en-US" sz="1400" dirty="0" err="1" smtClean="0"/>
              <a:t>contrato</a:t>
            </a:r>
            <a:endParaRPr lang="en-US" sz="1400" dirty="0" smtClean="0"/>
          </a:p>
          <a:p>
            <a:endParaRPr lang="en-US" sz="1400" dirty="0"/>
          </a:p>
          <a:p>
            <a:endParaRPr lang="en-US" sz="1400" dirty="0"/>
          </a:p>
          <a:p>
            <a:endParaRPr lang="en-US" sz="1400" dirty="0" smtClean="0"/>
          </a:p>
          <a:p>
            <a:endParaRPr lang="en-US" sz="1400" dirty="0"/>
          </a:p>
          <a:p>
            <a:endParaRPr lang="en-US" sz="1400" dirty="0" smtClean="0"/>
          </a:p>
        </p:txBody>
      </p:sp>
      <p:sp>
        <p:nvSpPr>
          <p:cNvPr id="18" name="TextBox 17"/>
          <p:cNvSpPr txBox="1"/>
          <p:nvPr/>
        </p:nvSpPr>
        <p:spPr>
          <a:xfrm>
            <a:off x="6056385" y="6222326"/>
            <a:ext cx="3995928" cy="523220"/>
          </a:xfrm>
          <a:prstGeom prst="rect">
            <a:avLst/>
          </a:prstGeom>
          <a:solidFill>
            <a:schemeClr val="bg1"/>
          </a:solidFill>
        </p:spPr>
        <p:txBody>
          <a:bodyPr wrap="square" rtlCol="0">
            <a:spAutoFit/>
          </a:bodyPr>
          <a:lstStyle/>
          <a:p>
            <a:r>
              <a:rPr lang="en-US" sz="1400" dirty="0" err="1" smtClean="0"/>
              <a:t>Gasto</a:t>
            </a:r>
            <a:r>
              <a:rPr lang="en-US" sz="1400" dirty="0" smtClean="0"/>
              <a:t> </a:t>
            </a:r>
            <a:r>
              <a:rPr lang="en-US" sz="1400" dirty="0" err="1" smtClean="0"/>
              <a:t>esperado</a:t>
            </a:r>
            <a:r>
              <a:rPr lang="en-US" sz="1400" dirty="0" smtClean="0"/>
              <a:t>                   </a:t>
            </a:r>
            <a:r>
              <a:rPr lang="en-US" sz="1400" dirty="0" err="1" smtClean="0"/>
              <a:t>Gasto</a:t>
            </a:r>
            <a:r>
              <a:rPr lang="en-US" sz="1400" dirty="0" smtClean="0"/>
              <a:t> real</a:t>
            </a:r>
          </a:p>
          <a:p>
            <a:endParaRPr lang="en-US" sz="1400" dirty="0" smtClean="0"/>
          </a:p>
        </p:txBody>
      </p:sp>
    </p:spTree>
    <p:extLst>
      <p:ext uri="{BB962C8B-B14F-4D97-AF65-F5344CB8AC3E}">
        <p14:creationId xmlns:p14="http://schemas.microsoft.com/office/powerpoint/2010/main" val="247629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8019" y="1327666"/>
            <a:ext cx="9582150" cy="4572000"/>
          </a:xfrm>
          <a:prstGeom prst="rect">
            <a:avLst/>
          </a:prstGeom>
        </p:spPr>
      </p:pic>
      <p:sp>
        <p:nvSpPr>
          <p:cNvPr id="4" name="Rectangle 3"/>
          <p:cNvSpPr/>
          <p:nvPr/>
        </p:nvSpPr>
        <p:spPr>
          <a:xfrm>
            <a:off x="3085254" y="749643"/>
            <a:ext cx="5813899" cy="369332"/>
          </a:xfrm>
          <a:prstGeom prst="rect">
            <a:avLst/>
          </a:prstGeom>
        </p:spPr>
        <p:txBody>
          <a:bodyPr wrap="none">
            <a:spAutoFit/>
          </a:bodyPr>
          <a:lstStyle/>
          <a:p>
            <a:r>
              <a:rPr lang="en-US" dirty="0"/>
              <a:t>https://www.clmeproject.org/intranet/financial-dashboard/</a:t>
            </a:r>
          </a:p>
        </p:txBody>
      </p:sp>
      <p:sp>
        <p:nvSpPr>
          <p:cNvPr id="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Seguimiento actual de la ejecución</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324906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089" y="1438289"/>
            <a:ext cx="9479112" cy="5124426"/>
          </a:xfrm>
          <a:prstGeom prst="rect">
            <a:avLst/>
          </a:prstGeom>
        </p:spPr>
      </p:pic>
      <p:sp>
        <p:nvSpPr>
          <p:cNvPr id="5" name="Rectangle 4"/>
          <p:cNvSpPr/>
          <p:nvPr/>
        </p:nvSpPr>
        <p:spPr>
          <a:xfrm>
            <a:off x="3259801" y="809347"/>
            <a:ext cx="5721823" cy="369332"/>
          </a:xfrm>
          <a:prstGeom prst="rect">
            <a:avLst/>
          </a:prstGeom>
        </p:spPr>
        <p:txBody>
          <a:bodyPr wrap="none">
            <a:spAutoFit/>
          </a:bodyPr>
          <a:lstStyle/>
          <a:p>
            <a:r>
              <a:rPr lang="en-US" dirty="0"/>
              <a:t>https://www.clmeproject.org/intranet/logframe-overview/</a:t>
            </a:r>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Seguimiento actual de la ejecución</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131054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4134" y="1513123"/>
            <a:ext cx="7430077" cy="4988883"/>
          </a:xfrm>
          <a:prstGeom prst="rect">
            <a:avLst/>
          </a:prstGeom>
        </p:spPr>
      </p:pic>
      <p:sp>
        <p:nvSpPr>
          <p:cNvPr id="5" name="Right Arrow 4"/>
          <p:cNvSpPr/>
          <p:nvPr/>
        </p:nvSpPr>
        <p:spPr bwMode="auto">
          <a:xfrm>
            <a:off x="8221811" y="2471352"/>
            <a:ext cx="867819" cy="123568"/>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Right Arrow 6"/>
          <p:cNvSpPr/>
          <p:nvPr/>
        </p:nvSpPr>
        <p:spPr bwMode="auto">
          <a:xfrm>
            <a:off x="7611369" y="4114072"/>
            <a:ext cx="867819" cy="123568"/>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9" name="Right Arrow 8"/>
          <p:cNvSpPr/>
          <p:nvPr/>
        </p:nvSpPr>
        <p:spPr bwMode="auto">
          <a:xfrm>
            <a:off x="5104291" y="6253484"/>
            <a:ext cx="3985339" cy="187731"/>
          </a:xfrm>
          <a:prstGeom prst="righ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1" name="Right Arrow 10"/>
          <p:cNvSpPr/>
          <p:nvPr/>
        </p:nvSpPr>
        <p:spPr bwMode="auto">
          <a:xfrm>
            <a:off x="4236472" y="4905460"/>
            <a:ext cx="4680191" cy="176785"/>
          </a:xfrm>
          <a:prstGeom prst="rightArrow">
            <a:avLst/>
          </a:prstGeom>
          <a:blipFill>
            <a:blip r:embed="rId5"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3" name="Rectangle 12"/>
          <p:cNvSpPr/>
          <p:nvPr/>
        </p:nvSpPr>
        <p:spPr>
          <a:xfrm>
            <a:off x="323451" y="662098"/>
            <a:ext cx="569195" cy="369332"/>
          </a:xfrm>
          <a:prstGeom prst="rect">
            <a:avLst/>
          </a:prstGeom>
        </p:spPr>
        <p:txBody>
          <a:bodyPr wrap="none">
            <a:spAutoFit/>
          </a:bodyPr>
          <a:lstStyle/>
          <a:p>
            <a:r>
              <a:rPr lang="es-CO" b="1" dirty="0" smtClean="0">
                <a:solidFill>
                  <a:schemeClr val="bg2">
                    <a:lumMod val="10000"/>
                  </a:schemeClr>
                </a:solidFill>
              </a:rPr>
              <a:t>FAO</a:t>
            </a:r>
            <a:endParaRPr lang="en-US" dirty="0">
              <a:solidFill>
                <a:schemeClr val="bg2">
                  <a:lumMod val="10000"/>
                </a:schemeClr>
              </a:solidFill>
            </a:endParaRPr>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Buenas prácticas en la presentación de </a:t>
            </a:r>
            <a:r>
              <a:rPr lang="es-AR" sz="2400" b="1" dirty="0" smtClean="0">
                <a:solidFill>
                  <a:schemeClr val="accent5">
                    <a:lumMod val="75000"/>
                  </a:schemeClr>
                </a:solidFill>
                <a:latin typeface="+mn-lt"/>
              </a:rPr>
              <a:t>reportes</a:t>
            </a:r>
            <a:endParaRPr lang="es-AR" sz="2400" b="1" dirty="0">
              <a:solidFill>
                <a:schemeClr val="accent5">
                  <a:lumMod val="75000"/>
                </a:schemeClr>
              </a:solidFill>
              <a:latin typeface="+mn-lt"/>
            </a:endParaRPr>
          </a:p>
        </p:txBody>
      </p:sp>
      <p:sp>
        <p:nvSpPr>
          <p:cNvPr id="16" name="Rectangle 15"/>
          <p:cNvSpPr/>
          <p:nvPr/>
        </p:nvSpPr>
        <p:spPr>
          <a:xfrm>
            <a:off x="9151942" y="2286686"/>
            <a:ext cx="2787943" cy="923330"/>
          </a:xfrm>
          <a:prstGeom prst="rect">
            <a:avLst/>
          </a:prstGeom>
        </p:spPr>
        <p:txBody>
          <a:bodyPr wrap="none">
            <a:spAutoFit/>
          </a:bodyPr>
          <a:lstStyle/>
          <a:p>
            <a:r>
              <a:rPr lang="es-AR" b="1" dirty="0">
                <a:solidFill>
                  <a:schemeClr val="accent5">
                    <a:lumMod val="75000"/>
                  </a:schemeClr>
                </a:solidFill>
              </a:rPr>
              <a:t>Detallar el presupuesto </a:t>
            </a:r>
            <a:r>
              <a:rPr lang="es-AR" b="1" dirty="0" smtClean="0">
                <a:solidFill>
                  <a:schemeClr val="accent5">
                    <a:lumMod val="75000"/>
                  </a:schemeClr>
                </a:solidFill>
              </a:rPr>
              <a:t>por</a:t>
            </a:r>
            <a:br>
              <a:rPr lang="es-AR" b="1" dirty="0" smtClean="0">
                <a:solidFill>
                  <a:schemeClr val="accent5">
                    <a:lumMod val="75000"/>
                  </a:schemeClr>
                </a:solidFill>
              </a:rPr>
            </a:br>
            <a:r>
              <a:rPr lang="es-AR" b="1" dirty="0" smtClean="0">
                <a:solidFill>
                  <a:schemeClr val="accent5">
                    <a:lumMod val="75000"/>
                  </a:schemeClr>
                </a:solidFill>
              </a:rPr>
              <a:t>actividad </a:t>
            </a:r>
            <a:r>
              <a:rPr lang="es-AR" b="1" dirty="0">
                <a:solidFill>
                  <a:schemeClr val="accent5">
                    <a:lumMod val="75000"/>
                  </a:schemeClr>
                </a:solidFill>
              </a:rPr>
              <a:t> </a:t>
            </a:r>
            <a:r>
              <a:rPr lang="es-AR" b="1" dirty="0" smtClean="0">
                <a:solidFill>
                  <a:schemeClr val="accent5">
                    <a:lumMod val="75000"/>
                  </a:schemeClr>
                </a:solidFill>
              </a:rPr>
              <a:t>(reunión,</a:t>
            </a:r>
            <a:br>
              <a:rPr lang="es-AR" b="1" dirty="0" smtClean="0">
                <a:solidFill>
                  <a:schemeClr val="accent5">
                    <a:lumMod val="75000"/>
                  </a:schemeClr>
                </a:solidFill>
              </a:rPr>
            </a:br>
            <a:r>
              <a:rPr lang="es-AR" b="1" dirty="0" smtClean="0">
                <a:solidFill>
                  <a:schemeClr val="accent5">
                    <a:lumMod val="75000"/>
                  </a:schemeClr>
                </a:solidFill>
              </a:rPr>
              <a:t>consultoría</a:t>
            </a:r>
            <a:r>
              <a:rPr lang="es-AR" b="1" dirty="0">
                <a:solidFill>
                  <a:schemeClr val="accent5">
                    <a:lumMod val="75000"/>
                  </a:schemeClr>
                </a:solidFill>
              </a:rPr>
              <a:t>, etc.) </a:t>
            </a:r>
          </a:p>
        </p:txBody>
      </p:sp>
      <p:sp>
        <p:nvSpPr>
          <p:cNvPr id="17" name="Rectangle 16"/>
          <p:cNvSpPr/>
          <p:nvPr/>
        </p:nvSpPr>
        <p:spPr>
          <a:xfrm>
            <a:off x="8586967" y="3929406"/>
            <a:ext cx="3396058" cy="369332"/>
          </a:xfrm>
          <a:prstGeom prst="rect">
            <a:avLst/>
          </a:prstGeom>
        </p:spPr>
        <p:txBody>
          <a:bodyPr wrap="none">
            <a:spAutoFit/>
          </a:bodyPr>
          <a:lstStyle/>
          <a:p>
            <a:r>
              <a:rPr lang="es-AR" b="1" dirty="0">
                <a:solidFill>
                  <a:schemeClr val="accent5">
                    <a:lumMod val="75000"/>
                  </a:schemeClr>
                </a:solidFill>
              </a:rPr>
              <a:t>Especificar el mes de ejecución</a:t>
            </a:r>
          </a:p>
        </p:txBody>
      </p:sp>
      <p:sp>
        <p:nvSpPr>
          <p:cNvPr id="18" name="Rectangle 17"/>
          <p:cNvSpPr/>
          <p:nvPr/>
        </p:nvSpPr>
        <p:spPr>
          <a:xfrm>
            <a:off x="8867135" y="4762393"/>
            <a:ext cx="2835721" cy="646331"/>
          </a:xfrm>
          <a:prstGeom prst="rect">
            <a:avLst/>
          </a:prstGeom>
        </p:spPr>
        <p:txBody>
          <a:bodyPr wrap="square">
            <a:spAutoFit/>
          </a:bodyPr>
          <a:lstStyle/>
          <a:p>
            <a:r>
              <a:rPr lang="es-AR" b="1" dirty="0">
                <a:solidFill>
                  <a:schemeClr val="accent5">
                    <a:lumMod val="75000"/>
                  </a:schemeClr>
                </a:solidFill>
              </a:rPr>
              <a:t>Comparar el progreso del nivel de gasto con el presupuesto inicial</a:t>
            </a:r>
          </a:p>
        </p:txBody>
      </p:sp>
      <p:sp>
        <p:nvSpPr>
          <p:cNvPr id="19" name="Rectangle 18"/>
          <p:cNvSpPr/>
          <p:nvPr/>
        </p:nvSpPr>
        <p:spPr>
          <a:xfrm>
            <a:off x="9151942" y="5851021"/>
            <a:ext cx="1637305" cy="923330"/>
          </a:xfrm>
          <a:prstGeom prst="rect">
            <a:avLst/>
          </a:prstGeom>
        </p:spPr>
        <p:txBody>
          <a:bodyPr wrap="square">
            <a:spAutoFit/>
          </a:bodyPr>
          <a:lstStyle/>
          <a:p>
            <a:r>
              <a:rPr lang="es-AR" b="1" dirty="0">
                <a:solidFill>
                  <a:schemeClr val="accent5">
                    <a:lumMod val="75000"/>
                  </a:schemeClr>
                </a:solidFill>
              </a:rPr>
              <a:t>Diferenciar las asignaciones por año</a:t>
            </a:r>
          </a:p>
        </p:txBody>
      </p:sp>
    </p:spTree>
    <p:extLst>
      <p:ext uri="{BB962C8B-B14F-4D97-AF65-F5344CB8AC3E}">
        <p14:creationId xmlns:p14="http://schemas.microsoft.com/office/powerpoint/2010/main" val="1343355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bwMode="auto">
          <a:xfrm rot="17572274">
            <a:off x="2679040" y="2427743"/>
            <a:ext cx="808676" cy="186483"/>
          </a:xfrm>
          <a:prstGeom prst="rightArrow">
            <a:avLst/>
          </a:prstGeom>
          <a:blipFill>
            <a:blip r:embed="rId2"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Right Arrow 6"/>
          <p:cNvSpPr/>
          <p:nvPr/>
        </p:nvSpPr>
        <p:spPr bwMode="auto">
          <a:xfrm rot="19463292">
            <a:off x="7429113" y="2691764"/>
            <a:ext cx="873309" cy="178171"/>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pic>
        <p:nvPicPr>
          <p:cNvPr id="2" name="Picture 1"/>
          <p:cNvPicPr>
            <a:picLocks noChangeAspect="1"/>
          </p:cNvPicPr>
          <p:nvPr/>
        </p:nvPicPr>
        <p:blipFill>
          <a:blip r:embed="rId4"/>
          <a:stretch>
            <a:fillRect/>
          </a:stretch>
        </p:blipFill>
        <p:spPr>
          <a:xfrm>
            <a:off x="446491" y="3151433"/>
            <a:ext cx="9487662" cy="2214699"/>
          </a:xfrm>
          <a:prstGeom prst="rect">
            <a:avLst/>
          </a:prstGeom>
        </p:spPr>
      </p:pic>
      <p:sp>
        <p:nvSpPr>
          <p:cNvPr id="13" name="Right Arrow 12"/>
          <p:cNvSpPr/>
          <p:nvPr/>
        </p:nvSpPr>
        <p:spPr bwMode="auto">
          <a:xfrm rot="14211945">
            <a:off x="6056674" y="2514548"/>
            <a:ext cx="808676" cy="186483"/>
          </a:xfrm>
          <a:prstGeom prst="rightArrow">
            <a:avLst/>
          </a:prstGeom>
          <a:blipFill>
            <a:blip r:embed="rId2"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4" name="Rectangle 13"/>
          <p:cNvSpPr/>
          <p:nvPr/>
        </p:nvSpPr>
        <p:spPr>
          <a:xfrm>
            <a:off x="323451" y="662098"/>
            <a:ext cx="723275" cy="369332"/>
          </a:xfrm>
          <a:prstGeom prst="rect">
            <a:avLst/>
          </a:prstGeom>
        </p:spPr>
        <p:txBody>
          <a:bodyPr wrap="none">
            <a:spAutoFit/>
          </a:bodyPr>
          <a:lstStyle/>
          <a:p>
            <a:r>
              <a:rPr lang="es-CO" b="1" dirty="0" smtClean="0">
                <a:solidFill>
                  <a:schemeClr val="bg2">
                    <a:lumMod val="10000"/>
                  </a:schemeClr>
                </a:solidFill>
              </a:rPr>
              <a:t>UNEP</a:t>
            </a:r>
            <a:endParaRPr lang="en-US" dirty="0">
              <a:solidFill>
                <a:schemeClr val="bg2">
                  <a:lumMod val="10000"/>
                </a:schemeClr>
              </a:solidFill>
            </a:endParaRPr>
          </a:p>
        </p:txBody>
      </p:sp>
      <p:sp>
        <p:nvSpPr>
          <p:cNvPr id="10"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Buenas prácticas en la presentación de </a:t>
            </a:r>
            <a:r>
              <a:rPr lang="es-AR" sz="2400" b="1" dirty="0" smtClean="0">
                <a:solidFill>
                  <a:schemeClr val="accent5">
                    <a:lumMod val="75000"/>
                  </a:schemeClr>
                </a:solidFill>
                <a:latin typeface="+mn-lt"/>
              </a:rPr>
              <a:t>reportes</a:t>
            </a:r>
            <a:endParaRPr lang="es-AR" sz="2400" b="1" dirty="0">
              <a:solidFill>
                <a:schemeClr val="accent5">
                  <a:lumMod val="75000"/>
                </a:schemeClr>
              </a:solidFill>
              <a:latin typeface="+mn-lt"/>
            </a:endParaRPr>
          </a:p>
        </p:txBody>
      </p:sp>
      <p:sp>
        <p:nvSpPr>
          <p:cNvPr id="11" name="Rectangle 10"/>
          <p:cNvSpPr/>
          <p:nvPr/>
        </p:nvSpPr>
        <p:spPr>
          <a:xfrm>
            <a:off x="3166763" y="1588975"/>
            <a:ext cx="6061916" cy="646331"/>
          </a:xfrm>
          <a:prstGeom prst="rect">
            <a:avLst/>
          </a:prstGeom>
        </p:spPr>
        <p:txBody>
          <a:bodyPr wrap="none">
            <a:spAutoFit/>
          </a:bodyPr>
          <a:lstStyle/>
          <a:p>
            <a:r>
              <a:rPr lang="es-AR" b="1" dirty="0">
                <a:solidFill>
                  <a:schemeClr val="accent5">
                    <a:lumMod val="75000"/>
                  </a:schemeClr>
                </a:solidFill>
              </a:rPr>
              <a:t>Detallar el presupuesto por actividad y por socio responsable </a:t>
            </a:r>
          </a:p>
          <a:p>
            <a:r>
              <a:rPr lang="es-AR" b="1" dirty="0">
                <a:solidFill>
                  <a:schemeClr val="accent5">
                    <a:lumMod val="75000"/>
                  </a:schemeClr>
                </a:solidFill>
              </a:rPr>
              <a:t>(reunión, consultoría, etc.) </a:t>
            </a:r>
          </a:p>
        </p:txBody>
      </p:sp>
      <p:sp>
        <p:nvSpPr>
          <p:cNvPr id="12" name="Rectangle 11"/>
          <p:cNvSpPr/>
          <p:nvPr/>
        </p:nvSpPr>
        <p:spPr>
          <a:xfrm>
            <a:off x="8272633" y="2112195"/>
            <a:ext cx="2651202" cy="646331"/>
          </a:xfrm>
          <a:prstGeom prst="rect">
            <a:avLst/>
          </a:prstGeom>
        </p:spPr>
        <p:txBody>
          <a:bodyPr wrap="square">
            <a:spAutoFit/>
          </a:bodyPr>
          <a:lstStyle/>
          <a:p>
            <a:r>
              <a:rPr lang="es-AR" b="1" dirty="0">
                <a:solidFill>
                  <a:schemeClr val="accent5">
                    <a:lumMod val="75000"/>
                  </a:schemeClr>
                </a:solidFill>
              </a:rPr>
              <a:t>Especificar la prioridad de la ejecución</a:t>
            </a:r>
          </a:p>
        </p:txBody>
      </p:sp>
    </p:spTree>
    <p:extLst>
      <p:ext uri="{BB962C8B-B14F-4D97-AF65-F5344CB8AC3E}">
        <p14:creationId xmlns:p14="http://schemas.microsoft.com/office/powerpoint/2010/main" val="1239744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192" y="2112195"/>
            <a:ext cx="10265347" cy="4657845"/>
          </a:xfrm>
          <a:prstGeom prst="rect">
            <a:avLst/>
          </a:prstGeom>
        </p:spPr>
      </p:pic>
      <p:sp>
        <p:nvSpPr>
          <p:cNvPr id="3" name="Right Arrow 2"/>
          <p:cNvSpPr/>
          <p:nvPr/>
        </p:nvSpPr>
        <p:spPr bwMode="auto">
          <a:xfrm rot="18997719">
            <a:off x="1178259" y="1792542"/>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Good</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practices</a:t>
            </a:r>
            <a:r>
              <a:rPr lang="es-CO" sz="2400" b="1" dirty="0" smtClean="0">
                <a:solidFill>
                  <a:schemeClr val="accent5">
                    <a:lumMod val="75000"/>
                  </a:schemeClr>
                </a:solidFill>
                <a:latin typeface="+mn-lt"/>
              </a:rPr>
              <a:t> in Project </a:t>
            </a:r>
            <a:r>
              <a:rPr lang="es-CO" sz="2400" b="1" dirty="0" err="1" smtClean="0">
                <a:solidFill>
                  <a:schemeClr val="accent5">
                    <a:lumMod val="75000"/>
                  </a:schemeClr>
                </a:solidFill>
                <a:latin typeface="+mn-lt"/>
              </a:rPr>
              <a:t>Reporting</a:t>
            </a:r>
            <a:r>
              <a:rPr lang="es-CO" sz="2400" b="1" dirty="0" smtClean="0">
                <a:solidFill>
                  <a:schemeClr val="accent5">
                    <a:lumMod val="75000"/>
                  </a:schemeClr>
                </a:solidFill>
                <a:latin typeface="+mn-lt"/>
              </a:rPr>
              <a:t> </a:t>
            </a:r>
            <a:endParaRPr lang="en-US" sz="2400" b="1" dirty="0">
              <a:solidFill>
                <a:schemeClr val="accent5">
                  <a:lumMod val="75000"/>
                </a:schemeClr>
              </a:solidFill>
              <a:latin typeface="+mn-lt"/>
            </a:endParaRPr>
          </a:p>
        </p:txBody>
      </p:sp>
      <p:sp>
        <p:nvSpPr>
          <p:cNvPr id="7" name="Right Arrow 6"/>
          <p:cNvSpPr/>
          <p:nvPr/>
        </p:nvSpPr>
        <p:spPr bwMode="auto">
          <a:xfrm rot="18997719">
            <a:off x="4192482" y="1792542"/>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9" name="Right Arrow 8"/>
          <p:cNvSpPr/>
          <p:nvPr/>
        </p:nvSpPr>
        <p:spPr bwMode="auto">
          <a:xfrm rot="18997719">
            <a:off x="7824681" y="1747234"/>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0" name="Rectangle 9"/>
          <p:cNvSpPr/>
          <p:nvPr/>
        </p:nvSpPr>
        <p:spPr>
          <a:xfrm>
            <a:off x="323451" y="662098"/>
            <a:ext cx="580608" cy="369332"/>
          </a:xfrm>
          <a:prstGeom prst="rect">
            <a:avLst/>
          </a:prstGeom>
        </p:spPr>
        <p:txBody>
          <a:bodyPr wrap="none">
            <a:spAutoFit/>
          </a:bodyPr>
          <a:lstStyle/>
          <a:p>
            <a:r>
              <a:rPr lang="es-CO" b="1" dirty="0" smtClean="0">
                <a:solidFill>
                  <a:schemeClr val="bg2">
                    <a:lumMod val="10000"/>
                  </a:schemeClr>
                </a:solidFill>
              </a:rPr>
              <a:t>PCU</a:t>
            </a:r>
            <a:endParaRPr lang="en-US" dirty="0">
              <a:solidFill>
                <a:schemeClr val="bg2">
                  <a:lumMod val="10000"/>
                </a:schemeClr>
              </a:solidFill>
            </a:endParaRPr>
          </a:p>
        </p:txBody>
      </p:sp>
      <p:sp>
        <p:nvSpPr>
          <p:cNvPr id="11" name="Rectangle 10"/>
          <p:cNvSpPr/>
          <p:nvPr/>
        </p:nvSpPr>
        <p:spPr>
          <a:xfrm>
            <a:off x="1571529" y="676055"/>
            <a:ext cx="2314694" cy="1477328"/>
          </a:xfrm>
          <a:prstGeom prst="rect">
            <a:avLst/>
          </a:prstGeom>
        </p:spPr>
        <p:txBody>
          <a:bodyPr wrap="square">
            <a:spAutoFit/>
          </a:bodyPr>
          <a:lstStyle/>
          <a:p>
            <a:r>
              <a:rPr lang="es-AR" b="1" dirty="0">
                <a:solidFill>
                  <a:schemeClr val="accent5">
                    <a:lumMod val="75000"/>
                  </a:schemeClr>
                </a:solidFill>
              </a:rPr>
              <a:t>Detallar el presupuesto por actividad </a:t>
            </a:r>
          </a:p>
          <a:p>
            <a:r>
              <a:rPr lang="es-AR" b="1" dirty="0">
                <a:solidFill>
                  <a:schemeClr val="accent5">
                    <a:lumMod val="75000"/>
                  </a:schemeClr>
                </a:solidFill>
              </a:rPr>
              <a:t>(reunión, consultoría, etc.) </a:t>
            </a:r>
          </a:p>
        </p:txBody>
      </p:sp>
      <p:sp>
        <p:nvSpPr>
          <p:cNvPr id="12" name="Rectangle 11"/>
          <p:cNvSpPr/>
          <p:nvPr/>
        </p:nvSpPr>
        <p:spPr>
          <a:xfrm>
            <a:off x="4553693" y="1031430"/>
            <a:ext cx="2651202" cy="923330"/>
          </a:xfrm>
          <a:prstGeom prst="rect">
            <a:avLst/>
          </a:prstGeom>
        </p:spPr>
        <p:txBody>
          <a:bodyPr wrap="square">
            <a:spAutoFit/>
          </a:bodyPr>
          <a:lstStyle/>
          <a:p>
            <a:r>
              <a:rPr lang="es-AR" b="1" dirty="0">
                <a:solidFill>
                  <a:schemeClr val="accent5">
                    <a:lumMod val="75000"/>
                  </a:schemeClr>
                </a:solidFill>
              </a:rPr>
              <a:t>Identificar los riesgos de ejecución y medidas correctivas</a:t>
            </a:r>
          </a:p>
        </p:txBody>
      </p:sp>
      <p:sp>
        <p:nvSpPr>
          <p:cNvPr id="13" name="Rectangle 12"/>
          <p:cNvSpPr/>
          <p:nvPr/>
        </p:nvSpPr>
        <p:spPr>
          <a:xfrm>
            <a:off x="8285338" y="1074934"/>
            <a:ext cx="1599943" cy="923330"/>
          </a:xfrm>
          <a:prstGeom prst="rect">
            <a:avLst/>
          </a:prstGeom>
        </p:spPr>
        <p:txBody>
          <a:bodyPr wrap="square">
            <a:spAutoFit/>
          </a:bodyPr>
          <a:lstStyle/>
          <a:p>
            <a:r>
              <a:rPr lang="es-AR" b="1" dirty="0">
                <a:solidFill>
                  <a:schemeClr val="accent5">
                    <a:lumMod val="75000"/>
                  </a:schemeClr>
                </a:solidFill>
              </a:rPr>
              <a:t>Especificar el mes de ejecución</a:t>
            </a:r>
          </a:p>
        </p:txBody>
      </p:sp>
    </p:spTree>
    <p:extLst>
      <p:ext uri="{BB962C8B-B14F-4D97-AF65-F5344CB8AC3E}">
        <p14:creationId xmlns:p14="http://schemas.microsoft.com/office/powerpoint/2010/main" val="364174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smtClean="0">
                <a:solidFill>
                  <a:schemeClr val="accent5">
                    <a:lumMod val="75000"/>
                  </a:schemeClr>
                </a:solidFill>
                <a:latin typeface="+mn-lt"/>
              </a:rPr>
              <a:t>Recomendaciones financieras</a:t>
            </a:r>
          </a:p>
          <a:p>
            <a:r>
              <a:rPr lang="es-CO" sz="2400" b="1" dirty="0" smtClean="0">
                <a:solidFill>
                  <a:schemeClr val="accent5">
                    <a:lumMod val="75000"/>
                  </a:schemeClr>
                </a:solidFill>
                <a:latin typeface="+mn-lt"/>
              </a:rPr>
              <a:t>sobre monitoreo presupuestal</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0558916"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Continuar</a:t>
            </a:r>
            <a:r>
              <a:rPr lang="en-US" dirty="0" smtClean="0">
                <a:latin typeface="Calibri" panose="020F0502020204030204" pitchFamily="34" charset="0"/>
                <a:ea typeface="Calibri" panose="020F0502020204030204" pitchFamily="34" charset="0"/>
                <a:cs typeface="Times New Roman" panose="02020603050405020304" pitchFamily="18" charset="0"/>
              </a:rPr>
              <a:t> y </a:t>
            </a:r>
            <a:r>
              <a:rPr lang="en-US" dirty="0" err="1" smtClean="0">
                <a:latin typeface="Calibri" panose="020F0502020204030204" pitchFamily="34" charset="0"/>
                <a:ea typeface="Calibri" panose="020F0502020204030204" pitchFamily="34" charset="0"/>
                <a:cs typeface="Times New Roman" panose="02020603050405020304" pitchFamily="18" charset="0"/>
              </a:rPr>
              <a:t>reforzar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uso</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herramientas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planeamiento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linea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tableros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control,  </a:t>
            </a:r>
          </a:p>
          <a:p>
            <a:r>
              <a:rPr lang="en-US" dirty="0" err="1" smtClean="0">
                <a:latin typeface="Calibri" panose="020F0502020204030204" pitchFamily="34" charset="0"/>
                <a:ea typeface="Calibri" panose="020F0502020204030204" pitchFamily="34" charset="0"/>
                <a:cs typeface="Times New Roman" panose="02020603050405020304" pitchFamily="18" charset="0"/>
              </a:rPr>
              <a:t>especialmente</a:t>
            </a:r>
            <a:r>
              <a:rPr lang="en-US" dirty="0" smtClean="0">
                <a:latin typeface="Calibri" panose="020F0502020204030204" pitchFamily="34" charset="0"/>
                <a:ea typeface="Calibri" panose="020F0502020204030204" pitchFamily="34" charset="0"/>
                <a:cs typeface="Times New Roman" panose="02020603050405020304" pitchFamily="18" charset="0"/>
              </a:rPr>
              <a:t> para </a:t>
            </a:r>
            <a:r>
              <a:rPr lang="en-US" dirty="0" err="1" smtClean="0">
                <a:latin typeface="Calibri" panose="020F0502020204030204" pitchFamily="34" charset="0"/>
                <a:ea typeface="Calibri" panose="020F0502020204030204" pitchFamily="34" charset="0"/>
                <a:cs typeface="Times New Roman" panose="02020603050405020304" pitchFamily="18" charset="0"/>
              </a:rPr>
              <a:t>los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socios</a:t>
            </a:r>
            <a:r>
              <a:rPr lang="en-US" dirty="0" smtClean="0">
                <a:latin typeface="Calibri" panose="020F0502020204030204" pitchFamily="34" charset="0"/>
                <a:ea typeface="Calibri" panose="020F0502020204030204" pitchFamily="34" charset="0"/>
                <a:cs typeface="Times New Roman" panose="02020603050405020304" pitchFamily="18" charset="0"/>
              </a:rPr>
              <a:t> con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alto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riesgo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Fortalecer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dirty="0" err="1" smtClean="0">
                <a:latin typeface="Calibri" panose="020F0502020204030204" pitchFamily="34" charset="0"/>
                <a:ea typeface="Calibri" panose="020F0502020204030204" pitchFamily="34" charset="0"/>
                <a:cs typeface="Times New Roman" panose="02020603050405020304" pitchFamily="18" charset="0"/>
              </a:rPr>
              <a:t>uso</a:t>
            </a:r>
            <a:r>
              <a:rPr lang="en-US" dirty="0" smtClean="0">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periódicos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reporte</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buenas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practicas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adoptado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por</a:t>
            </a:r>
            <a:r>
              <a:rPr lang="en-US" dirty="0" smtClean="0">
                <a:latin typeface="Calibri" panose="020F0502020204030204" pitchFamily="34" charset="0"/>
                <a:ea typeface="Calibri" panose="020F0502020204030204" pitchFamily="34" charset="0"/>
                <a:cs typeface="Times New Roman" panose="02020603050405020304" pitchFamily="18" charset="0"/>
              </a:rPr>
              <a:t> las </a:t>
            </a:r>
            <a:r>
              <a:rPr lang="en-US" dirty="0" err="1" smtClean="0">
                <a:latin typeface="Calibri" panose="020F0502020204030204" pitchFamily="34" charset="0"/>
                <a:ea typeface="Calibri" panose="020F0502020204030204" pitchFamily="34" charset="0"/>
                <a:cs typeface="Times New Roman" panose="02020603050405020304" pitchFamily="18" charset="0"/>
              </a:rPr>
              <a:t>agencias</a:t>
            </a:r>
            <a:r>
              <a:rPr lang="en-US" dirty="0" smtClean="0">
                <a:latin typeface="Calibri" panose="020F0502020204030204" pitchFamily="34" charset="0"/>
                <a:ea typeface="Calibri" panose="020F0502020204030204" pitchFamily="34" charset="0"/>
                <a:cs typeface="Times New Roman" panose="02020603050405020304" pitchFamily="18" charset="0"/>
              </a:rPr>
              <a:t> de co-</a:t>
            </a:r>
            <a:r>
              <a:rPr lang="en-US" dirty="0" err="1" smtClean="0">
                <a:latin typeface="Calibri" panose="020F0502020204030204" pitchFamily="34" charset="0"/>
                <a:ea typeface="Calibri" panose="020F0502020204030204" pitchFamily="34" charset="0"/>
                <a:cs typeface="Times New Roman" panose="02020603050405020304" pitchFamily="18" charset="0"/>
              </a:rPr>
              <a:t>ejecución</a:t>
            </a:r>
            <a:r>
              <a:rPr lang="en-US" dirty="0" smtClean="0">
                <a:latin typeface="Calibri" panose="020F0502020204030204" pitchFamily="34" charset="0"/>
                <a:ea typeface="Calibri" panose="020F0502020204030204" pitchFamily="34" charset="0"/>
                <a:cs typeface="Times New Roman" panose="02020603050405020304" pitchFamily="18" charset="0"/>
              </a:rPr>
              <a:t> (UNEP y FAO)</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-Durante el </a:t>
            </a:r>
            <a:r>
              <a:rPr lang="en-US" dirty="0" err="1" smtClean="0">
                <a:latin typeface="Calibri" panose="020F0502020204030204" pitchFamily="34" charset="0"/>
                <a:ea typeface="Calibri" panose="020F0502020204030204" pitchFamily="34" charset="0"/>
                <a:cs typeface="Times New Roman" panose="02020603050405020304" pitchFamily="18" charset="0"/>
              </a:rPr>
              <a:t>monitoreo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asociar</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técnica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entregables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con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financiera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ejecución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nivel</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gasto</a:t>
            </a:r>
            <a:endPar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841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Gracias</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413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defRPr/>
            </a:pPr>
            <a:r>
              <a:rPr lang="es-AR" sz="3600" dirty="0">
                <a:solidFill>
                  <a:srgbClr val="FFFFFF"/>
                </a:solidFill>
                <a:cs typeface="MS PGothic" charset="0"/>
              </a:rPr>
              <a:t>TEMA 13.2 DEL PROGRAMA: Propuesta de revisión del presupuesto</a:t>
            </a: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98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err="1" smtClean="0">
                <a:solidFill>
                  <a:srgbClr val="002060"/>
                </a:solidFill>
              </a:rPr>
              <a:t>Brecha</a:t>
            </a:r>
            <a:r>
              <a:rPr lang="en-US" sz="1600" b="1" dirty="0" smtClean="0">
                <a:solidFill>
                  <a:srgbClr val="002060"/>
                </a:solidFill>
              </a:rPr>
              <a:t> de 16%: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1950048"/>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chemeClr val="accent5">
                    <a:lumMod val="75000"/>
                  </a:schemeClr>
                </a:solidFill>
                <a:latin typeface="+mn-lt"/>
              </a:rPr>
              <a:t>Ejecución presupuestaria de fondos del FMAM por año</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36" name="Title 1"/>
          <p:cNvSpPr txBox="1">
            <a:spLocks/>
          </p:cNvSpPr>
          <p:nvPr/>
        </p:nvSpPr>
        <p:spPr>
          <a:xfrm>
            <a:off x="82552" y="68346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smtClean="0"/>
              <a:t>Como </a:t>
            </a:r>
            <a:r>
              <a:rPr lang="es-AR" sz="2000" dirty="0"/>
              <a:t>los ACE se suscribieron más tarde de lo esperado, los trabajos relativos a las actividades del proyecto también se postergaron del 2015 al 2017 </a:t>
            </a:r>
          </a:p>
        </p:txBody>
      </p:sp>
      <p:sp>
        <p:nvSpPr>
          <p:cNvPr id="37" name="Title 1"/>
          <p:cNvSpPr txBox="1">
            <a:spLocks/>
          </p:cNvSpPr>
          <p:nvPr/>
        </p:nvSpPr>
        <p:spPr>
          <a:xfrm>
            <a:off x="2738299" y="1793492"/>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4">
                    <a:lumMod val="60000"/>
                    <a:lumOff val="40000"/>
                  </a:schemeClr>
                </a:solidFill>
                <a:latin typeface="+mn-lt"/>
              </a:rPr>
              <a:t>Formalización prevista de acuerdos </a:t>
            </a:r>
            <a:r>
              <a:rPr lang="es-AR" sz="1600" b="1" dirty="0" err="1" smtClean="0">
                <a:solidFill>
                  <a:schemeClr val="accent4">
                    <a:lumMod val="60000"/>
                    <a:lumOff val="40000"/>
                  </a:schemeClr>
                </a:solidFill>
                <a:latin typeface="+mn-lt"/>
              </a:rPr>
              <a:t>interagenciales</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0"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inicialmente prevista</a:t>
            </a:r>
          </a:p>
          <a:p>
            <a:r>
              <a:rPr lang="es-AR" sz="1600" b="1" dirty="0">
                <a:latin typeface="+mn-lt"/>
              </a:rPr>
              <a:t>del presupuesto</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prevista </a:t>
            </a:r>
          </a:p>
          <a:p>
            <a:r>
              <a:rPr lang="es-AR" sz="1600" b="1" dirty="0">
                <a:latin typeface="+mn-lt"/>
              </a:rPr>
              <a:t>del presupuesto</a:t>
            </a:r>
          </a:p>
          <a:p>
            <a:r>
              <a:rPr lang="es-AR" sz="1600" b="1" dirty="0">
                <a:latin typeface="+mn-lt"/>
              </a:rPr>
              <a:t>Real + actual</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2"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5">
                    <a:lumMod val="75000"/>
                  </a:schemeClr>
                </a:solidFill>
                <a:latin typeface="+mn-lt"/>
              </a:rPr>
              <a:t>Formalización real de acuerdos </a:t>
            </a:r>
            <a:r>
              <a:rPr lang="es-AR" sz="1600" b="1" dirty="0" err="1" smtClean="0">
                <a:solidFill>
                  <a:schemeClr val="accent5">
                    <a:lumMod val="75000"/>
                  </a:schemeClr>
                </a:solidFill>
                <a:latin typeface="+mn-lt"/>
              </a:rPr>
              <a:t>interagenciales</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3" name="Rectangle 42"/>
          <p:cNvSpPr/>
          <p:nvPr/>
        </p:nvSpPr>
        <p:spPr>
          <a:xfrm>
            <a:off x="5665360" y="5924639"/>
            <a:ext cx="3619965" cy="338554"/>
          </a:xfrm>
          <a:prstGeom prst="rect">
            <a:avLst/>
          </a:prstGeom>
        </p:spPr>
        <p:txBody>
          <a:bodyPr wrap="none">
            <a:spAutoFit/>
          </a:bodyPr>
          <a:lstStyle/>
          <a:p>
            <a:r>
              <a:rPr lang="es-AR" sz="1600" b="1" dirty="0">
                <a:solidFill>
                  <a:schemeClr val="accent5">
                    <a:lumMod val="75000"/>
                  </a:schemeClr>
                </a:solidFill>
              </a:rPr>
              <a:t>Ejecución más extensa de lo esperado</a:t>
            </a:r>
          </a:p>
        </p:txBody>
      </p:sp>
      <p:sp>
        <p:nvSpPr>
          <p:cNvPr id="44" name="Rectangle 43"/>
          <p:cNvSpPr/>
          <p:nvPr/>
        </p:nvSpPr>
        <p:spPr>
          <a:xfrm>
            <a:off x="5665360" y="6317747"/>
            <a:ext cx="2732864" cy="338554"/>
          </a:xfrm>
          <a:prstGeom prst="rect">
            <a:avLst/>
          </a:prstGeom>
        </p:spPr>
        <p:txBody>
          <a:bodyPr wrap="none">
            <a:spAutoFit/>
          </a:bodyPr>
          <a:lstStyle/>
          <a:p>
            <a:r>
              <a:rPr lang="es-AR" sz="1600" b="1" dirty="0">
                <a:solidFill>
                  <a:schemeClr val="accent5">
                    <a:lumMod val="75000"/>
                  </a:schemeClr>
                </a:solidFill>
              </a:rPr>
              <a:t>Recambio de personal</a:t>
            </a:r>
          </a:p>
        </p:txBody>
      </p:sp>
    </p:spTree>
    <p:extLst>
      <p:ext uri="{BB962C8B-B14F-4D97-AF65-F5344CB8AC3E}">
        <p14:creationId xmlns:p14="http://schemas.microsoft.com/office/powerpoint/2010/main" val="165842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80365" y="2132869"/>
            <a:ext cx="12192000" cy="4592722"/>
          </a:xfrm>
          <a:prstGeom prst="rect">
            <a:avLst/>
          </a:prstGeom>
        </p:spPr>
      </p:pic>
      <p:sp>
        <p:nvSpPr>
          <p:cNvPr id="17" name="Left Brace 16"/>
          <p:cNvSpPr/>
          <p:nvPr/>
        </p:nvSpPr>
        <p:spPr>
          <a:xfrm rot="5400000">
            <a:off x="3143356" y="5230139"/>
            <a:ext cx="287688" cy="58964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2879044" y="4807114"/>
            <a:ext cx="1159889" cy="77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sz="1100" dirty="0" err="1" smtClean="0">
                <a:solidFill>
                  <a:schemeClr val="tx2">
                    <a:lumMod val="75000"/>
                  </a:schemeClr>
                </a:solidFill>
              </a:rPr>
              <a:t>Reun</a:t>
            </a:r>
            <a:r>
              <a:rPr lang="es-CO" dirty="0" err="1" smtClean="0">
                <a:solidFill>
                  <a:schemeClr val="tx2">
                    <a:lumMod val="75000"/>
                  </a:schemeClr>
                </a:solidFill>
              </a:rPr>
              <a:t>ion</a:t>
            </a:r>
            <a:r>
              <a:rPr lang="es-CO" dirty="0" smtClean="0">
                <a:solidFill>
                  <a:schemeClr val="tx2">
                    <a:lumMod val="75000"/>
                  </a:schemeClr>
                </a:solidFill>
              </a:rPr>
              <a:t> Comité</a:t>
            </a:r>
          </a:p>
          <a:p>
            <a:r>
              <a:rPr lang="es-CO" sz="1100" dirty="0" smtClean="0">
                <a:solidFill>
                  <a:schemeClr val="tx2">
                    <a:lumMod val="75000"/>
                  </a:schemeClr>
                </a:solidFill>
              </a:rPr>
              <a:t>Directivo</a:t>
            </a:r>
            <a:endParaRPr lang="en-US" sz="1100" dirty="0">
              <a:solidFill>
                <a:schemeClr val="tx2">
                  <a:lumMod val="75000"/>
                </a:schemeClr>
              </a:solidFill>
            </a:endParaRPr>
          </a:p>
        </p:txBody>
      </p:sp>
      <p:sp>
        <p:nvSpPr>
          <p:cNvPr id="20" name="Rectangle 19"/>
          <p:cNvSpPr/>
          <p:nvPr/>
        </p:nvSpPr>
        <p:spPr>
          <a:xfrm>
            <a:off x="1042141" y="4699289"/>
            <a:ext cx="1707999" cy="77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100" dirty="0" smtClean="0">
                <a:solidFill>
                  <a:schemeClr val="tx2">
                    <a:lumMod val="75000"/>
                  </a:schemeClr>
                </a:solidFill>
              </a:rPr>
              <a:t>GCFI </a:t>
            </a:r>
            <a:r>
              <a:rPr lang="en-GB" sz="1100" dirty="0" err="1" smtClean="0">
                <a:solidFill>
                  <a:schemeClr val="tx2">
                    <a:lumMod val="75000"/>
                  </a:schemeClr>
                </a:solidFill>
              </a:rPr>
              <a:t>pequeño</a:t>
            </a:r>
            <a:r>
              <a:rPr lang="en-GB" sz="1100" dirty="0" smtClean="0">
                <a:solidFill>
                  <a:schemeClr val="tx2">
                    <a:lumMod val="75000"/>
                  </a:schemeClr>
                </a:solidFill>
              </a:rPr>
              <a:t> </a:t>
            </a:r>
            <a:r>
              <a:rPr lang="en-GB" sz="1100" dirty="0" err="1" smtClean="0">
                <a:solidFill>
                  <a:schemeClr val="tx2">
                    <a:lumMod val="75000"/>
                  </a:schemeClr>
                </a:solidFill>
              </a:rPr>
              <a:t>contrato</a:t>
            </a:r>
            <a:r>
              <a:rPr lang="en-GB" sz="1100" dirty="0" smtClean="0">
                <a:solidFill>
                  <a:schemeClr val="tx2">
                    <a:lumMod val="75000"/>
                  </a:schemeClr>
                </a:solidFill>
              </a:rPr>
              <a:t>, </a:t>
            </a:r>
          </a:p>
          <a:p>
            <a:r>
              <a:rPr lang="en-GB" sz="1100" dirty="0" smtClean="0">
                <a:solidFill>
                  <a:schemeClr val="tx2">
                    <a:lumMod val="75000"/>
                  </a:schemeClr>
                </a:solidFill>
              </a:rPr>
              <a:t>Reunion PEG,</a:t>
            </a:r>
          </a:p>
          <a:p>
            <a:r>
              <a:rPr lang="en-GB" sz="1100" dirty="0" smtClean="0">
                <a:solidFill>
                  <a:schemeClr val="tx2">
                    <a:lumMod val="75000"/>
                  </a:schemeClr>
                </a:solidFill>
              </a:rPr>
              <a:t>PCU </a:t>
            </a:r>
            <a:r>
              <a:rPr lang="en-GB" dirty="0" err="1" smtClean="0">
                <a:solidFill>
                  <a:schemeClr val="tx2">
                    <a:lumMod val="75000"/>
                  </a:schemeClr>
                </a:solidFill>
              </a:rPr>
              <a:t>equipos</a:t>
            </a:r>
            <a:r>
              <a:rPr lang="en-GB" dirty="0" smtClean="0">
                <a:solidFill>
                  <a:schemeClr val="tx2">
                    <a:lumMod val="75000"/>
                  </a:schemeClr>
                </a:solidFill>
              </a:rPr>
              <a:t> de </a:t>
            </a:r>
            <a:r>
              <a:rPr lang="en-GB" dirty="0" err="1" smtClean="0">
                <a:solidFill>
                  <a:schemeClr val="tx2">
                    <a:lumMod val="75000"/>
                  </a:schemeClr>
                </a:solidFill>
              </a:rPr>
              <a:t>oficina</a:t>
            </a:r>
            <a:r>
              <a:rPr lang="en-GB" sz="1100" dirty="0" smtClean="0">
                <a:solidFill>
                  <a:schemeClr val="tx2">
                    <a:lumMod val="75000"/>
                  </a:schemeClr>
                </a:solidFill>
              </a:rPr>
              <a:t> </a:t>
            </a:r>
            <a:endParaRPr lang="en-US" sz="1100" dirty="0">
              <a:solidFill>
                <a:schemeClr val="tx2">
                  <a:lumMod val="75000"/>
                </a:schemeClr>
              </a:solidFill>
            </a:endParaRPr>
          </a:p>
        </p:txBody>
      </p:sp>
      <p:cxnSp>
        <p:nvCxnSpPr>
          <p:cNvPr id="21" name="Straight Arrow Connector 20"/>
          <p:cNvCxnSpPr/>
          <p:nvPr/>
        </p:nvCxnSpPr>
        <p:spPr>
          <a:xfrm>
            <a:off x="2393336" y="5344780"/>
            <a:ext cx="109728" cy="16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31740" y="3884334"/>
            <a:ext cx="1260354"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CRFM (</a:t>
            </a:r>
            <a:r>
              <a:rPr lang="en-GB" dirty="0" err="1" smtClean="0">
                <a:solidFill>
                  <a:schemeClr val="tx2">
                    <a:lumMod val="75000"/>
                  </a:schemeClr>
                </a:solidFill>
              </a:rPr>
              <a:t>Flyingfish</a:t>
            </a:r>
            <a:r>
              <a:rPr lang="en-GB" dirty="0" smtClean="0">
                <a:solidFill>
                  <a:schemeClr val="tx2">
                    <a:lumMod val="75000"/>
                  </a:schemeClr>
                </a:solidFill>
              </a:rPr>
              <a:t>)</a:t>
            </a:r>
          </a:p>
          <a:p>
            <a:r>
              <a:rPr lang="en-GB" dirty="0" smtClean="0">
                <a:solidFill>
                  <a:schemeClr val="tx2">
                    <a:lumMod val="75000"/>
                  </a:schemeClr>
                </a:solidFill>
              </a:rPr>
              <a:t>1</a:t>
            </a:r>
            <a:r>
              <a:rPr lang="en-GB" baseline="30000" dirty="0" smtClean="0">
                <a:solidFill>
                  <a:schemeClr val="tx2">
                    <a:lumMod val="75000"/>
                  </a:schemeClr>
                </a:solidFill>
              </a:rPr>
              <a:t>era</a:t>
            </a:r>
            <a:r>
              <a:rPr lang="en-GB" dirty="0" smtClean="0">
                <a:solidFill>
                  <a:schemeClr val="tx2">
                    <a:lumMod val="75000"/>
                  </a:schemeClr>
                </a:solidFill>
              </a:rPr>
              <a:t> </a:t>
            </a:r>
            <a:r>
              <a:rPr lang="en-GB" dirty="0" err="1" smtClean="0">
                <a:solidFill>
                  <a:schemeClr val="tx2">
                    <a:lumMod val="75000"/>
                  </a:schemeClr>
                </a:solidFill>
              </a:rPr>
              <a:t>cuota</a:t>
            </a:r>
            <a:endParaRPr lang="en-US" dirty="0">
              <a:solidFill>
                <a:schemeClr val="tx2">
                  <a:lumMod val="75000"/>
                </a:schemeClr>
              </a:solidFill>
            </a:endParaRPr>
          </a:p>
        </p:txBody>
      </p:sp>
      <p:sp>
        <p:nvSpPr>
          <p:cNvPr id="26" name="Rectangle 25"/>
          <p:cNvSpPr/>
          <p:nvPr/>
        </p:nvSpPr>
        <p:spPr>
          <a:xfrm>
            <a:off x="3924695" y="3111965"/>
            <a:ext cx="1890940" cy="70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smtClean="0">
              <a:solidFill>
                <a:schemeClr val="tx2">
                  <a:lumMod val="75000"/>
                </a:schemeClr>
              </a:solidFill>
            </a:endParaRPr>
          </a:p>
          <a:p>
            <a:pPr algn="l"/>
            <a:r>
              <a:rPr lang="en-GB" dirty="0" smtClean="0">
                <a:solidFill>
                  <a:schemeClr val="tx2">
                    <a:lumMod val="75000"/>
                  </a:schemeClr>
                </a:solidFill>
              </a:rPr>
              <a:t>UNEP  1</a:t>
            </a:r>
            <a:r>
              <a:rPr lang="en-GB" baseline="30000" dirty="0" smtClean="0">
                <a:solidFill>
                  <a:schemeClr val="tx2">
                    <a:lumMod val="75000"/>
                  </a:schemeClr>
                </a:solidFill>
              </a:rPr>
              <a:t>era</a:t>
            </a:r>
            <a:r>
              <a:rPr lang="en-GB" dirty="0" smtClean="0">
                <a:solidFill>
                  <a:schemeClr val="tx2">
                    <a:lumMod val="75000"/>
                  </a:schemeClr>
                </a:solidFill>
              </a:rPr>
              <a:t> </a:t>
            </a:r>
            <a:r>
              <a:rPr lang="en-GB" dirty="0" err="1" smtClean="0">
                <a:solidFill>
                  <a:schemeClr val="tx2">
                    <a:lumMod val="75000"/>
                  </a:schemeClr>
                </a:solidFill>
              </a:rPr>
              <a:t>cuota</a:t>
            </a:r>
            <a:r>
              <a:rPr lang="en-GB" dirty="0" smtClean="0">
                <a:solidFill>
                  <a:schemeClr val="tx2">
                    <a:lumMod val="75000"/>
                  </a:schemeClr>
                </a:solidFill>
              </a:rPr>
              <a:t>, WECAFC reunion, Taller de </a:t>
            </a:r>
            <a:r>
              <a:rPr lang="en-GB" dirty="0" err="1" smtClean="0">
                <a:solidFill>
                  <a:schemeClr val="tx2">
                    <a:lumMod val="75000"/>
                  </a:schemeClr>
                </a:solidFill>
              </a:rPr>
              <a:t>estrategia</a:t>
            </a:r>
            <a:r>
              <a:rPr lang="en-GB" dirty="0" smtClean="0">
                <a:solidFill>
                  <a:schemeClr val="tx2">
                    <a:lumMod val="75000"/>
                  </a:schemeClr>
                </a:solidFill>
              </a:rPr>
              <a:t> de </a:t>
            </a:r>
            <a:r>
              <a:rPr lang="en-GB" dirty="0" err="1" smtClean="0">
                <a:solidFill>
                  <a:schemeClr val="tx2">
                    <a:lumMod val="75000"/>
                  </a:schemeClr>
                </a:solidFill>
              </a:rPr>
              <a:t>comunicación</a:t>
            </a:r>
            <a:endParaRPr lang="en-US" dirty="0">
              <a:solidFill>
                <a:schemeClr val="tx2">
                  <a:lumMod val="75000"/>
                </a:schemeClr>
              </a:solidFill>
            </a:endParaRPr>
          </a:p>
        </p:txBody>
      </p:sp>
      <p:cxnSp>
        <p:nvCxnSpPr>
          <p:cNvPr id="28" name="Straight Arrow Connector 27"/>
          <p:cNvCxnSpPr/>
          <p:nvPr/>
        </p:nvCxnSpPr>
        <p:spPr>
          <a:xfrm flipH="1">
            <a:off x="4707346" y="3820882"/>
            <a:ext cx="7992" cy="764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505709" y="3915857"/>
            <a:ext cx="2031914" cy="721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smtClean="0">
                <a:solidFill>
                  <a:schemeClr val="tx2">
                    <a:lumMod val="75000"/>
                  </a:schemeClr>
                </a:solidFill>
              </a:rPr>
              <a:t>OSPESCA,</a:t>
            </a:r>
          </a:p>
          <a:p>
            <a:pPr algn="l"/>
            <a:r>
              <a:rPr lang="en-GB" dirty="0" smtClean="0">
                <a:solidFill>
                  <a:schemeClr val="tx2">
                    <a:lumMod val="75000"/>
                  </a:schemeClr>
                </a:solidFill>
              </a:rPr>
              <a:t>CRFM (</a:t>
            </a:r>
            <a:r>
              <a:rPr lang="en-GB" dirty="0" err="1" smtClean="0">
                <a:solidFill>
                  <a:schemeClr val="tx2">
                    <a:lumMod val="75000"/>
                  </a:schemeClr>
                </a:solidFill>
              </a:rPr>
              <a:t>Especialista</a:t>
            </a:r>
            <a:r>
              <a:rPr lang="en-GB" dirty="0" smtClean="0">
                <a:solidFill>
                  <a:schemeClr val="tx2">
                    <a:lumMod val="75000"/>
                  </a:schemeClr>
                </a:solidFill>
              </a:rPr>
              <a:t> </a:t>
            </a:r>
            <a:r>
              <a:rPr lang="en-GB" dirty="0" err="1" smtClean="0">
                <a:solidFill>
                  <a:schemeClr val="tx2">
                    <a:lumMod val="75000"/>
                  </a:schemeClr>
                </a:solidFill>
              </a:rPr>
              <a:t>en</a:t>
            </a:r>
            <a:r>
              <a:rPr lang="en-GB" dirty="0" smtClean="0">
                <a:solidFill>
                  <a:schemeClr val="tx2">
                    <a:lumMod val="75000"/>
                  </a:schemeClr>
                </a:solidFill>
              </a:rPr>
              <a:t> </a:t>
            </a:r>
            <a:r>
              <a:rPr lang="en-GB" dirty="0" err="1" smtClean="0">
                <a:solidFill>
                  <a:schemeClr val="tx2">
                    <a:lumMod val="75000"/>
                  </a:schemeClr>
                </a:solidFill>
              </a:rPr>
              <a:t>Comunicación</a:t>
            </a:r>
            <a:r>
              <a:rPr lang="en-GB" dirty="0" smtClean="0">
                <a:solidFill>
                  <a:schemeClr val="tx2">
                    <a:lumMod val="75000"/>
                  </a:schemeClr>
                </a:solidFill>
              </a:rPr>
              <a:t>) </a:t>
            </a:r>
          </a:p>
          <a:p>
            <a:pPr algn="l"/>
            <a:r>
              <a:rPr lang="en-GB" dirty="0" smtClean="0">
                <a:solidFill>
                  <a:schemeClr val="tx2">
                    <a:lumMod val="75000"/>
                  </a:schemeClr>
                </a:solidFill>
              </a:rPr>
              <a:t>&amp; GCFI </a:t>
            </a:r>
          </a:p>
          <a:p>
            <a:pPr algn="l"/>
            <a:r>
              <a:rPr lang="en-GB" dirty="0" smtClean="0">
                <a:solidFill>
                  <a:schemeClr val="tx2">
                    <a:lumMod val="75000"/>
                  </a:schemeClr>
                </a:solidFill>
              </a:rPr>
              <a:t>1eras </a:t>
            </a:r>
            <a:r>
              <a:rPr lang="en-GB" dirty="0" err="1" smtClean="0">
                <a:solidFill>
                  <a:schemeClr val="tx2">
                    <a:lumMod val="75000"/>
                  </a:schemeClr>
                </a:solidFill>
              </a:rPr>
              <a:t>cuotas</a:t>
            </a:r>
            <a:endParaRPr lang="en-GB" dirty="0" smtClean="0">
              <a:solidFill>
                <a:schemeClr val="tx2">
                  <a:lumMod val="75000"/>
                </a:schemeClr>
              </a:solidFill>
            </a:endParaRPr>
          </a:p>
        </p:txBody>
      </p:sp>
      <p:cxnSp>
        <p:nvCxnSpPr>
          <p:cNvPr id="31" name="Straight Arrow Connector 30"/>
          <p:cNvCxnSpPr/>
          <p:nvPr/>
        </p:nvCxnSpPr>
        <p:spPr>
          <a:xfrm flipH="1">
            <a:off x="5408434" y="4362587"/>
            <a:ext cx="173390" cy="59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101453" y="4709511"/>
            <a:ext cx="537746" cy="7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OECS</a:t>
            </a:r>
          </a:p>
          <a:p>
            <a:r>
              <a:rPr lang="en-GB" dirty="0" smtClean="0">
                <a:solidFill>
                  <a:schemeClr val="tx2">
                    <a:lumMod val="75000"/>
                  </a:schemeClr>
                </a:solidFill>
              </a:rPr>
              <a:t>1</a:t>
            </a:r>
            <a:r>
              <a:rPr lang="en-GB" baseline="30000" dirty="0" smtClean="0">
                <a:solidFill>
                  <a:schemeClr val="tx2">
                    <a:lumMod val="75000"/>
                  </a:schemeClr>
                </a:solidFill>
              </a:rPr>
              <a:t>era</a:t>
            </a:r>
            <a:r>
              <a:rPr lang="en-GB" dirty="0" smtClean="0">
                <a:solidFill>
                  <a:schemeClr val="tx2">
                    <a:lumMod val="75000"/>
                  </a:schemeClr>
                </a:solidFill>
              </a:rPr>
              <a:t> </a:t>
            </a:r>
            <a:r>
              <a:rPr lang="en-GB" dirty="0" err="1" smtClean="0">
                <a:solidFill>
                  <a:schemeClr val="tx2">
                    <a:lumMod val="75000"/>
                  </a:schemeClr>
                </a:solidFill>
              </a:rPr>
              <a:t>cuota</a:t>
            </a:r>
            <a:endParaRPr lang="en-US" dirty="0">
              <a:solidFill>
                <a:schemeClr val="tx2">
                  <a:lumMod val="75000"/>
                </a:schemeClr>
              </a:solidFill>
            </a:endParaRPr>
          </a:p>
        </p:txBody>
      </p:sp>
      <p:sp>
        <p:nvSpPr>
          <p:cNvPr id="36" name="Rectangle 35"/>
          <p:cNvSpPr/>
          <p:nvPr/>
        </p:nvSpPr>
        <p:spPr>
          <a:xfrm>
            <a:off x="5695161" y="4795969"/>
            <a:ext cx="1260354"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GCFI 2</a:t>
            </a:r>
            <a:r>
              <a:rPr lang="en-GB" baseline="30000" dirty="0" smtClean="0">
                <a:solidFill>
                  <a:schemeClr val="tx2">
                    <a:lumMod val="75000"/>
                  </a:schemeClr>
                </a:solidFill>
              </a:rPr>
              <a:t>da</a:t>
            </a:r>
            <a:endParaRPr lang="en-GB" dirty="0">
              <a:solidFill>
                <a:schemeClr val="tx2">
                  <a:lumMod val="75000"/>
                </a:schemeClr>
              </a:solidFill>
            </a:endParaRPr>
          </a:p>
          <a:p>
            <a:r>
              <a:rPr lang="en-GB" dirty="0" err="1" smtClean="0">
                <a:solidFill>
                  <a:schemeClr val="tx2">
                    <a:lumMod val="75000"/>
                  </a:schemeClr>
                </a:solidFill>
              </a:rPr>
              <a:t>cuota</a:t>
            </a:r>
            <a:endParaRPr lang="en-US" dirty="0">
              <a:solidFill>
                <a:schemeClr val="tx2">
                  <a:lumMod val="75000"/>
                </a:schemeClr>
              </a:solidFill>
            </a:endParaRPr>
          </a:p>
        </p:txBody>
      </p:sp>
      <p:cxnSp>
        <p:nvCxnSpPr>
          <p:cNvPr id="37" name="Straight Arrow Connector 36"/>
          <p:cNvCxnSpPr/>
          <p:nvPr/>
        </p:nvCxnSpPr>
        <p:spPr>
          <a:xfrm>
            <a:off x="5929728" y="5344780"/>
            <a:ext cx="0" cy="15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758398" y="4647268"/>
            <a:ext cx="1447213" cy="77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dirty="0" smtClean="0">
                <a:solidFill>
                  <a:schemeClr val="tx2">
                    <a:lumMod val="75000"/>
                  </a:schemeClr>
                </a:solidFill>
              </a:rPr>
              <a:t>CANARI and CERMES 1</a:t>
            </a:r>
            <a:r>
              <a:rPr lang="en-GB" baseline="30000" dirty="0" smtClean="0">
                <a:solidFill>
                  <a:schemeClr val="tx2">
                    <a:lumMod val="75000"/>
                  </a:schemeClr>
                </a:solidFill>
              </a:rPr>
              <a:t>era</a:t>
            </a:r>
            <a:r>
              <a:rPr lang="en-GB" dirty="0" smtClean="0">
                <a:solidFill>
                  <a:schemeClr val="tx2">
                    <a:lumMod val="75000"/>
                  </a:schemeClr>
                </a:solidFill>
              </a:rPr>
              <a:t> and 2</a:t>
            </a:r>
            <a:r>
              <a:rPr lang="en-GB" baseline="30000" dirty="0" smtClean="0">
                <a:solidFill>
                  <a:schemeClr val="tx2">
                    <a:lumMod val="75000"/>
                  </a:schemeClr>
                </a:solidFill>
              </a:rPr>
              <a:t>da</a:t>
            </a:r>
            <a:r>
              <a:rPr lang="en-GB" dirty="0" smtClean="0">
                <a:solidFill>
                  <a:schemeClr val="tx2">
                    <a:lumMod val="75000"/>
                  </a:schemeClr>
                </a:solidFill>
              </a:rPr>
              <a:t>   </a:t>
            </a:r>
            <a:endParaRPr lang="en-GB" dirty="0">
              <a:solidFill>
                <a:schemeClr val="tx2">
                  <a:lumMod val="75000"/>
                </a:schemeClr>
              </a:solidFill>
            </a:endParaRPr>
          </a:p>
          <a:p>
            <a:pPr algn="ctr"/>
            <a:r>
              <a:rPr lang="en-GB" dirty="0" err="1" smtClean="0">
                <a:solidFill>
                  <a:schemeClr val="tx2">
                    <a:lumMod val="75000"/>
                  </a:schemeClr>
                </a:solidFill>
              </a:rPr>
              <a:t>cuota</a:t>
            </a:r>
            <a:endParaRPr lang="en-GB" dirty="0" smtClean="0">
              <a:solidFill>
                <a:schemeClr val="tx2">
                  <a:lumMod val="75000"/>
                </a:schemeClr>
              </a:solidFill>
            </a:endParaRPr>
          </a:p>
        </p:txBody>
      </p:sp>
      <p:cxnSp>
        <p:nvCxnSpPr>
          <p:cNvPr id="39" name="Straight Arrow Connector 38"/>
          <p:cNvCxnSpPr/>
          <p:nvPr/>
        </p:nvCxnSpPr>
        <p:spPr>
          <a:xfrm flipH="1">
            <a:off x="6630326" y="5271197"/>
            <a:ext cx="524086" cy="34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80609" y="1421281"/>
            <a:ext cx="2249235" cy="77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smtClean="0">
                <a:solidFill>
                  <a:schemeClr val="tx2">
                    <a:lumMod val="75000"/>
                  </a:schemeClr>
                </a:solidFill>
              </a:rPr>
              <a:t>UNEP 2</a:t>
            </a:r>
            <a:r>
              <a:rPr lang="en-GB" baseline="30000" dirty="0" smtClean="0">
                <a:solidFill>
                  <a:schemeClr val="tx2">
                    <a:lumMod val="75000"/>
                  </a:schemeClr>
                </a:solidFill>
              </a:rPr>
              <a:t>da</a:t>
            </a:r>
            <a:r>
              <a:rPr lang="en-GB" dirty="0" smtClean="0">
                <a:solidFill>
                  <a:schemeClr val="tx2">
                    <a:lumMod val="75000"/>
                  </a:schemeClr>
                </a:solidFill>
              </a:rPr>
              <a:t> </a:t>
            </a:r>
            <a:r>
              <a:rPr lang="en-GB" dirty="0" err="1" smtClean="0">
                <a:solidFill>
                  <a:schemeClr val="tx2">
                    <a:lumMod val="75000"/>
                  </a:schemeClr>
                </a:solidFill>
              </a:rPr>
              <a:t>cuota</a:t>
            </a:r>
            <a:r>
              <a:rPr lang="en-GB" dirty="0" smtClean="0">
                <a:solidFill>
                  <a:schemeClr val="tx2">
                    <a:lumMod val="75000"/>
                  </a:schemeClr>
                </a:solidFill>
              </a:rPr>
              <a:t>, </a:t>
            </a:r>
          </a:p>
          <a:p>
            <a:pPr algn="l"/>
            <a:r>
              <a:rPr lang="en-GB" dirty="0" smtClean="0">
                <a:solidFill>
                  <a:schemeClr val="tx2">
                    <a:lumMod val="75000"/>
                  </a:schemeClr>
                </a:solidFill>
              </a:rPr>
              <a:t>FAO IAA 1era </a:t>
            </a:r>
            <a:r>
              <a:rPr lang="en-GB" dirty="0" err="1" smtClean="0">
                <a:solidFill>
                  <a:schemeClr val="tx2">
                    <a:lumMod val="75000"/>
                  </a:schemeClr>
                </a:solidFill>
              </a:rPr>
              <a:t>cuota</a:t>
            </a:r>
            <a:endParaRPr lang="en-GB" dirty="0" smtClean="0">
              <a:solidFill>
                <a:schemeClr val="tx2">
                  <a:lumMod val="75000"/>
                </a:schemeClr>
              </a:solidFill>
            </a:endParaRPr>
          </a:p>
          <a:p>
            <a:pPr algn="l"/>
            <a:r>
              <a:rPr lang="en-GB" dirty="0" smtClean="0">
                <a:solidFill>
                  <a:schemeClr val="tx2">
                    <a:lumMod val="75000"/>
                  </a:schemeClr>
                </a:solidFill>
              </a:rPr>
              <a:t>&amp; OSPESCA 2</a:t>
            </a:r>
            <a:r>
              <a:rPr lang="en-GB" baseline="30000" dirty="0" smtClean="0">
                <a:solidFill>
                  <a:schemeClr val="tx2">
                    <a:lumMod val="75000"/>
                  </a:schemeClr>
                </a:solidFill>
              </a:rPr>
              <a:t>da</a:t>
            </a:r>
            <a:r>
              <a:rPr lang="en-GB" dirty="0" smtClean="0">
                <a:solidFill>
                  <a:schemeClr val="tx2">
                    <a:lumMod val="75000"/>
                  </a:schemeClr>
                </a:solidFill>
              </a:rPr>
              <a:t> </a:t>
            </a:r>
            <a:r>
              <a:rPr lang="en-GB" dirty="0" err="1" smtClean="0">
                <a:solidFill>
                  <a:schemeClr val="tx2">
                    <a:lumMod val="75000"/>
                  </a:schemeClr>
                </a:solidFill>
              </a:rPr>
              <a:t>cuota</a:t>
            </a:r>
            <a:endParaRPr lang="en-GB" dirty="0" smtClean="0">
              <a:solidFill>
                <a:schemeClr val="tx2">
                  <a:lumMod val="75000"/>
                </a:schemeClr>
              </a:solidFill>
            </a:endParaRPr>
          </a:p>
        </p:txBody>
      </p:sp>
      <p:cxnSp>
        <p:nvCxnSpPr>
          <p:cNvPr id="25" name="Straight Arrow Connector 24"/>
          <p:cNvCxnSpPr/>
          <p:nvPr/>
        </p:nvCxnSpPr>
        <p:spPr>
          <a:xfrm flipH="1">
            <a:off x="7754943" y="5271197"/>
            <a:ext cx="7232" cy="232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520985" y="3394169"/>
            <a:ext cx="1425955" cy="643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100" dirty="0" smtClean="0">
                <a:solidFill>
                  <a:schemeClr val="tx2">
                    <a:lumMod val="75000"/>
                  </a:schemeClr>
                </a:solidFill>
              </a:rPr>
              <a:t>CRFM (2</a:t>
            </a:r>
            <a:r>
              <a:rPr lang="en-GB" baseline="30000" dirty="0" smtClean="0">
                <a:solidFill>
                  <a:schemeClr val="tx2">
                    <a:lumMod val="75000"/>
                  </a:schemeClr>
                </a:solidFill>
              </a:rPr>
              <a:t>da</a:t>
            </a:r>
            <a:r>
              <a:rPr lang="en-GB" sz="1100" dirty="0" smtClean="0">
                <a:solidFill>
                  <a:schemeClr val="tx2">
                    <a:lumMod val="75000"/>
                  </a:schemeClr>
                </a:solidFill>
              </a:rPr>
              <a:t> </a:t>
            </a:r>
            <a:r>
              <a:rPr lang="en-GB" sz="1100" dirty="0" err="1" smtClean="0">
                <a:solidFill>
                  <a:schemeClr val="tx2">
                    <a:lumMod val="75000"/>
                  </a:schemeClr>
                </a:solidFill>
              </a:rPr>
              <a:t>cuota</a:t>
            </a:r>
            <a:r>
              <a:rPr lang="en-GB" sz="1100" dirty="0" smtClean="0">
                <a:solidFill>
                  <a:schemeClr val="tx2">
                    <a:lumMod val="75000"/>
                  </a:schemeClr>
                </a:solidFill>
              </a:rPr>
              <a:t>, CANARI 3</a:t>
            </a:r>
            <a:r>
              <a:rPr lang="en-GB" baseline="30000" dirty="0" smtClean="0">
                <a:solidFill>
                  <a:schemeClr val="tx2">
                    <a:lumMod val="75000"/>
                  </a:schemeClr>
                </a:solidFill>
              </a:rPr>
              <a:t>era</a:t>
            </a:r>
            <a:r>
              <a:rPr lang="en-GB" sz="1100" dirty="0" smtClean="0">
                <a:solidFill>
                  <a:schemeClr val="tx2">
                    <a:lumMod val="75000"/>
                  </a:schemeClr>
                </a:solidFill>
              </a:rPr>
              <a:t> </a:t>
            </a:r>
            <a:r>
              <a:rPr lang="en-GB" dirty="0">
                <a:solidFill>
                  <a:schemeClr val="tx2">
                    <a:lumMod val="75000"/>
                  </a:schemeClr>
                </a:solidFill>
              </a:rPr>
              <a:t>y</a:t>
            </a:r>
            <a:r>
              <a:rPr lang="en-GB" sz="1100" dirty="0" smtClean="0">
                <a:solidFill>
                  <a:schemeClr val="tx2">
                    <a:lumMod val="75000"/>
                  </a:schemeClr>
                </a:solidFill>
              </a:rPr>
              <a:t> 4</a:t>
            </a:r>
            <a:r>
              <a:rPr lang="en-GB" sz="1100" baseline="30000" dirty="0" smtClean="0">
                <a:solidFill>
                  <a:schemeClr val="tx2">
                    <a:lumMod val="75000"/>
                  </a:schemeClr>
                </a:solidFill>
              </a:rPr>
              <a:t>ta</a:t>
            </a:r>
            <a:r>
              <a:rPr lang="en-GB" sz="1100" dirty="0" smtClean="0">
                <a:solidFill>
                  <a:schemeClr val="tx2">
                    <a:lumMod val="75000"/>
                  </a:schemeClr>
                </a:solidFill>
              </a:rPr>
              <a:t> </a:t>
            </a:r>
            <a:r>
              <a:rPr lang="en-GB" sz="1100" dirty="0" err="1" smtClean="0">
                <a:solidFill>
                  <a:schemeClr val="tx2">
                    <a:lumMod val="75000"/>
                  </a:schemeClr>
                </a:solidFill>
              </a:rPr>
              <a:t>cuota</a:t>
            </a:r>
            <a:r>
              <a:rPr lang="en-GB" sz="1100" dirty="0" smtClean="0">
                <a:solidFill>
                  <a:schemeClr val="tx2">
                    <a:lumMod val="75000"/>
                  </a:schemeClr>
                </a:solidFill>
              </a:rPr>
              <a:t> y CERMES 3</a:t>
            </a:r>
            <a:r>
              <a:rPr lang="en-GB" baseline="30000" dirty="0" smtClean="0">
                <a:solidFill>
                  <a:schemeClr val="tx2">
                    <a:lumMod val="75000"/>
                  </a:schemeClr>
                </a:solidFill>
              </a:rPr>
              <a:t>era</a:t>
            </a:r>
            <a:r>
              <a:rPr lang="en-GB" sz="1100" dirty="0" smtClean="0">
                <a:solidFill>
                  <a:schemeClr val="tx2">
                    <a:lumMod val="75000"/>
                  </a:schemeClr>
                </a:solidFill>
              </a:rPr>
              <a:t> </a:t>
            </a:r>
            <a:r>
              <a:rPr lang="en-GB" sz="1100" dirty="0" err="1" smtClean="0">
                <a:solidFill>
                  <a:schemeClr val="tx2">
                    <a:lumMod val="75000"/>
                  </a:schemeClr>
                </a:solidFill>
              </a:rPr>
              <a:t>cuota</a:t>
            </a:r>
            <a:endParaRPr lang="en-GB" sz="1100" dirty="0" smtClean="0">
              <a:solidFill>
                <a:schemeClr val="tx2">
                  <a:lumMod val="75000"/>
                </a:schemeClr>
              </a:solidFill>
            </a:endParaRPr>
          </a:p>
        </p:txBody>
      </p:sp>
      <p:cxnSp>
        <p:nvCxnSpPr>
          <p:cNvPr id="32" name="Straight Arrow Connector 31"/>
          <p:cNvCxnSpPr/>
          <p:nvPr/>
        </p:nvCxnSpPr>
        <p:spPr>
          <a:xfrm flipH="1">
            <a:off x="9692640" y="4196927"/>
            <a:ext cx="153508" cy="46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417542" y="4530328"/>
            <a:ext cx="1644586"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a:solidFill>
                  <a:schemeClr val="tx2">
                    <a:lumMod val="75000"/>
                  </a:schemeClr>
                </a:solidFill>
              </a:rPr>
              <a:t>OECS</a:t>
            </a:r>
          </a:p>
          <a:p>
            <a:r>
              <a:rPr lang="en-GB" dirty="0" smtClean="0">
                <a:solidFill>
                  <a:schemeClr val="tx2">
                    <a:lumMod val="75000"/>
                  </a:schemeClr>
                </a:solidFill>
              </a:rPr>
              <a:t>2da </a:t>
            </a:r>
            <a:r>
              <a:rPr lang="en-GB" dirty="0" err="1" smtClean="0">
                <a:solidFill>
                  <a:schemeClr val="tx2">
                    <a:lumMod val="75000"/>
                  </a:schemeClr>
                </a:solidFill>
              </a:rPr>
              <a:t>cuota</a:t>
            </a:r>
            <a:r>
              <a:rPr lang="en-GB" dirty="0" smtClean="0">
                <a:solidFill>
                  <a:schemeClr val="tx2">
                    <a:lumMod val="75000"/>
                  </a:schemeClr>
                </a:solidFill>
              </a:rPr>
              <a:t> y</a:t>
            </a:r>
            <a:endParaRPr lang="en-US" dirty="0">
              <a:solidFill>
                <a:schemeClr val="tx2">
                  <a:lumMod val="75000"/>
                </a:schemeClr>
              </a:solidFill>
            </a:endParaRPr>
          </a:p>
          <a:p>
            <a:r>
              <a:rPr lang="en-GB" dirty="0" smtClean="0">
                <a:solidFill>
                  <a:schemeClr val="tx2">
                    <a:lumMod val="75000"/>
                  </a:schemeClr>
                </a:solidFill>
              </a:rPr>
              <a:t>GCFI 3</a:t>
            </a:r>
            <a:r>
              <a:rPr lang="en-GB" baseline="30000" dirty="0" smtClean="0">
                <a:solidFill>
                  <a:schemeClr val="tx2">
                    <a:lumMod val="75000"/>
                  </a:schemeClr>
                </a:solidFill>
              </a:rPr>
              <a:t>era</a:t>
            </a:r>
            <a:endParaRPr lang="en-GB" dirty="0">
              <a:solidFill>
                <a:schemeClr val="tx2">
                  <a:lumMod val="75000"/>
                </a:schemeClr>
              </a:solidFill>
            </a:endParaRPr>
          </a:p>
          <a:p>
            <a:r>
              <a:rPr lang="en-GB" dirty="0" err="1" smtClean="0">
                <a:solidFill>
                  <a:schemeClr val="tx2">
                    <a:lumMod val="75000"/>
                  </a:schemeClr>
                </a:solidFill>
              </a:rPr>
              <a:t>cuota</a:t>
            </a:r>
            <a:endParaRPr lang="en-US" dirty="0">
              <a:solidFill>
                <a:schemeClr val="tx2">
                  <a:lumMod val="75000"/>
                </a:schemeClr>
              </a:solidFill>
            </a:endParaRPr>
          </a:p>
        </p:txBody>
      </p:sp>
      <p:cxnSp>
        <p:nvCxnSpPr>
          <p:cNvPr id="35" name="Straight Arrow Connector 34"/>
          <p:cNvCxnSpPr/>
          <p:nvPr/>
        </p:nvCxnSpPr>
        <p:spPr>
          <a:xfrm>
            <a:off x="7890247" y="5112701"/>
            <a:ext cx="471524" cy="36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06102" y="4429230"/>
            <a:ext cx="176370" cy="48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434920" y="5316548"/>
            <a:ext cx="5871" cy="256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906651" y="2095745"/>
            <a:ext cx="9985" cy="499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0365319" y="4960480"/>
            <a:ext cx="85147" cy="53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0" y="831812"/>
            <a:ext cx="11932666" cy="67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0000"/>
              </a:lnSpc>
            </a:pPr>
            <a:r>
              <a:rPr lang="es-AR" sz="1800" dirty="0"/>
              <a:t>Los picos en la ejecución de fondos corresponden a los pagos de las cuotas programadas en los Acuerdos de Co-ejecución de CLME+ (ACE). Éstos comenzaron en 2016, aumentaron durante el 2017, y finalmente fueron </a:t>
            </a:r>
            <a:r>
              <a:rPr lang="es-AR" sz="1800" dirty="0" smtClean="0"/>
              <a:t>puestos en suspenso </a:t>
            </a:r>
            <a:r>
              <a:rPr lang="es-AR" sz="1800" dirty="0"/>
              <a:t>en el 2018. </a:t>
            </a:r>
            <a:r>
              <a:rPr lang="es-AR" sz="1800" b="1" dirty="0">
                <a:solidFill>
                  <a:srgbClr val="FF0000"/>
                </a:solidFill>
              </a:rPr>
              <a:t>El 50% del Presupuesto del Proyecto depende de </a:t>
            </a:r>
            <a:r>
              <a:rPr lang="es-AR" sz="1800" b="1" dirty="0" smtClean="0">
                <a:solidFill>
                  <a:srgbClr val="FF0000"/>
                </a:solidFill>
              </a:rPr>
              <a:t>los </a:t>
            </a:r>
            <a:r>
              <a:rPr lang="es-AR" sz="1800" b="1" dirty="0">
                <a:solidFill>
                  <a:srgbClr val="FF0000"/>
                </a:solidFill>
              </a:rPr>
              <a:t>acuerdos. </a:t>
            </a:r>
          </a:p>
        </p:txBody>
      </p:sp>
      <p:sp>
        <p:nvSpPr>
          <p:cNvPr id="45" name="Title 1"/>
          <p:cNvSpPr>
            <a:spLocks noGrp="1"/>
          </p:cNvSpPr>
          <p:nvPr>
            <p:ph type="ctrTitle"/>
          </p:nvPr>
        </p:nvSpPr>
        <p:spPr>
          <a:xfrm>
            <a:off x="-201632" y="937702"/>
            <a:ext cx="8015468" cy="529761"/>
          </a:xfrm>
        </p:spPr>
        <p:txBody>
          <a:bodyPr>
            <a:normAutofit fontScale="90000"/>
          </a:bodyPr>
          <a:lstStyle/>
          <a:p>
            <a:r>
              <a:rPr lang="es-AR" sz="2700" b="1" dirty="0">
                <a:solidFill>
                  <a:schemeClr val="accent5">
                    <a:lumMod val="75000"/>
                  </a:schemeClr>
                </a:solidFill>
                <a:latin typeface="+mn-lt"/>
              </a:rPr>
              <a:t>Ejecución mensual de fondos del FMAM (en miles de USD)</a:t>
            </a:r>
            <a:r>
              <a:rPr lang="es-AR" sz="3600" b="1" dirty="0">
                <a:solidFill>
                  <a:schemeClr val="accent5">
                    <a:lumMod val="75000"/>
                  </a:schemeClr>
                </a:solidFill>
                <a:latin typeface="Garamond" panose="02020404030301010803" pitchFamily="18" charset="0"/>
              </a:rPr>
              <a:t/>
            </a:r>
            <a:br>
              <a:rPr lang="es-AR" sz="3600" b="1" dirty="0">
                <a:solidFill>
                  <a:schemeClr val="accent5">
                    <a:lumMod val="75000"/>
                  </a:schemeClr>
                </a:solidFill>
                <a:latin typeface="Garamond" panose="02020404030301010803" pitchFamily="18" charset="0"/>
              </a:rPr>
            </a:br>
            <a:r>
              <a:rPr lang="es-AR" sz="3600" b="1" dirty="0" smtClean="0">
                <a:solidFill>
                  <a:schemeClr val="accent5">
                    <a:lumMod val="75000"/>
                  </a:schemeClr>
                </a:solidFill>
                <a:latin typeface="Garamond" panose="02020404030301010803" pitchFamily="18" charset="0"/>
              </a:rPr>
              <a:t/>
            </a:r>
            <a:br>
              <a:rPr lang="es-AR" sz="3600" b="1" dirty="0" smtClean="0">
                <a:solidFill>
                  <a:schemeClr val="accent5">
                    <a:lumMod val="75000"/>
                  </a:schemeClr>
                </a:solidFill>
                <a:latin typeface="Garamond" panose="02020404030301010803" pitchFamily="18" charset="0"/>
              </a:rPr>
            </a:br>
            <a:endParaRPr lang="es-AR" sz="36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5031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201910" y="1640712"/>
            <a:ext cx="10149840" cy="5217288"/>
          </a:xfrm>
          <a:prstGeom prst="rect">
            <a:avLst/>
          </a:prstGeom>
        </p:spPr>
      </p:pic>
      <p:sp>
        <p:nvSpPr>
          <p:cNvPr id="3" name="Oval 2"/>
          <p:cNvSpPr/>
          <p:nvPr/>
        </p:nvSpPr>
        <p:spPr bwMode="auto">
          <a:xfrm>
            <a:off x="9055153" y="3383901"/>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8987807" y="3037692"/>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8927508" y="2738549"/>
            <a:ext cx="825431" cy="252078"/>
          </a:xfrm>
          <a:prstGeom prst="ellipse">
            <a:avLst/>
          </a:prstGeom>
          <a:noFill/>
          <a:ln w="19050">
            <a:solidFill>
              <a:srgbClr val="FF0000"/>
            </a:solidFill>
          </a:ln>
          <a:effectLst/>
        </p:spPr>
        <p:txBody>
          <a:bodyPr wrap="none" rtlCol="0" anchor="ctr"/>
          <a:lstStyle/>
          <a:p>
            <a:pPr algn="ctr"/>
            <a:endParaRPr lang="en-US"/>
          </a:p>
        </p:txBody>
      </p:sp>
      <p:sp>
        <p:nvSpPr>
          <p:cNvPr id="7" name="Down Arrow 6"/>
          <p:cNvSpPr/>
          <p:nvPr/>
        </p:nvSpPr>
        <p:spPr bwMode="auto">
          <a:xfrm>
            <a:off x="3490532"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5585711"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5548641" y="6071124"/>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3527603" y="608644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2" name="Oval 11"/>
          <p:cNvSpPr/>
          <p:nvPr/>
        </p:nvSpPr>
        <p:spPr bwMode="auto">
          <a:xfrm>
            <a:off x="8927508" y="6088423"/>
            <a:ext cx="825431" cy="252078"/>
          </a:xfrm>
          <a:prstGeom prst="ellipse">
            <a:avLst/>
          </a:prstGeom>
          <a:noFill/>
          <a:ln w="19050">
            <a:solidFill>
              <a:srgbClr val="FF0000"/>
            </a:solidFill>
          </a:ln>
          <a:effectLst/>
        </p:spPr>
        <p:txBody>
          <a:bodyPr wrap="none" rtlCol="0" anchor="ctr"/>
          <a:lstStyle/>
          <a:p>
            <a:pPr algn="ctr"/>
            <a:endParaRPr lang="en-US"/>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Cumplimiento </a:t>
            </a:r>
            <a:r>
              <a:rPr lang="es-AR" sz="2400" b="1" dirty="0" smtClean="0">
                <a:solidFill>
                  <a:schemeClr val="accent5">
                    <a:lumMod val="75000"/>
                  </a:schemeClr>
                </a:solidFill>
                <a:latin typeface="+mn-lt"/>
              </a:rPr>
              <a:t>del </a:t>
            </a:r>
            <a:r>
              <a:rPr lang="es-AR" sz="2400" b="1" dirty="0">
                <a:solidFill>
                  <a:schemeClr val="accent5">
                    <a:lumMod val="75000"/>
                  </a:schemeClr>
                </a:solidFill>
                <a:latin typeface="+mn-lt"/>
              </a:rPr>
              <a:t>proyecto en 2016-2017</a:t>
            </a:r>
          </a:p>
        </p:txBody>
      </p:sp>
      <p:sp>
        <p:nvSpPr>
          <p:cNvPr id="16" name="Title 1"/>
          <p:cNvSpPr txBox="1">
            <a:spLocks/>
          </p:cNvSpPr>
          <p:nvPr/>
        </p:nvSpPr>
        <p:spPr>
          <a:xfrm>
            <a:off x="-4447" y="968591"/>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a:t>Las dificultades que planteó la ejecución incidieron en el nivel de gasto. La principal diferencia entre el cumplimiento contractual real y el presupuesto inicial aprobado para estos años aparece en los Servicios Contractuales </a:t>
            </a:r>
          </a:p>
        </p:txBody>
      </p:sp>
    </p:spTree>
    <p:extLst>
      <p:ext uri="{BB962C8B-B14F-4D97-AF65-F5344CB8AC3E}">
        <p14:creationId xmlns:p14="http://schemas.microsoft.com/office/powerpoint/2010/main" val="2083809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74123" y="-74037"/>
            <a:ext cx="163178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83" y="734372"/>
            <a:ext cx="9289267" cy="59895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6687047" y="803082"/>
            <a:ext cx="13287" cy="503357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452620" y="1864313"/>
            <a:ext cx="252597" cy="1864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705217" y="2308649"/>
            <a:ext cx="1876219" cy="923330"/>
          </a:xfrm>
          <a:prstGeom prst="rect">
            <a:avLst/>
          </a:prstGeom>
        </p:spPr>
        <p:txBody>
          <a:bodyPr wrap="none">
            <a:spAutoFit/>
          </a:bodyPr>
          <a:lstStyle/>
          <a:p>
            <a:r>
              <a:rPr lang="es-CO" b="1" dirty="0" smtClean="0">
                <a:solidFill>
                  <a:schemeClr val="bg2">
                    <a:lumMod val="10000"/>
                  </a:schemeClr>
                </a:solidFill>
              </a:rPr>
              <a:t>5.5 MM </a:t>
            </a:r>
          </a:p>
          <a:p>
            <a:r>
              <a:rPr lang="en-US" dirty="0" err="1" smtClean="0"/>
              <a:t>Objetivo</a:t>
            </a:r>
            <a:r>
              <a:rPr lang="en-US" dirty="0" smtClean="0"/>
              <a:t> de </a:t>
            </a:r>
            <a:r>
              <a:rPr lang="en-US" dirty="0" err="1" smtClean="0"/>
              <a:t>gasto</a:t>
            </a:r>
            <a:r>
              <a:rPr lang="en-US" dirty="0" smtClean="0"/>
              <a:t> </a:t>
            </a:r>
          </a:p>
          <a:p>
            <a:r>
              <a:rPr lang="en-US" dirty="0" smtClean="0"/>
              <a:t>2018-2019</a:t>
            </a:r>
            <a:endParaRPr lang="en-US" dirty="0"/>
          </a:p>
        </p:txBody>
      </p:sp>
      <p:sp>
        <p:nvSpPr>
          <p:cNvPr id="14" name="Right Brace 13"/>
          <p:cNvSpPr/>
          <p:nvPr/>
        </p:nvSpPr>
        <p:spPr>
          <a:xfrm>
            <a:off x="7001066" y="3012081"/>
            <a:ext cx="252597" cy="6814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244236" y="3248188"/>
            <a:ext cx="1456040" cy="646331"/>
          </a:xfrm>
          <a:prstGeom prst="rect">
            <a:avLst/>
          </a:prstGeom>
        </p:spPr>
        <p:txBody>
          <a:bodyPr wrap="none">
            <a:spAutoFit/>
          </a:bodyPr>
          <a:lstStyle/>
          <a:p>
            <a:r>
              <a:rPr lang="es-CO" b="1" dirty="0">
                <a:solidFill>
                  <a:schemeClr val="bg2">
                    <a:lumMod val="10000"/>
                  </a:schemeClr>
                </a:solidFill>
              </a:rPr>
              <a:t>2</a:t>
            </a:r>
            <a:r>
              <a:rPr lang="es-CO" b="1" dirty="0" smtClean="0">
                <a:solidFill>
                  <a:schemeClr val="bg2">
                    <a:lumMod val="10000"/>
                  </a:schemeClr>
                </a:solidFill>
              </a:rPr>
              <a:t> MM </a:t>
            </a:r>
          </a:p>
          <a:p>
            <a:r>
              <a:rPr lang="en-US" dirty="0" err="1" smtClean="0"/>
              <a:t>Brecha</a:t>
            </a:r>
            <a:r>
              <a:rPr lang="en-US" dirty="0" smtClean="0"/>
              <a:t> actual</a:t>
            </a:r>
            <a:endParaRPr lang="en-US" dirty="0"/>
          </a:p>
        </p:txBody>
      </p:sp>
      <p:sp>
        <p:nvSpPr>
          <p:cNvPr id="11" name="Rectangle 10"/>
          <p:cNvSpPr/>
          <p:nvPr/>
        </p:nvSpPr>
        <p:spPr>
          <a:xfrm>
            <a:off x="6768951" y="803082"/>
            <a:ext cx="1449436" cy="369332"/>
          </a:xfrm>
          <a:prstGeom prst="rect">
            <a:avLst/>
          </a:prstGeom>
        </p:spPr>
        <p:txBody>
          <a:bodyPr wrap="none">
            <a:spAutoFit/>
          </a:bodyPr>
          <a:lstStyle/>
          <a:p>
            <a:r>
              <a:rPr lang="es-CO" b="1" dirty="0" smtClean="0">
                <a:solidFill>
                  <a:schemeClr val="bg2">
                    <a:lumMod val="10000"/>
                  </a:schemeClr>
                </a:solidFill>
              </a:rPr>
              <a:t>Estamos aquí</a:t>
            </a:r>
            <a:endParaRPr lang="en-US" dirty="0"/>
          </a:p>
        </p:txBody>
      </p:sp>
      <p:sp>
        <p:nvSpPr>
          <p:cNvPr id="13" name="Title 1"/>
          <p:cNvSpPr txBox="1">
            <a:spLocks/>
          </p:cNvSpPr>
          <p:nvPr/>
        </p:nvSpPr>
        <p:spPr>
          <a:xfrm>
            <a:off x="0" y="0"/>
            <a:ext cx="6162261"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Ejecución financiera vs </a:t>
            </a:r>
            <a:r>
              <a:rPr lang="es-AR" sz="2400" b="1" dirty="0" err="1">
                <a:solidFill>
                  <a:schemeClr val="accent5">
                    <a:lumMod val="75000"/>
                  </a:schemeClr>
                </a:solidFill>
                <a:latin typeface="+mn-lt"/>
              </a:rPr>
              <a:t>ProDoc</a:t>
            </a:r>
            <a:r>
              <a:rPr lang="es-AR" sz="2400" b="1" dirty="0">
                <a:solidFill>
                  <a:schemeClr val="accent5">
                    <a:lumMod val="75000"/>
                  </a:schemeClr>
                </a:solidFill>
                <a:latin typeface="+mn-lt"/>
              </a:rPr>
              <a:t> y presupuesto aprobado por el CDP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23048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1253108" y="1538448"/>
            <a:ext cx="8750428" cy="4924987"/>
          </a:xfrm>
          <a:prstGeom prst="rect">
            <a:avLst/>
          </a:prstGeom>
        </p:spPr>
      </p:pic>
      <p:sp>
        <p:nvSpPr>
          <p:cNvPr id="3" name="Oval 2"/>
          <p:cNvSpPr/>
          <p:nvPr/>
        </p:nvSpPr>
        <p:spPr bwMode="auto">
          <a:xfrm>
            <a:off x="8920890" y="3509630"/>
            <a:ext cx="825431" cy="252078"/>
          </a:xfrm>
          <a:prstGeom prst="ellipse">
            <a:avLst/>
          </a:prstGeom>
          <a:noFill/>
          <a:ln w="19050">
            <a:solidFill>
              <a:schemeClr val="tx2"/>
            </a:solidFill>
          </a:ln>
          <a:effectLst/>
        </p:spPr>
        <p:txBody>
          <a:bodyPr wrap="none" rtlCol="0" anchor="ctr"/>
          <a:lstStyle/>
          <a:p>
            <a:pPr algn="ctr"/>
            <a:endParaRPr lang="en-US"/>
          </a:p>
        </p:txBody>
      </p:sp>
      <p:sp>
        <p:nvSpPr>
          <p:cNvPr id="4" name="Oval 3"/>
          <p:cNvSpPr/>
          <p:nvPr/>
        </p:nvSpPr>
        <p:spPr bwMode="auto">
          <a:xfrm>
            <a:off x="8920890" y="2917674"/>
            <a:ext cx="825431" cy="252078"/>
          </a:xfrm>
          <a:prstGeom prst="ellipse">
            <a:avLst/>
          </a:prstGeom>
          <a:noFill/>
          <a:ln w="19050">
            <a:solidFill>
              <a:srgbClr val="002060"/>
            </a:solidFill>
          </a:ln>
          <a:effectLst/>
        </p:spPr>
        <p:txBody>
          <a:bodyPr wrap="none" rtlCol="0" anchor="ctr"/>
          <a:lstStyle/>
          <a:p>
            <a:pPr algn="ctr"/>
            <a:endParaRPr lang="en-US"/>
          </a:p>
        </p:txBody>
      </p:sp>
      <p:sp>
        <p:nvSpPr>
          <p:cNvPr id="5" name="Oval 4"/>
          <p:cNvSpPr/>
          <p:nvPr/>
        </p:nvSpPr>
        <p:spPr bwMode="auto">
          <a:xfrm>
            <a:off x="8920889" y="2619060"/>
            <a:ext cx="825431" cy="252078"/>
          </a:xfrm>
          <a:prstGeom prst="ellipse">
            <a:avLst/>
          </a:prstGeom>
          <a:noFill/>
          <a:ln w="19050">
            <a:solidFill>
              <a:srgbClr val="002060"/>
            </a:solidFill>
          </a:ln>
          <a:effectLst/>
        </p:spPr>
        <p:txBody>
          <a:bodyPr wrap="none" rtlCol="0" anchor="ctr"/>
          <a:lstStyle/>
          <a:p>
            <a:pPr algn="ctr"/>
            <a:endParaRPr lang="en-US"/>
          </a:p>
        </p:txBody>
      </p:sp>
      <p:sp>
        <p:nvSpPr>
          <p:cNvPr id="7" name="Down Arrow 6"/>
          <p:cNvSpPr/>
          <p:nvPr/>
        </p:nvSpPr>
        <p:spPr bwMode="auto">
          <a:xfrm flipV="1">
            <a:off x="3308892" y="3403512"/>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2" name="Down Arrow 11"/>
          <p:cNvSpPr/>
          <p:nvPr/>
        </p:nvSpPr>
        <p:spPr bwMode="auto">
          <a:xfrm flipV="1">
            <a:off x="4930202" y="3394359"/>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3" name="Down Arrow 12"/>
          <p:cNvSpPr/>
          <p:nvPr/>
        </p:nvSpPr>
        <p:spPr bwMode="auto">
          <a:xfrm flipV="1">
            <a:off x="6545619" y="3403512"/>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8" name="Rectangle 7"/>
          <p:cNvSpPr/>
          <p:nvPr/>
        </p:nvSpPr>
        <p:spPr>
          <a:xfrm>
            <a:off x="0" y="615118"/>
            <a:ext cx="11932920" cy="923330"/>
          </a:xfrm>
          <a:prstGeom prst="rect">
            <a:avLst/>
          </a:prstGeom>
        </p:spPr>
        <p:txBody>
          <a:bodyPr wrap="square">
            <a:spAutoFit/>
          </a:bodyPr>
          <a:lstStyle/>
          <a:p>
            <a:r>
              <a:rPr lang="en-US" dirty="0" smtClean="0"/>
              <a:t>La </a:t>
            </a:r>
            <a:r>
              <a:rPr lang="en-US" dirty="0" err="1" smtClean="0"/>
              <a:t>desacelaración</a:t>
            </a:r>
            <a:r>
              <a:rPr lang="en-US" dirty="0" smtClean="0"/>
              <a:t> </a:t>
            </a:r>
            <a:r>
              <a:rPr lang="en-US" dirty="0" err="1" smtClean="0"/>
              <a:t>durante</a:t>
            </a:r>
            <a:r>
              <a:rPr lang="en-US" dirty="0" smtClean="0"/>
              <a:t> el </a:t>
            </a:r>
            <a:r>
              <a:rPr lang="en-US" dirty="0" err="1" smtClean="0"/>
              <a:t>periodo</a:t>
            </a:r>
            <a:r>
              <a:rPr lang="en-US" dirty="0" smtClean="0"/>
              <a:t> 2016-2017 </a:t>
            </a:r>
            <a:r>
              <a:rPr lang="en-US" dirty="0" err="1" smtClean="0"/>
              <a:t>llevó</a:t>
            </a:r>
            <a:r>
              <a:rPr lang="en-US" dirty="0" smtClean="0"/>
              <a:t> a </a:t>
            </a:r>
            <a:r>
              <a:rPr lang="en-US" dirty="0" err="1" smtClean="0"/>
              <a:t>bajo</a:t>
            </a:r>
            <a:r>
              <a:rPr lang="en-US" dirty="0" smtClean="0"/>
              <a:t> </a:t>
            </a:r>
            <a:r>
              <a:rPr lang="en-US" dirty="0" err="1" smtClean="0"/>
              <a:t>niveles</a:t>
            </a:r>
            <a:r>
              <a:rPr lang="en-US" dirty="0" smtClean="0"/>
              <a:t> de </a:t>
            </a:r>
            <a:r>
              <a:rPr lang="en-US" dirty="0" err="1" smtClean="0"/>
              <a:t>gastos</a:t>
            </a:r>
            <a:r>
              <a:rPr lang="en-US" dirty="0" smtClean="0"/>
              <a:t> </a:t>
            </a:r>
            <a:r>
              <a:rPr lang="en-US" dirty="0" err="1" smtClean="0"/>
              <a:t>durante</a:t>
            </a:r>
            <a:r>
              <a:rPr lang="en-US" dirty="0" smtClean="0"/>
              <a:t> 2016-2017, </a:t>
            </a:r>
            <a:r>
              <a:rPr lang="en-US" dirty="0" err="1" smtClean="0"/>
              <a:t>demandando</a:t>
            </a:r>
            <a:r>
              <a:rPr lang="en-US" dirty="0" smtClean="0"/>
              <a:t> </a:t>
            </a:r>
            <a:r>
              <a:rPr lang="en-US" dirty="0" err="1" smtClean="0"/>
              <a:t>ahora</a:t>
            </a:r>
            <a:r>
              <a:rPr lang="en-US" dirty="0" smtClean="0"/>
              <a:t> </a:t>
            </a:r>
            <a:r>
              <a:rPr lang="en-US" dirty="0" err="1" smtClean="0"/>
              <a:t>reprogramación</a:t>
            </a:r>
            <a:r>
              <a:rPr lang="en-US" dirty="0" smtClean="0"/>
              <a:t> de </a:t>
            </a:r>
            <a:r>
              <a:rPr lang="en-US" dirty="0" err="1" smtClean="0"/>
              <a:t>fondos</a:t>
            </a:r>
            <a:r>
              <a:rPr lang="en-US" dirty="0" smtClean="0"/>
              <a:t> </a:t>
            </a:r>
            <a:r>
              <a:rPr lang="en-US" dirty="0" err="1" smtClean="0"/>
              <a:t>durante</a:t>
            </a:r>
            <a:r>
              <a:rPr lang="en-US" dirty="0" smtClean="0"/>
              <a:t> el period 2018-2020 para </a:t>
            </a:r>
            <a:r>
              <a:rPr lang="en-US" dirty="0" err="1" smtClean="0"/>
              <a:t>asegurar</a:t>
            </a:r>
            <a:r>
              <a:rPr lang="en-US" dirty="0" smtClean="0"/>
              <a:t> que </a:t>
            </a:r>
            <a:r>
              <a:rPr lang="en-US" dirty="0" err="1" smtClean="0"/>
              <a:t>todos</a:t>
            </a:r>
            <a:r>
              <a:rPr lang="en-US" dirty="0" smtClean="0"/>
              <a:t> </a:t>
            </a:r>
            <a:r>
              <a:rPr lang="en-US" dirty="0" err="1" smtClean="0"/>
              <a:t>los</a:t>
            </a:r>
            <a:r>
              <a:rPr lang="en-US" dirty="0" smtClean="0"/>
              <a:t> </a:t>
            </a:r>
            <a:r>
              <a:rPr lang="en-US" dirty="0" err="1" smtClean="0"/>
              <a:t>objetivos</a:t>
            </a:r>
            <a:r>
              <a:rPr lang="en-US" dirty="0" smtClean="0"/>
              <a:t> del Proyecto </a:t>
            </a:r>
            <a:r>
              <a:rPr lang="en-US" dirty="0" err="1" smtClean="0"/>
              <a:t>sean</a:t>
            </a:r>
            <a:r>
              <a:rPr lang="en-US" dirty="0" smtClean="0"/>
              <a:t> </a:t>
            </a:r>
            <a:r>
              <a:rPr lang="en-US" dirty="0" err="1" smtClean="0"/>
              <a:t>entregados</a:t>
            </a:r>
            <a:r>
              <a:rPr lang="en-US" dirty="0" smtClean="0"/>
              <a:t> </a:t>
            </a:r>
            <a:r>
              <a:rPr lang="en-US" dirty="0" err="1" smtClean="0"/>
              <a:t>exitosamente</a:t>
            </a:r>
            <a:r>
              <a:rPr lang="en-US" dirty="0" smtClean="0"/>
              <a:t> para el final de </a:t>
            </a:r>
            <a:r>
              <a:rPr lang="en-US" dirty="0" err="1" smtClean="0"/>
              <a:t>periodo</a:t>
            </a:r>
            <a:endParaRPr lang="en-US" dirty="0"/>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Cumplimiento </a:t>
            </a:r>
            <a:r>
              <a:rPr lang="es-AR" sz="2400" b="1" dirty="0" smtClean="0">
                <a:solidFill>
                  <a:schemeClr val="accent5">
                    <a:lumMod val="75000"/>
                  </a:schemeClr>
                </a:solidFill>
                <a:latin typeface="+mn-lt"/>
              </a:rPr>
              <a:t>presupuestal </a:t>
            </a:r>
            <a:r>
              <a:rPr lang="es-AR" sz="2400" b="1" dirty="0">
                <a:solidFill>
                  <a:schemeClr val="accent5">
                    <a:lumMod val="75000"/>
                  </a:schemeClr>
                </a:solidFill>
                <a:latin typeface="+mn-lt"/>
              </a:rPr>
              <a:t>del proyecto en 2018-2020</a:t>
            </a:r>
          </a:p>
        </p:txBody>
      </p:sp>
    </p:spTree>
    <p:extLst>
      <p:ext uri="{BB962C8B-B14F-4D97-AF65-F5344CB8AC3E}">
        <p14:creationId xmlns:p14="http://schemas.microsoft.com/office/powerpoint/2010/main" val="3449920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2240280" y="1643570"/>
            <a:ext cx="6364223" cy="4775518"/>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Presupuesto revisado 2016-2020</a:t>
            </a:r>
            <a:endParaRPr lang="en-US" sz="2400" b="1" dirty="0">
              <a:solidFill>
                <a:schemeClr val="accent5">
                  <a:lumMod val="75000"/>
                </a:schemeClr>
              </a:solidFill>
              <a:latin typeface="+mn-lt"/>
            </a:endParaRPr>
          </a:p>
        </p:txBody>
      </p:sp>
      <p:sp>
        <p:nvSpPr>
          <p:cNvPr id="4" name="Oval 3"/>
          <p:cNvSpPr/>
          <p:nvPr/>
        </p:nvSpPr>
        <p:spPr bwMode="auto">
          <a:xfrm>
            <a:off x="7432179" y="3008237"/>
            <a:ext cx="825431" cy="252078"/>
          </a:xfrm>
          <a:prstGeom prst="ellipse">
            <a:avLst/>
          </a:prstGeom>
          <a:noFill/>
          <a:ln w="19050">
            <a:solidFill>
              <a:srgbClr val="00B050"/>
            </a:solidFill>
          </a:ln>
          <a:effectLst/>
        </p:spPr>
        <p:txBody>
          <a:bodyPr wrap="none" rtlCol="0" anchor="ctr"/>
          <a:lstStyle/>
          <a:p>
            <a:pPr algn="ctr"/>
            <a:endParaRPr lang="en-US"/>
          </a:p>
        </p:txBody>
      </p:sp>
      <p:sp>
        <p:nvSpPr>
          <p:cNvPr id="5" name="Oval 4"/>
          <p:cNvSpPr/>
          <p:nvPr/>
        </p:nvSpPr>
        <p:spPr bwMode="auto">
          <a:xfrm>
            <a:off x="7432179" y="3346406"/>
            <a:ext cx="825431" cy="252078"/>
          </a:xfrm>
          <a:prstGeom prst="ellipse">
            <a:avLst/>
          </a:prstGeom>
          <a:noFill/>
          <a:ln w="19050">
            <a:solidFill>
              <a:srgbClr val="00B050"/>
            </a:solidFill>
          </a:ln>
          <a:effectLst/>
        </p:spPr>
        <p:txBody>
          <a:bodyPr wrap="none" rtlCol="0" anchor="ctr"/>
          <a:lstStyle/>
          <a:p>
            <a:pPr algn="ctr"/>
            <a:endParaRPr lang="en-US"/>
          </a:p>
        </p:txBody>
      </p:sp>
      <p:sp>
        <p:nvSpPr>
          <p:cNvPr id="7" name="Oval 6"/>
          <p:cNvSpPr/>
          <p:nvPr/>
        </p:nvSpPr>
        <p:spPr bwMode="auto">
          <a:xfrm>
            <a:off x="5061411" y="5901834"/>
            <a:ext cx="2370768" cy="188070"/>
          </a:xfrm>
          <a:prstGeom prst="ellipse">
            <a:avLst/>
          </a:prstGeom>
          <a:noFill/>
          <a:ln w="19050">
            <a:solidFill>
              <a:srgbClr val="00B050"/>
            </a:solidFill>
          </a:ln>
          <a:effectLst/>
        </p:spPr>
        <p:txBody>
          <a:bodyPr wrap="none" rtlCol="0" anchor="ctr"/>
          <a:lstStyle/>
          <a:p>
            <a:pPr algn="ctr"/>
            <a:endParaRPr lang="en-US"/>
          </a:p>
        </p:txBody>
      </p:sp>
      <p:sp>
        <p:nvSpPr>
          <p:cNvPr id="8" name="Rectangle 7"/>
          <p:cNvSpPr/>
          <p:nvPr/>
        </p:nvSpPr>
        <p:spPr>
          <a:xfrm>
            <a:off x="43706" y="549737"/>
            <a:ext cx="12148293" cy="923330"/>
          </a:xfrm>
          <a:prstGeom prst="rect">
            <a:avLst/>
          </a:prstGeom>
        </p:spPr>
        <p:txBody>
          <a:bodyPr wrap="square">
            <a:spAutoFit/>
          </a:bodyPr>
          <a:lstStyle/>
          <a:p>
            <a:r>
              <a:rPr lang="en-US" dirty="0" smtClean="0"/>
              <a:t>El </a:t>
            </a:r>
            <a:r>
              <a:rPr lang="en-US" dirty="0" err="1" smtClean="0"/>
              <a:t>incremento</a:t>
            </a:r>
            <a:r>
              <a:rPr lang="en-US" dirty="0" smtClean="0"/>
              <a:t> </a:t>
            </a:r>
            <a:r>
              <a:rPr lang="en-US" dirty="0" err="1" smtClean="0"/>
              <a:t>anticipado</a:t>
            </a:r>
            <a:r>
              <a:rPr lang="en-US" dirty="0" smtClean="0"/>
              <a:t> de </a:t>
            </a:r>
            <a:r>
              <a:rPr lang="en-US" dirty="0" err="1" smtClean="0"/>
              <a:t>niveles</a:t>
            </a:r>
            <a:r>
              <a:rPr lang="en-US" dirty="0" smtClean="0"/>
              <a:t> de </a:t>
            </a:r>
            <a:r>
              <a:rPr lang="en-US" dirty="0" err="1" smtClean="0"/>
              <a:t>gasto</a:t>
            </a:r>
            <a:r>
              <a:rPr lang="en-US" dirty="0" smtClean="0"/>
              <a:t> </a:t>
            </a:r>
            <a:r>
              <a:rPr lang="en-US" dirty="0" err="1" smtClean="0"/>
              <a:t>bajo</a:t>
            </a:r>
            <a:r>
              <a:rPr lang="en-US" dirty="0" smtClean="0"/>
              <a:t> </a:t>
            </a:r>
            <a:r>
              <a:rPr lang="en-US" dirty="0" err="1" smtClean="0"/>
              <a:t>Servicios</a:t>
            </a:r>
            <a:r>
              <a:rPr lang="en-US" dirty="0" smtClean="0"/>
              <a:t> </a:t>
            </a:r>
            <a:r>
              <a:rPr lang="en-US" dirty="0" err="1" smtClean="0"/>
              <a:t>Contractuales</a:t>
            </a:r>
            <a:r>
              <a:rPr lang="en-US" dirty="0" smtClean="0"/>
              <a:t> </a:t>
            </a:r>
            <a:r>
              <a:rPr lang="en-US" dirty="0" err="1" smtClean="0"/>
              <a:t>en</a:t>
            </a:r>
            <a:r>
              <a:rPr lang="en-US" dirty="0" smtClean="0"/>
              <a:t> </a:t>
            </a:r>
            <a:r>
              <a:rPr lang="en-US" dirty="0" err="1" smtClean="0"/>
              <a:t>los</a:t>
            </a:r>
            <a:r>
              <a:rPr lang="en-US" dirty="0" smtClean="0"/>
              <a:t> </a:t>
            </a:r>
            <a:r>
              <a:rPr lang="en-US" dirty="0" err="1" smtClean="0"/>
              <a:t>ultimos</a:t>
            </a:r>
            <a:r>
              <a:rPr lang="en-US" dirty="0" smtClean="0"/>
              <a:t> 3 </a:t>
            </a:r>
            <a:r>
              <a:rPr lang="en-US" dirty="0" err="1" smtClean="0"/>
              <a:t>años</a:t>
            </a:r>
            <a:r>
              <a:rPr lang="en-US" dirty="0" smtClean="0"/>
              <a:t> </a:t>
            </a:r>
            <a:r>
              <a:rPr lang="en-US" dirty="0" err="1" smtClean="0"/>
              <a:t>compensa</a:t>
            </a:r>
            <a:r>
              <a:rPr lang="en-US" dirty="0" smtClean="0"/>
              <a:t> el </a:t>
            </a:r>
            <a:r>
              <a:rPr lang="en-US" dirty="0" err="1" smtClean="0"/>
              <a:t>inicial</a:t>
            </a:r>
            <a:r>
              <a:rPr lang="en-US" dirty="0" smtClean="0"/>
              <a:t> </a:t>
            </a:r>
            <a:r>
              <a:rPr lang="en-US" dirty="0" err="1" smtClean="0"/>
              <a:t>retraso</a:t>
            </a:r>
            <a:r>
              <a:rPr lang="en-US" dirty="0" smtClean="0"/>
              <a:t> </a:t>
            </a:r>
            <a:r>
              <a:rPr lang="en-US" dirty="0" err="1" smtClean="0"/>
              <a:t>durante</a:t>
            </a:r>
            <a:r>
              <a:rPr lang="en-US" dirty="0" smtClean="0"/>
              <a:t> </a:t>
            </a:r>
            <a:r>
              <a:rPr lang="en-US" dirty="0" err="1" smtClean="0"/>
              <a:t>los</a:t>
            </a:r>
            <a:r>
              <a:rPr lang="en-US" dirty="0" smtClean="0"/>
              <a:t> dos </a:t>
            </a:r>
            <a:r>
              <a:rPr lang="en-US" dirty="0" err="1" smtClean="0"/>
              <a:t>primeros</a:t>
            </a:r>
            <a:r>
              <a:rPr lang="en-US" dirty="0" smtClean="0"/>
              <a:t> </a:t>
            </a:r>
            <a:r>
              <a:rPr lang="en-US" dirty="0" err="1" smtClean="0"/>
              <a:t>años</a:t>
            </a:r>
            <a:r>
              <a:rPr lang="en-US" dirty="0" smtClean="0"/>
              <a:t>, la </a:t>
            </a:r>
            <a:r>
              <a:rPr lang="en-US" dirty="0" err="1" smtClean="0"/>
              <a:t>brecha</a:t>
            </a:r>
            <a:r>
              <a:rPr lang="en-US" dirty="0" smtClean="0"/>
              <a:t> </a:t>
            </a:r>
            <a:r>
              <a:rPr lang="en-US" dirty="0" err="1" smtClean="0"/>
              <a:t>inicial</a:t>
            </a:r>
            <a:r>
              <a:rPr lang="en-US" dirty="0" smtClean="0"/>
              <a:t> </a:t>
            </a:r>
            <a:r>
              <a:rPr lang="en-US" dirty="0" err="1" smtClean="0"/>
              <a:t>es</a:t>
            </a:r>
            <a:r>
              <a:rPr lang="en-US" dirty="0" smtClean="0"/>
              <a:t> </a:t>
            </a:r>
            <a:r>
              <a:rPr lang="en-US" dirty="0" err="1" smtClean="0"/>
              <a:t>significativamente</a:t>
            </a:r>
            <a:r>
              <a:rPr lang="en-US" dirty="0" smtClean="0"/>
              <a:t> </a:t>
            </a:r>
            <a:r>
              <a:rPr lang="en-US" dirty="0" err="1" smtClean="0"/>
              <a:t>reducida</a:t>
            </a:r>
            <a:r>
              <a:rPr lang="en-US" dirty="0" smtClean="0"/>
              <a:t> a USD 50 mil de </a:t>
            </a:r>
            <a:r>
              <a:rPr lang="en-US" dirty="0" err="1" smtClean="0"/>
              <a:t>desviación</a:t>
            </a:r>
            <a:r>
              <a:rPr lang="en-US" dirty="0" smtClean="0"/>
              <a:t> para el final del Proyecto.</a:t>
            </a:r>
            <a:endParaRPr lang="en-US" dirty="0"/>
          </a:p>
        </p:txBody>
      </p:sp>
    </p:spTree>
    <p:extLst>
      <p:ext uri="{BB962C8B-B14F-4D97-AF65-F5344CB8AC3E}">
        <p14:creationId xmlns:p14="http://schemas.microsoft.com/office/powerpoint/2010/main" val="263917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1510016" y="1882832"/>
            <a:ext cx="6033154" cy="4821208"/>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Presupuesto revisado 2015-2020</a:t>
            </a:r>
            <a:endParaRPr lang="en-US" sz="2400" b="1" dirty="0">
              <a:solidFill>
                <a:schemeClr val="accent5">
                  <a:lumMod val="75000"/>
                </a:schemeClr>
              </a:solidFill>
              <a:latin typeface="+mn-lt"/>
            </a:endParaRPr>
          </a:p>
        </p:txBody>
      </p:sp>
      <p:sp>
        <p:nvSpPr>
          <p:cNvPr id="2" name="Curved Left Arrow 1"/>
          <p:cNvSpPr/>
          <p:nvPr/>
        </p:nvSpPr>
        <p:spPr bwMode="auto">
          <a:xfrm>
            <a:off x="7225210" y="2980103"/>
            <a:ext cx="232145" cy="859900"/>
          </a:xfrm>
          <a:prstGeom prst="curvedLef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6" name="Curved Left Arrow 5"/>
          <p:cNvSpPr/>
          <p:nvPr/>
        </p:nvSpPr>
        <p:spPr bwMode="auto">
          <a:xfrm>
            <a:off x="7037211" y="3101885"/>
            <a:ext cx="187999" cy="616337"/>
          </a:xfrm>
          <a:prstGeom prst="curvedLef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Oval 6"/>
          <p:cNvSpPr/>
          <p:nvPr/>
        </p:nvSpPr>
        <p:spPr bwMode="auto">
          <a:xfrm>
            <a:off x="4074791" y="6169949"/>
            <a:ext cx="3056420" cy="424363"/>
          </a:xfrm>
          <a:prstGeom prst="ellipse">
            <a:avLst/>
          </a:prstGeom>
          <a:noFill/>
          <a:ln w="38100">
            <a:solidFill>
              <a:srgbClr val="00B050"/>
            </a:solidFill>
          </a:ln>
          <a:effectLst/>
        </p:spPr>
        <p:txBody>
          <a:bodyPr wrap="none" rtlCol="0" anchor="ctr"/>
          <a:lstStyle/>
          <a:p>
            <a:pPr algn="ctr"/>
            <a:endParaRPr lang="en-US"/>
          </a:p>
        </p:txBody>
      </p:sp>
      <p:sp>
        <p:nvSpPr>
          <p:cNvPr id="10" name="Rectangle 9"/>
          <p:cNvSpPr/>
          <p:nvPr/>
        </p:nvSpPr>
        <p:spPr>
          <a:xfrm>
            <a:off x="153970" y="663573"/>
            <a:ext cx="11733229" cy="923330"/>
          </a:xfrm>
          <a:prstGeom prst="rect">
            <a:avLst/>
          </a:prstGeom>
        </p:spPr>
        <p:txBody>
          <a:bodyPr wrap="square">
            <a:spAutoFit/>
          </a:bodyPr>
          <a:lstStyle/>
          <a:p>
            <a:pPr>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La propuesta de reprogramación presupuestaria cuya aprobación se somete al CDP no incrementa el valor total del presupuesto aprobado en la 1era reunión del CDP, y prevé que todos los fondos disponibles hayan sido utilizados para cuando el proyecto finalice.</a:t>
            </a:r>
          </a:p>
        </p:txBody>
      </p:sp>
      <p:sp>
        <p:nvSpPr>
          <p:cNvPr id="11" name="Text Placeholder 1">
            <a:extLst>
              <a:ext uri="{FF2B5EF4-FFF2-40B4-BE49-F238E27FC236}">
                <a16:creationId xmlns:a16="http://schemas.microsoft.com/office/drawing/2014/main" xmlns="" id="{87EDCD50-6C95-B744-B2C2-277DBBBBAA63}"/>
              </a:ext>
            </a:extLst>
          </p:cNvPr>
          <p:cNvSpPr txBox="1">
            <a:spLocks/>
          </p:cNvSpPr>
          <p:nvPr/>
        </p:nvSpPr>
        <p:spPr>
          <a:xfrm>
            <a:off x="7743958" y="2852619"/>
            <a:ext cx="8286482" cy="111486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AR" sz="1200" dirty="0"/>
              <a:t>Especialista en </a:t>
            </a:r>
            <a:r>
              <a:rPr lang="es-AR" sz="1200" dirty="0" smtClean="0"/>
              <a:t>comunicación contratado a través de </a:t>
            </a:r>
            <a:r>
              <a:rPr lang="es-AR" sz="1200" dirty="0"/>
              <a:t>CRFM</a:t>
            </a:r>
          </a:p>
          <a:p>
            <a:r>
              <a:rPr lang="es-AR" sz="1200" dirty="0"/>
              <a:t>Ahorro en salarios </a:t>
            </a:r>
            <a:r>
              <a:rPr lang="es-AR" sz="1200" dirty="0" smtClean="0"/>
              <a:t>de </a:t>
            </a:r>
            <a:r>
              <a:rPr lang="es-AR" sz="1200" dirty="0"/>
              <a:t>personal</a:t>
            </a:r>
          </a:p>
          <a:p>
            <a:r>
              <a:rPr lang="es-AR" sz="1200" dirty="0"/>
              <a:t>Reuniones y eventos </a:t>
            </a:r>
            <a:r>
              <a:rPr lang="es-AR" sz="1200" dirty="0" smtClean="0"/>
              <a:t>a través de contratos y acuerdos a</a:t>
            </a:r>
            <a:br>
              <a:rPr lang="es-AR" sz="1200" dirty="0" smtClean="0"/>
            </a:br>
            <a:r>
              <a:rPr lang="es-AR" sz="1200" dirty="0" smtClean="0"/>
              <a:t>largo plazo de las Naciones Unidas</a:t>
            </a:r>
            <a:endParaRPr lang="es-AR" sz="1200" dirty="0"/>
          </a:p>
          <a:p>
            <a:endParaRPr lang="en-US" sz="2400" dirty="0"/>
          </a:p>
        </p:txBody>
      </p:sp>
    </p:spTree>
    <p:extLst>
      <p:ext uri="{BB962C8B-B14F-4D97-AF65-F5344CB8AC3E}">
        <p14:creationId xmlns:p14="http://schemas.microsoft.com/office/powerpoint/2010/main" val="21985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smtClean="0">
                <a:solidFill>
                  <a:schemeClr val="accent5">
                    <a:lumMod val="75000"/>
                  </a:schemeClr>
                </a:solidFill>
                <a:latin typeface="+mn-lt"/>
              </a:rPr>
              <a:t>Recomendaciones financieras</a:t>
            </a:r>
          </a:p>
          <a:p>
            <a:r>
              <a:rPr lang="es-CO" sz="2400" b="1" dirty="0" smtClean="0">
                <a:solidFill>
                  <a:schemeClr val="accent5">
                    <a:lumMod val="75000"/>
                  </a:schemeClr>
                </a:solidFill>
                <a:latin typeface="+mn-lt"/>
              </a:rPr>
              <a:t>sobre monitoreo presupuestal</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0558916"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Continuar</a:t>
            </a:r>
            <a:r>
              <a:rPr lang="en-US" dirty="0" smtClean="0">
                <a:latin typeface="Calibri" panose="020F0502020204030204" pitchFamily="34" charset="0"/>
                <a:ea typeface="Calibri" panose="020F0502020204030204" pitchFamily="34" charset="0"/>
                <a:cs typeface="Times New Roman" panose="02020603050405020304" pitchFamily="18" charset="0"/>
              </a:rPr>
              <a:t> y </a:t>
            </a:r>
            <a:r>
              <a:rPr lang="en-US" dirty="0" err="1" smtClean="0">
                <a:latin typeface="Calibri" panose="020F0502020204030204" pitchFamily="34" charset="0"/>
                <a:ea typeface="Calibri" panose="020F0502020204030204" pitchFamily="34" charset="0"/>
                <a:cs typeface="Times New Roman" panose="02020603050405020304" pitchFamily="18" charset="0"/>
              </a:rPr>
              <a:t>reforzar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uso</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herramientas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planeamiento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linea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tableros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control,  </a:t>
            </a:r>
          </a:p>
          <a:p>
            <a:r>
              <a:rPr lang="en-US" dirty="0" err="1" smtClean="0">
                <a:latin typeface="Calibri" panose="020F0502020204030204" pitchFamily="34" charset="0"/>
                <a:ea typeface="Calibri" panose="020F0502020204030204" pitchFamily="34" charset="0"/>
                <a:cs typeface="Times New Roman" panose="02020603050405020304" pitchFamily="18" charset="0"/>
              </a:rPr>
              <a:t>especialmente</a:t>
            </a:r>
            <a:r>
              <a:rPr lang="en-US" dirty="0" smtClean="0">
                <a:latin typeface="Calibri" panose="020F0502020204030204" pitchFamily="34" charset="0"/>
                <a:ea typeface="Calibri" panose="020F0502020204030204" pitchFamily="34" charset="0"/>
                <a:cs typeface="Times New Roman" panose="02020603050405020304" pitchFamily="18" charset="0"/>
              </a:rPr>
              <a:t> para </a:t>
            </a:r>
            <a:r>
              <a:rPr lang="en-US" dirty="0" err="1" smtClean="0">
                <a:latin typeface="Calibri" panose="020F0502020204030204" pitchFamily="34" charset="0"/>
                <a:ea typeface="Calibri" panose="020F0502020204030204" pitchFamily="34" charset="0"/>
                <a:cs typeface="Times New Roman" panose="02020603050405020304" pitchFamily="18" charset="0"/>
              </a:rPr>
              <a:t>los</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socios</a:t>
            </a:r>
            <a:r>
              <a:rPr lang="en-US" dirty="0" smtClean="0">
                <a:latin typeface="Calibri" panose="020F0502020204030204" pitchFamily="34" charset="0"/>
                <a:ea typeface="Calibri" panose="020F0502020204030204" pitchFamily="34" charset="0"/>
                <a:cs typeface="Times New Roman" panose="02020603050405020304" pitchFamily="18" charset="0"/>
              </a:rPr>
              <a:t> con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alto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riesgo</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err="1" smtClean="0">
                <a:latin typeface="Calibri" panose="020F0502020204030204" pitchFamily="34" charset="0"/>
                <a:ea typeface="Calibri" panose="020F0502020204030204" pitchFamily="34" charset="0"/>
                <a:cs typeface="Times New Roman" panose="02020603050405020304" pitchFamily="18" charset="0"/>
              </a:rPr>
              <a:t>Fortalecer</a:t>
            </a:r>
            <a:r>
              <a:rPr lang="en-US" dirty="0" smtClean="0">
                <a:latin typeface="Calibri" panose="020F0502020204030204" pitchFamily="34" charset="0"/>
                <a:ea typeface="Calibri" panose="020F0502020204030204" pitchFamily="34" charset="0"/>
                <a:cs typeface="Times New Roman" panose="02020603050405020304" pitchFamily="18" charset="0"/>
              </a:rPr>
              <a:t> el </a:t>
            </a:r>
            <a:r>
              <a:rPr lang="en-US" dirty="0" err="1" smtClean="0">
                <a:latin typeface="Calibri" panose="020F0502020204030204" pitchFamily="34" charset="0"/>
                <a:ea typeface="Calibri" panose="020F0502020204030204" pitchFamily="34" charset="0"/>
                <a:cs typeface="Times New Roman" panose="02020603050405020304" pitchFamily="18" charset="0"/>
              </a:rPr>
              <a:t>uso</a:t>
            </a:r>
            <a:r>
              <a:rPr lang="en-US" dirty="0" smtClean="0">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periódicos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reporte</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buenas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practicas</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adoptado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por</a:t>
            </a:r>
            <a:r>
              <a:rPr lang="en-US" dirty="0" smtClean="0">
                <a:latin typeface="Calibri" panose="020F0502020204030204" pitchFamily="34" charset="0"/>
                <a:ea typeface="Calibri" panose="020F0502020204030204" pitchFamily="34" charset="0"/>
                <a:cs typeface="Times New Roman" panose="02020603050405020304" pitchFamily="18" charset="0"/>
              </a:rPr>
              <a:t> las </a:t>
            </a:r>
            <a:r>
              <a:rPr lang="en-US" dirty="0" err="1" smtClean="0">
                <a:latin typeface="Calibri" panose="020F0502020204030204" pitchFamily="34" charset="0"/>
                <a:ea typeface="Calibri" panose="020F0502020204030204" pitchFamily="34" charset="0"/>
                <a:cs typeface="Times New Roman" panose="02020603050405020304" pitchFamily="18" charset="0"/>
              </a:rPr>
              <a:t>agencias</a:t>
            </a:r>
            <a:r>
              <a:rPr lang="en-US" dirty="0" smtClean="0">
                <a:latin typeface="Calibri" panose="020F0502020204030204" pitchFamily="34" charset="0"/>
                <a:ea typeface="Calibri" panose="020F0502020204030204" pitchFamily="34" charset="0"/>
                <a:cs typeface="Times New Roman" panose="02020603050405020304" pitchFamily="18" charset="0"/>
              </a:rPr>
              <a:t> de co-</a:t>
            </a:r>
            <a:r>
              <a:rPr lang="en-US" dirty="0" err="1" smtClean="0">
                <a:latin typeface="Calibri" panose="020F0502020204030204" pitchFamily="34" charset="0"/>
                <a:ea typeface="Calibri" panose="020F0502020204030204" pitchFamily="34" charset="0"/>
                <a:cs typeface="Times New Roman" panose="02020603050405020304" pitchFamily="18" charset="0"/>
              </a:rPr>
              <a:t>ejecución</a:t>
            </a:r>
            <a:r>
              <a:rPr lang="en-US" dirty="0" smtClean="0">
                <a:latin typeface="Calibri" panose="020F0502020204030204" pitchFamily="34" charset="0"/>
                <a:ea typeface="Calibri" panose="020F0502020204030204" pitchFamily="34" charset="0"/>
                <a:cs typeface="Times New Roman" panose="02020603050405020304" pitchFamily="18" charset="0"/>
              </a:rPr>
              <a:t> (UNEP y FAO)</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-Durante el </a:t>
            </a:r>
            <a:r>
              <a:rPr lang="en-US" dirty="0" err="1" smtClean="0">
                <a:latin typeface="Calibri" panose="020F0502020204030204" pitchFamily="34" charset="0"/>
                <a:ea typeface="Calibri" panose="020F0502020204030204" pitchFamily="34" charset="0"/>
                <a:cs typeface="Times New Roman" panose="02020603050405020304" pitchFamily="18" charset="0"/>
              </a:rPr>
              <a:t>monitoreo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conectar</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tecnica</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los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entregables</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Proyecto con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implementación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financiera</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 la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ejecución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del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nivel</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 </a:t>
            </a:r>
            <a:r>
              <a:rPr lang="en-U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gasto</a:t>
            </a:r>
            <a:endPar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54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9558" y="3198394"/>
            <a:ext cx="2623606" cy="738664"/>
          </a:xfrm>
          <a:prstGeom prst="rect">
            <a:avLst/>
          </a:prstGeom>
          <a:noFill/>
        </p:spPr>
        <p:txBody>
          <a:bodyPr wrap="square" rtlCol="0">
            <a:spAutoFit/>
          </a:bodyPr>
          <a:lstStyle/>
          <a:p>
            <a:r>
              <a:rPr lang="en-US" sz="1400" b="1" dirty="0" err="1" smtClean="0"/>
              <a:t>Requisitos</a:t>
            </a:r>
            <a:r>
              <a:rPr lang="en-US" sz="1400" b="1" dirty="0" smtClean="0"/>
              <a:t> de </a:t>
            </a:r>
            <a:r>
              <a:rPr lang="en-US" sz="1400" b="1" dirty="0" err="1" smtClean="0"/>
              <a:t>presupuesto</a:t>
            </a:r>
            <a:r>
              <a:rPr lang="en-US" sz="1400" b="1" dirty="0" smtClean="0"/>
              <a:t>: </a:t>
            </a:r>
            <a:r>
              <a:rPr lang="en-US" sz="1400" b="1" dirty="0" err="1" smtClean="0"/>
              <a:t>ya</a:t>
            </a:r>
            <a:r>
              <a:rPr lang="en-US" sz="1400" b="1" dirty="0" smtClean="0"/>
              <a:t> </a:t>
            </a:r>
            <a:r>
              <a:rPr lang="en-US" sz="1400" b="1" dirty="0" err="1" smtClean="0"/>
              <a:t>incorporado</a:t>
            </a:r>
            <a:r>
              <a:rPr lang="en-US" sz="1400" b="1" dirty="0" smtClean="0"/>
              <a:t> </a:t>
            </a:r>
            <a:r>
              <a:rPr lang="en-US" sz="1400" b="1" dirty="0" err="1" smtClean="0"/>
              <a:t>en</a:t>
            </a:r>
            <a:r>
              <a:rPr lang="en-US" sz="1400" b="1" dirty="0" smtClean="0"/>
              <a:t> revision </a:t>
            </a:r>
            <a:r>
              <a:rPr lang="en-US" sz="1400" b="1" dirty="0" err="1" smtClean="0"/>
              <a:t>presuestal</a:t>
            </a:r>
            <a:r>
              <a:rPr lang="en-US" sz="1400" b="1" dirty="0" smtClean="0"/>
              <a:t> 2018-2020</a:t>
            </a:r>
            <a:endParaRPr lang="en-US" sz="1400" b="1" dirty="0"/>
          </a:p>
        </p:txBody>
      </p:sp>
      <p:sp>
        <p:nvSpPr>
          <p:cNvPr id="15" name="Rectangle 14"/>
          <p:cNvSpPr/>
          <p:nvPr/>
        </p:nvSpPr>
        <p:spPr>
          <a:xfrm>
            <a:off x="7255603" y="317975"/>
            <a:ext cx="3316838" cy="369332"/>
          </a:xfrm>
          <a:prstGeom prst="rect">
            <a:avLst/>
          </a:prstGeom>
        </p:spPr>
        <p:txBody>
          <a:bodyPr wrap="square">
            <a:spAutoFit/>
          </a:bodyPr>
          <a:lstStyle/>
          <a:p>
            <a:r>
              <a:rPr lang="en-US" dirty="0" err="1" smtClean="0"/>
              <a:t>Prorroga</a:t>
            </a:r>
            <a:r>
              <a:rPr lang="en-US" dirty="0" smtClean="0"/>
              <a:t> del </a:t>
            </a:r>
            <a:r>
              <a:rPr lang="en-US" dirty="0" err="1" smtClean="0"/>
              <a:t>proyecto</a:t>
            </a:r>
            <a:endParaRPr lang="en-US" dirty="0"/>
          </a:p>
        </p:txBody>
      </p:sp>
      <p:cxnSp>
        <p:nvCxnSpPr>
          <p:cNvPr id="22" name="Straight Connector 21"/>
          <p:cNvCxnSpPr/>
          <p:nvPr/>
        </p:nvCxnSpPr>
        <p:spPr>
          <a:xfrm flipH="1">
            <a:off x="3077984" y="1390421"/>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El contexto de una prórroga del proyecto sin fondos adicionales</a:t>
            </a:r>
          </a:p>
        </p:txBody>
      </p:sp>
      <p:sp>
        <p:nvSpPr>
          <p:cNvPr id="16" name="Rectangle 15"/>
          <p:cNvSpPr/>
          <p:nvPr/>
        </p:nvSpPr>
        <p:spPr>
          <a:xfrm>
            <a:off x="489266" y="1221144"/>
            <a:ext cx="5177438" cy="338554"/>
          </a:xfrm>
          <a:prstGeom prst="rect">
            <a:avLst/>
          </a:prstGeom>
        </p:spPr>
        <p:txBody>
          <a:bodyPr wrap="square">
            <a:spAutoFit/>
          </a:bodyPr>
          <a:lstStyle/>
          <a:p>
            <a:r>
              <a:rPr lang="es-AR" sz="1600" b="1" u="sng" dirty="0"/>
              <a:t>Cronograma inicial                                    Preacuerdo </a:t>
            </a:r>
            <a:r>
              <a:rPr lang="es-AR" sz="1600" b="1" u="sng" dirty="0" smtClean="0"/>
              <a:t>del GEP</a:t>
            </a:r>
            <a:endParaRPr lang="es-AR" sz="1600" b="1" u="sng" dirty="0"/>
          </a:p>
        </p:txBody>
      </p:sp>
      <p:sp>
        <p:nvSpPr>
          <p:cNvPr id="21" name="Pentagon 20"/>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Cierre inicial del proyecto: abril de 2020</a:t>
            </a:r>
          </a:p>
        </p:txBody>
      </p:sp>
      <p:sp>
        <p:nvSpPr>
          <p:cNvPr id="23" name="Pentagon 22"/>
          <p:cNvSpPr/>
          <p:nvPr/>
        </p:nvSpPr>
        <p:spPr>
          <a:xfrm>
            <a:off x="3902922"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a:solidFill>
                  <a:schemeClr val="tx1"/>
                </a:solidFill>
              </a:rPr>
              <a:t>Nuevo cierre del proyecto: agosto de 2020</a:t>
            </a:r>
          </a:p>
        </p:txBody>
      </p:sp>
      <p:sp>
        <p:nvSpPr>
          <p:cNvPr id="24" name="Pentagon 23"/>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Cierre inicial del acuerdo de co-ejecución: agosto de 2019</a:t>
            </a:r>
          </a:p>
        </p:txBody>
      </p:sp>
      <p:sp>
        <p:nvSpPr>
          <p:cNvPr id="26" name="Pentagon 25"/>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Nuevo cierre del acuerdo de co-ejecución: diciembre de 2019</a:t>
            </a:r>
          </a:p>
        </p:txBody>
      </p:sp>
      <p:sp>
        <p:nvSpPr>
          <p:cNvPr id="28" name="Rectangle 27"/>
          <p:cNvSpPr/>
          <p:nvPr/>
        </p:nvSpPr>
        <p:spPr>
          <a:xfrm>
            <a:off x="7021805" y="2473943"/>
            <a:ext cx="4650881" cy="2308324"/>
          </a:xfrm>
          <a:prstGeom prst="rect">
            <a:avLst/>
          </a:prstGeom>
        </p:spPr>
        <p:txBody>
          <a:bodyPr wrap="square">
            <a:spAutoFit/>
          </a:bodyPr>
          <a:lstStyle/>
          <a:p>
            <a:r>
              <a:rPr lang="es-AR" dirty="0"/>
              <a:t>En </a:t>
            </a:r>
            <a:r>
              <a:rPr lang="es-AR" dirty="0" smtClean="0"/>
              <a:t>Febrero </a:t>
            </a:r>
            <a:r>
              <a:rPr lang="es-AR" dirty="0"/>
              <a:t>de 2017, el GEP propuso un preacuerdo de prórroga de 4 meses sin fondos adicionales para compensar los retrasos en la fase inicial</a:t>
            </a:r>
          </a:p>
          <a:p>
            <a:endParaRPr lang="en-US" dirty="0"/>
          </a:p>
          <a:p>
            <a:r>
              <a:rPr lang="es-AR" dirty="0"/>
              <a:t>Este preacuerdo </a:t>
            </a:r>
            <a:r>
              <a:rPr lang="es-AR" dirty="0" smtClean="0"/>
              <a:t>se encuentra sujeto a ser aprobado en la </a:t>
            </a:r>
            <a:r>
              <a:rPr lang="es-AR" dirty="0"/>
              <a:t>reunión del CDP y </a:t>
            </a:r>
            <a:r>
              <a:rPr lang="es-AR" dirty="0" smtClean="0"/>
              <a:t>gestionado por PNUD/UNOPS</a:t>
            </a:r>
            <a:r>
              <a:rPr lang="es-AR" dirty="0"/>
              <a:t>.   </a:t>
            </a:r>
          </a:p>
        </p:txBody>
      </p:sp>
    </p:spTree>
    <p:extLst>
      <p:ext uri="{BB962C8B-B14F-4D97-AF65-F5344CB8AC3E}">
        <p14:creationId xmlns:p14="http://schemas.microsoft.com/office/powerpoint/2010/main" val="4272542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22144" y="2945665"/>
            <a:ext cx="1513556" cy="369332"/>
          </a:xfrm>
          <a:prstGeom prst="rect">
            <a:avLst/>
          </a:prstGeom>
          <a:noFill/>
        </p:spPr>
        <p:txBody>
          <a:bodyPr wrap="none" rtlCol="0">
            <a:spAutoFit/>
          </a:bodyPr>
          <a:lstStyle/>
          <a:p>
            <a:r>
              <a:rPr lang="en-US" b="1" dirty="0" smtClean="0"/>
              <a:t>USD 174 839*</a:t>
            </a:r>
            <a:endParaRPr lang="en-US" b="1" dirty="0"/>
          </a:p>
        </p:txBody>
      </p:sp>
      <p:sp>
        <p:nvSpPr>
          <p:cNvPr id="15" name="Rectangle 14"/>
          <p:cNvSpPr/>
          <p:nvPr/>
        </p:nvSpPr>
        <p:spPr>
          <a:xfrm>
            <a:off x="7255603" y="317975"/>
            <a:ext cx="3316838" cy="369332"/>
          </a:xfrm>
          <a:prstGeom prst="rect">
            <a:avLst/>
          </a:prstGeom>
        </p:spPr>
        <p:txBody>
          <a:bodyPr wrap="square">
            <a:spAutoFit/>
          </a:bodyPr>
          <a:lstStyle/>
          <a:p>
            <a:r>
              <a:rPr lang="en-US" dirty="0" smtClean="0"/>
              <a:t>Project extension</a:t>
            </a:r>
            <a:endParaRPr lang="en-US" dirty="0"/>
          </a:p>
        </p:txBody>
      </p:sp>
      <p:cxnSp>
        <p:nvCxnSpPr>
          <p:cNvPr id="22" name="Straight Connector 21"/>
          <p:cNvCxnSpPr/>
          <p:nvPr/>
        </p:nvCxnSpPr>
        <p:spPr>
          <a:xfrm flipH="1">
            <a:off x="2992692" y="990180"/>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47895" y="1218070"/>
            <a:ext cx="4970288" cy="338554"/>
          </a:xfrm>
          <a:prstGeom prst="rect">
            <a:avLst/>
          </a:prstGeom>
        </p:spPr>
        <p:txBody>
          <a:bodyPr wrap="square">
            <a:spAutoFit/>
          </a:bodyPr>
          <a:lstStyle/>
          <a:p>
            <a:r>
              <a:rPr lang="en-US" sz="1600" b="1" u="sng" dirty="0" smtClean="0"/>
              <a:t>PEG pre-agreement                          With project extension</a:t>
            </a:r>
            <a:endParaRPr lang="en-US" sz="1600" b="1" u="sng" dirty="0"/>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extensión </a:t>
            </a:r>
            <a:r>
              <a:rPr lang="es-CO" sz="2400" b="1" dirty="0" err="1" smtClean="0">
                <a:solidFill>
                  <a:schemeClr val="accent5">
                    <a:lumMod val="75000"/>
                  </a:schemeClr>
                </a:solidFill>
                <a:latin typeface="+mn-lt"/>
              </a:rPr>
              <a:t>scenario</a:t>
            </a:r>
            <a:endParaRPr lang="en-US" sz="2400" b="1" dirty="0">
              <a:solidFill>
                <a:schemeClr val="accent5">
                  <a:lumMod val="75000"/>
                </a:schemeClr>
              </a:solidFill>
              <a:latin typeface="+mn-lt"/>
            </a:endParaRPr>
          </a:p>
        </p:txBody>
      </p:sp>
      <p:sp>
        <p:nvSpPr>
          <p:cNvPr id="16" name="Rectangle 15"/>
          <p:cNvSpPr/>
          <p:nvPr/>
        </p:nvSpPr>
        <p:spPr>
          <a:xfrm>
            <a:off x="138334" y="5497057"/>
            <a:ext cx="3172472" cy="1384995"/>
          </a:xfrm>
          <a:prstGeom prst="rect">
            <a:avLst/>
          </a:prstGeom>
        </p:spPr>
        <p:txBody>
          <a:bodyPr wrap="square">
            <a:spAutoFit/>
          </a:bodyPr>
          <a:lstStyle/>
          <a:p>
            <a:r>
              <a:rPr lang="en-US" sz="1400" dirty="0" smtClean="0"/>
              <a:t>*</a:t>
            </a:r>
            <a:r>
              <a:rPr lang="en-US" sz="1400" dirty="0" err="1" smtClean="0"/>
              <a:t>Incluye</a:t>
            </a:r>
            <a:r>
              <a:rPr lang="en-US" sz="1400" dirty="0" smtClean="0"/>
              <a:t> </a:t>
            </a:r>
            <a:r>
              <a:rPr lang="en-US" sz="1400" dirty="0" err="1" smtClean="0"/>
              <a:t>comisión</a:t>
            </a:r>
            <a:r>
              <a:rPr lang="en-US" sz="1400" dirty="0" smtClean="0"/>
              <a:t> de UNOPS de 6.5%</a:t>
            </a:r>
          </a:p>
          <a:p>
            <a:r>
              <a:rPr lang="en-US" sz="1400" dirty="0" smtClean="0"/>
              <a:t>*Sin </a:t>
            </a:r>
            <a:r>
              <a:rPr lang="en-US" sz="1400" dirty="0" err="1" smtClean="0"/>
              <a:t>necesidad</a:t>
            </a:r>
            <a:r>
              <a:rPr lang="en-US" sz="1400" dirty="0" smtClean="0"/>
              <a:t> de </a:t>
            </a:r>
            <a:r>
              <a:rPr lang="en-US" sz="1400" dirty="0" err="1" smtClean="0"/>
              <a:t>incrementar</a:t>
            </a:r>
            <a:r>
              <a:rPr lang="en-US" sz="1400" dirty="0" smtClean="0"/>
              <a:t> la </a:t>
            </a:r>
            <a:r>
              <a:rPr lang="en-US" sz="1400" dirty="0" err="1" smtClean="0"/>
              <a:t>comisión</a:t>
            </a:r>
            <a:r>
              <a:rPr lang="en-US" sz="1400" dirty="0" smtClean="0"/>
              <a:t> de UNOPS </a:t>
            </a:r>
            <a:r>
              <a:rPr lang="en-US" sz="1400" dirty="0" err="1" smtClean="0"/>
              <a:t>por</a:t>
            </a:r>
            <a:r>
              <a:rPr lang="en-US" sz="1400" dirty="0" smtClean="0"/>
              <a:t> </a:t>
            </a:r>
            <a:r>
              <a:rPr lang="en-US" sz="1400" dirty="0" err="1" smtClean="0"/>
              <a:t>restructura</a:t>
            </a:r>
            <a:r>
              <a:rPr lang="en-US" sz="1400" dirty="0" smtClean="0"/>
              <a:t> de </a:t>
            </a:r>
            <a:r>
              <a:rPr lang="en-US" sz="1400" dirty="0" err="1" smtClean="0"/>
              <a:t>costos</a:t>
            </a:r>
            <a:r>
              <a:rPr lang="en-US" sz="1400" dirty="0" smtClean="0"/>
              <a:t> de personal </a:t>
            </a:r>
            <a:r>
              <a:rPr lang="en-US" sz="1400" dirty="0" err="1" smtClean="0"/>
              <a:t>siempre</a:t>
            </a:r>
            <a:r>
              <a:rPr lang="en-US" sz="1400" dirty="0" smtClean="0"/>
              <a:t> y </a:t>
            </a:r>
            <a:r>
              <a:rPr lang="en-US" sz="1400" dirty="0" err="1" smtClean="0"/>
              <a:t>cuando</a:t>
            </a:r>
            <a:r>
              <a:rPr lang="en-US" sz="1400" dirty="0" smtClean="0"/>
              <a:t> no </a:t>
            </a:r>
            <a:r>
              <a:rPr lang="en-US" sz="1400" dirty="0" err="1" smtClean="0"/>
              <a:t>exista</a:t>
            </a:r>
            <a:r>
              <a:rPr lang="en-US" sz="1400" dirty="0" smtClean="0"/>
              <a:t> </a:t>
            </a:r>
            <a:r>
              <a:rPr lang="en-US" sz="1400" dirty="0" err="1" smtClean="0"/>
              <a:t>cambios</a:t>
            </a:r>
            <a:r>
              <a:rPr lang="en-US" sz="1400" dirty="0" smtClean="0"/>
              <a:t> de personal </a:t>
            </a:r>
            <a:r>
              <a:rPr lang="en-US" sz="1400" dirty="0" err="1" smtClean="0"/>
              <a:t>importantes</a:t>
            </a:r>
            <a:r>
              <a:rPr lang="en-US" sz="1400" dirty="0" smtClean="0"/>
              <a:t>  (</a:t>
            </a:r>
            <a:r>
              <a:rPr lang="en-US" sz="1400" dirty="0" err="1" smtClean="0"/>
              <a:t>por</a:t>
            </a:r>
            <a:r>
              <a:rPr lang="en-US" sz="1400" dirty="0" smtClean="0"/>
              <a:t> </a:t>
            </a:r>
            <a:r>
              <a:rPr lang="en-US" sz="1400" dirty="0" err="1" smtClean="0"/>
              <a:t>ejemplo</a:t>
            </a:r>
            <a:r>
              <a:rPr lang="en-US" sz="1400" dirty="0" smtClean="0"/>
              <a:t>, </a:t>
            </a:r>
            <a:r>
              <a:rPr lang="en-US" sz="1400" dirty="0" err="1" smtClean="0"/>
              <a:t>cambio</a:t>
            </a:r>
            <a:r>
              <a:rPr lang="en-US" sz="1400" dirty="0" smtClean="0"/>
              <a:t> de RPC)</a:t>
            </a:r>
            <a:endParaRPr lang="en-US" sz="1100" dirty="0"/>
          </a:p>
        </p:txBody>
      </p:sp>
      <p:sp>
        <p:nvSpPr>
          <p:cNvPr id="19" name="Pentagon 18"/>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Cierre actual del proyecto: </a:t>
            </a:r>
            <a:r>
              <a:rPr lang="es-AR" sz="1200" b="1" dirty="0" smtClean="0">
                <a:solidFill>
                  <a:schemeClr val="tx1"/>
                </a:solidFill>
              </a:rPr>
              <a:t>Agosto </a:t>
            </a:r>
            <a:r>
              <a:rPr lang="es-AR" sz="1200" b="1" dirty="0">
                <a:solidFill>
                  <a:schemeClr val="tx1"/>
                </a:solidFill>
              </a:rPr>
              <a:t>de 2020</a:t>
            </a:r>
          </a:p>
        </p:txBody>
      </p:sp>
      <p:sp>
        <p:nvSpPr>
          <p:cNvPr id="21" name="Pentagon 20"/>
          <p:cNvSpPr/>
          <p:nvPr/>
        </p:nvSpPr>
        <p:spPr>
          <a:xfrm>
            <a:off x="3912066"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chemeClr val="tx1"/>
                </a:solidFill>
              </a:rPr>
              <a:t>Cierre potencial </a:t>
            </a:r>
            <a:r>
              <a:rPr lang="es-AR" sz="1200" b="1" dirty="0" smtClean="0">
                <a:solidFill>
                  <a:schemeClr val="tx1"/>
                </a:solidFill>
              </a:rPr>
              <a:t>del </a:t>
            </a:r>
            <a:r>
              <a:rPr lang="es-AR" sz="1200" b="1" dirty="0">
                <a:solidFill>
                  <a:schemeClr val="tx1"/>
                </a:solidFill>
              </a:rPr>
              <a:t>proyecto: </a:t>
            </a:r>
            <a:r>
              <a:rPr lang="es-AR" sz="1200" b="1" dirty="0" smtClean="0">
                <a:solidFill>
                  <a:schemeClr val="tx1"/>
                </a:solidFill>
              </a:rPr>
              <a:t>Diciembre </a:t>
            </a:r>
            <a:r>
              <a:rPr lang="es-AR" sz="1200" b="1" dirty="0">
                <a:solidFill>
                  <a:schemeClr val="tx1"/>
                </a:solidFill>
              </a:rPr>
              <a:t>de 2020</a:t>
            </a:r>
          </a:p>
        </p:txBody>
      </p:sp>
      <p:sp>
        <p:nvSpPr>
          <p:cNvPr id="23" name="Rectangle 22"/>
          <p:cNvSpPr/>
          <p:nvPr/>
        </p:nvSpPr>
        <p:spPr>
          <a:xfrm>
            <a:off x="1623861" y="3277482"/>
            <a:ext cx="2951657" cy="738664"/>
          </a:xfrm>
          <a:prstGeom prst="rect">
            <a:avLst/>
          </a:prstGeom>
        </p:spPr>
        <p:txBody>
          <a:bodyPr wrap="square">
            <a:spAutoFit/>
          </a:bodyPr>
          <a:lstStyle/>
          <a:p>
            <a:r>
              <a:rPr lang="es-AR" sz="1400" dirty="0"/>
              <a:t>Costo aproximado de una </a:t>
            </a:r>
            <a:r>
              <a:rPr lang="es-AR" sz="1400" b="1" dirty="0"/>
              <a:t>prórroga de 4 meses </a:t>
            </a:r>
            <a:r>
              <a:rPr lang="es-AR" sz="1400" dirty="0"/>
              <a:t>(costos de personal, costos de oficina y tarifas de UNOPS</a:t>
            </a:r>
            <a:r>
              <a:rPr lang="es-AR" sz="1100" dirty="0"/>
              <a:t>)</a:t>
            </a:r>
          </a:p>
        </p:txBody>
      </p:sp>
      <p:sp>
        <p:nvSpPr>
          <p:cNvPr id="24" name="Pentagon 23"/>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Cierre actual del acuerdo de co-ejecución: diciembre de 2019</a:t>
            </a:r>
          </a:p>
        </p:txBody>
      </p:sp>
      <p:sp>
        <p:nvSpPr>
          <p:cNvPr id="26" name="Pentagon 25"/>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a:solidFill>
                  <a:schemeClr val="tx1"/>
                </a:solidFill>
              </a:rPr>
              <a:t>Cierre potencial del acuerdo de co-ejecución: abril de 2020</a:t>
            </a:r>
          </a:p>
        </p:txBody>
      </p:sp>
      <p:sp>
        <p:nvSpPr>
          <p:cNvPr id="28" name="Rectangle 27"/>
          <p:cNvSpPr/>
          <p:nvPr/>
        </p:nvSpPr>
        <p:spPr>
          <a:xfrm>
            <a:off x="7058381" y="1454097"/>
            <a:ext cx="4650881" cy="3139321"/>
          </a:xfrm>
          <a:prstGeom prst="rect">
            <a:avLst/>
          </a:prstGeom>
        </p:spPr>
        <p:txBody>
          <a:bodyPr wrap="square">
            <a:spAutoFit/>
          </a:bodyPr>
          <a:lstStyle/>
          <a:p>
            <a:r>
              <a:rPr lang="es-AR" u="sng" dirty="0"/>
              <a:t>Cursos de acción posibles:</a:t>
            </a:r>
          </a:p>
          <a:p>
            <a:endParaRPr lang="en-US" dirty="0"/>
          </a:p>
          <a:p>
            <a:pPr marL="342900" indent="-342900">
              <a:buAutoNum type="arabicPeriod"/>
            </a:pPr>
            <a:endParaRPr lang="en-US" dirty="0"/>
          </a:p>
          <a:p>
            <a:r>
              <a:rPr lang="es-AR" dirty="0"/>
              <a:t>Opción 1: </a:t>
            </a:r>
            <a:r>
              <a:rPr lang="es-AR" dirty="0" smtClean="0"/>
              <a:t>decidir prorrogar </a:t>
            </a:r>
            <a:r>
              <a:rPr lang="es-AR" dirty="0"/>
              <a:t>el proyecto habida cuenta de los riesgos actuales</a:t>
            </a:r>
          </a:p>
          <a:p>
            <a:pPr marL="342900" indent="-342900">
              <a:buAutoNum type="arabicPeriod"/>
            </a:pPr>
            <a:endParaRPr lang="en-US" dirty="0"/>
          </a:p>
          <a:p>
            <a:r>
              <a:rPr lang="es-AR" dirty="0"/>
              <a:t>Opción 2: </a:t>
            </a:r>
            <a:r>
              <a:rPr lang="es-AR" dirty="0" smtClean="0"/>
              <a:t>decidir </a:t>
            </a:r>
            <a:r>
              <a:rPr lang="es-AR" dirty="0"/>
              <a:t>postergar la decisión hasta </a:t>
            </a:r>
            <a:r>
              <a:rPr lang="es-AR" dirty="0" smtClean="0"/>
              <a:t>fin de año/el primer </a:t>
            </a:r>
            <a:r>
              <a:rPr lang="es-AR" dirty="0"/>
              <a:t>trimestre de </a:t>
            </a:r>
            <a:r>
              <a:rPr lang="es-AR" dirty="0" smtClean="0"/>
              <a:t>2019 </a:t>
            </a:r>
            <a:r>
              <a:rPr lang="es-AR" dirty="0"/>
              <a:t>y supeditar la prórroga </a:t>
            </a:r>
            <a:r>
              <a:rPr lang="es-AR" dirty="0" smtClean="0"/>
              <a:t>a que el </a:t>
            </a:r>
            <a:r>
              <a:rPr lang="es-AR" dirty="0"/>
              <a:t>socio </a:t>
            </a:r>
            <a:r>
              <a:rPr lang="es-AR" dirty="0" smtClean="0"/>
              <a:t>cumpla el contrato no más allá de </a:t>
            </a:r>
            <a:r>
              <a:rPr lang="es-AR" dirty="0"/>
              <a:t>diciembre de 2018 </a:t>
            </a:r>
            <a:r>
              <a:rPr lang="es-AR" dirty="0" smtClean="0"/>
              <a:t>(y que luego el CDP la autorice entre sesiones). </a:t>
            </a:r>
            <a:endParaRPr lang="es-AR" dirty="0"/>
          </a:p>
        </p:txBody>
      </p:sp>
    </p:spTree>
    <p:extLst>
      <p:ext uri="{BB962C8B-B14F-4D97-AF65-F5344CB8AC3E}">
        <p14:creationId xmlns:p14="http://schemas.microsoft.com/office/powerpoint/2010/main" val="2188763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Escenario de la prorroga del proyecto: </a:t>
            </a:r>
          </a:p>
          <a:p>
            <a:pPr algn="l"/>
            <a:r>
              <a:rPr lang="es-CO" sz="2400" b="1" dirty="0" smtClean="0">
                <a:solidFill>
                  <a:schemeClr val="accent5">
                    <a:lumMod val="75000"/>
                  </a:schemeClr>
                </a:solidFill>
                <a:latin typeface="+mn-lt"/>
              </a:rPr>
              <a:t>Colaboración de los socios con riesgos</a:t>
            </a:r>
          </a:p>
          <a:p>
            <a:pPr algn="l"/>
            <a:r>
              <a:rPr lang="es-CO" sz="2400" b="1" dirty="0" smtClean="0">
                <a:solidFill>
                  <a:schemeClr val="accent5">
                    <a:lumMod val="75000"/>
                  </a:schemeClr>
                </a:solidFill>
                <a:latin typeface="+mn-lt"/>
              </a:rPr>
              <a:t>altos de implementación</a:t>
            </a:r>
          </a:p>
        </p:txBody>
      </p:sp>
      <p:sp>
        <p:nvSpPr>
          <p:cNvPr id="19" name="TextBox 18"/>
          <p:cNvSpPr txBox="1"/>
          <p:nvPr/>
        </p:nvSpPr>
        <p:spPr>
          <a:xfrm>
            <a:off x="2024652" y="3758617"/>
            <a:ext cx="7796003" cy="646331"/>
          </a:xfrm>
          <a:prstGeom prst="rect">
            <a:avLst/>
          </a:prstGeom>
          <a:noFill/>
        </p:spPr>
        <p:txBody>
          <a:bodyPr wrap="square" rtlCol="0">
            <a:spAutoFit/>
          </a:bodyPr>
          <a:lstStyle/>
          <a:p>
            <a:r>
              <a:rPr lang="en-US" b="1" dirty="0" smtClean="0"/>
              <a:t>-La </a:t>
            </a:r>
            <a:r>
              <a:rPr lang="en-US" b="1" dirty="0" err="1" smtClean="0"/>
              <a:t>Unidad</a:t>
            </a:r>
            <a:r>
              <a:rPr lang="en-US" b="1" dirty="0" smtClean="0"/>
              <a:t> de </a:t>
            </a:r>
            <a:r>
              <a:rPr lang="en-US" b="1" dirty="0" err="1" smtClean="0"/>
              <a:t>Coordinación</a:t>
            </a:r>
            <a:r>
              <a:rPr lang="en-US" b="1" dirty="0" smtClean="0"/>
              <a:t> del Proyecto </a:t>
            </a:r>
            <a:r>
              <a:rPr lang="en-US" b="1" dirty="0" err="1" smtClean="0"/>
              <a:t>sugiere</a:t>
            </a:r>
            <a:r>
              <a:rPr lang="en-US" b="1" dirty="0" smtClean="0"/>
              <a:t> </a:t>
            </a:r>
            <a:r>
              <a:rPr lang="en-US" b="1" dirty="0" err="1" smtClean="0"/>
              <a:t>mantener</a:t>
            </a:r>
            <a:r>
              <a:rPr lang="en-US" b="1" dirty="0" smtClean="0"/>
              <a:t> </a:t>
            </a:r>
            <a:r>
              <a:rPr lang="en-US" b="1" dirty="0" err="1" smtClean="0"/>
              <a:t>reservas</a:t>
            </a:r>
            <a:r>
              <a:rPr lang="en-US" b="1" dirty="0" smtClean="0"/>
              <a:t> de 60-70K </a:t>
            </a:r>
            <a:r>
              <a:rPr lang="en-US" b="1" dirty="0" err="1" smtClean="0"/>
              <a:t>por</a:t>
            </a:r>
            <a:r>
              <a:rPr lang="en-US" b="1" dirty="0" smtClean="0"/>
              <a:t> socio</a:t>
            </a:r>
            <a:endParaRPr lang="en-US" b="1" dirty="0"/>
          </a:p>
        </p:txBody>
      </p:sp>
      <p:sp>
        <p:nvSpPr>
          <p:cNvPr id="21" name="TextBox 20"/>
          <p:cNvSpPr txBox="1"/>
          <p:nvPr/>
        </p:nvSpPr>
        <p:spPr>
          <a:xfrm>
            <a:off x="2024651" y="1629218"/>
            <a:ext cx="7796003" cy="646331"/>
          </a:xfrm>
          <a:prstGeom prst="rect">
            <a:avLst/>
          </a:prstGeom>
          <a:noFill/>
        </p:spPr>
        <p:txBody>
          <a:bodyPr wrap="square" rtlCol="0">
            <a:spAutoFit/>
          </a:bodyPr>
          <a:lstStyle/>
          <a:p>
            <a:r>
              <a:rPr lang="en-US" b="1" dirty="0" smtClean="0"/>
              <a:t>-</a:t>
            </a:r>
            <a:r>
              <a:rPr lang="en-US" b="1" i="1" dirty="0" err="1" smtClean="0">
                <a:solidFill>
                  <a:srgbClr val="002060"/>
                </a:solidFill>
              </a:rPr>
              <a:t>En</a:t>
            </a:r>
            <a:r>
              <a:rPr lang="en-US" b="1" i="1" dirty="0" smtClean="0">
                <a:solidFill>
                  <a:srgbClr val="002060"/>
                </a:solidFill>
              </a:rPr>
              <a:t> </a:t>
            </a:r>
            <a:r>
              <a:rPr lang="en-US" b="1" i="1" dirty="0" err="1" smtClean="0">
                <a:solidFill>
                  <a:srgbClr val="002060"/>
                </a:solidFill>
              </a:rPr>
              <a:t>caso</a:t>
            </a:r>
            <a:r>
              <a:rPr lang="en-US" b="1" i="1" dirty="0" smtClean="0">
                <a:solidFill>
                  <a:srgbClr val="002060"/>
                </a:solidFill>
              </a:rPr>
              <a:t> la extension sea </a:t>
            </a:r>
            <a:r>
              <a:rPr lang="en-US" b="1" i="1" dirty="0" err="1" smtClean="0">
                <a:solidFill>
                  <a:srgbClr val="002060"/>
                </a:solidFill>
              </a:rPr>
              <a:t>aprobada</a:t>
            </a:r>
            <a:r>
              <a:rPr lang="en-US" b="1" dirty="0" smtClean="0"/>
              <a:t>, la UCP y </a:t>
            </a:r>
            <a:r>
              <a:rPr lang="en-US" b="1" dirty="0" err="1" smtClean="0"/>
              <a:t>los</a:t>
            </a:r>
            <a:r>
              <a:rPr lang="en-US" b="1" dirty="0" smtClean="0"/>
              <a:t> </a:t>
            </a:r>
            <a:r>
              <a:rPr lang="en-US" b="1" dirty="0" err="1" smtClean="0"/>
              <a:t>socios</a:t>
            </a:r>
            <a:r>
              <a:rPr lang="en-US" b="1" dirty="0" smtClean="0"/>
              <a:t> de co-</a:t>
            </a:r>
            <a:r>
              <a:rPr lang="en-US" b="1" dirty="0" err="1" smtClean="0"/>
              <a:t>ejecución</a:t>
            </a:r>
            <a:r>
              <a:rPr lang="en-US" b="1" dirty="0" smtClean="0"/>
              <a:t> </a:t>
            </a:r>
            <a:r>
              <a:rPr lang="en-US" b="1" dirty="0" err="1" smtClean="0"/>
              <a:t>deben</a:t>
            </a:r>
            <a:r>
              <a:rPr lang="en-US" b="1" dirty="0" smtClean="0"/>
              <a:t> </a:t>
            </a:r>
            <a:r>
              <a:rPr lang="en-US" b="1" dirty="0" err="1" smtClean="0"/>
              <a:t>buscar</a:t>
            </a:r>
            <a:r>
              <a:rPr lang="en-US" b="1" dirty="0" smtClean="0"/>
              <a:t> </a:t>
            </a:r>
            <a:r>
              <a:rPr lang="en-US" b="1" dirty="0" err="1" smtClean="0"/>
              <a:t>financiar</a:t>
            </a:r>
            <a:r>
              <a:rPr lang="en-US" b="1" dirty="0" smtClean="0"/>
              <a:t> </a:t>
            </a:r>
            <a:r>
              <a:rPr lang="en-US" b="1" dirty="0" err="1" smtClean="0"/>
              <a:t>dicha</a:t>
            </a:r>
            <a:r>
              <a:rPr lang="en-US" b="1" dirty="0" smtClean="0"/>
              <a:t> extension. </a:t>
            </a:r>
            <a:endParaRPr lang="en-US" b="1" dirty="0"/>
          </a:p>
        </p:txBody>
      </p:sp>
      <p:sp>
        <p:nvSpPr>
          <p:cNvPr id="22" name="TextBox 21"/>
          <p:cNvSpPr txBox="1"/>
          <p:nvPr/>
        </p:nvSpPr>
        <p:spPr>
          <a:xfrm>
            <a:off x="2024651" y="2506946"/>
            <a:ext cx="7796003" cy="1200329"/>
          </a:xfrm>
          <a:prstGeom prst="rect">
            <a:avLst/>
          </a:prstGeom>
          <a:noFill/>
        </p:spPr>
        <p:txBody>
          <a:bodyPr wrap="square" rtlCol="0">
            <a:spAutoFit/>
          </a:bodyPr>
          <a:lstStyle/>
          <a:p>
            <a:r>
              <a:rPr lang="en-US" b="1" dirty="0" smtClean="0"/>
              <a:t>-</a:t>
            </a:r>
            <a:r>
              <a:rPr lang="en-US" b="1" dirty="0" err="1" smtClean="0"/>
              <a:t>Socios</a:t>
            </a:r>
            <a:r>
              <a:rPr lang="en-US" b="1" dirty="0" smtClean="0"/>
              <a:t> con mayor </a:t>
            </a:r>
            <a:r>
              <a:rPr lang="en-US" b="1" dirty="0" err="1" smtClean="0"/>
              <a:t>riesgo</a:t>
            </a:r>
            <a:r>
              <a:rPr lang="en-US" b="1" dirty="0" smtClean="0"/>
              <a:t> de </a:t>
            </a:r>
            <a:r>
              <a:rPr lang="en-US" b="1" dirty="0" err="1" smtClean="0"/>
              <a:t>implementación</a:t>
            </a:r>
            <a:r>
              <a:rPr lang="en-US" b="1" dirty="0" smtClean="0"/>
              <a:t>  (UCP, UNEP and </a:t>
            </a:r>
            <a:r>
              <a:rPr lang="en-US" b="1" dirty="0"/>
              <a:t>FAO</a:t>
            </a:r>
            <a:r>
              <a:rPr lang="en-US" b="1" dirty="0" smtClean="0"/>
              <a:t>) </a:t>
            </a:r>
            <a:r>
              <a:rPr lang="en-US" b="1" dirty="0" err="1" smtClean="0"/>
              <a:t>deben</a:t>
            </a:r>
            <a:r>
              <a:rPr lang="en-US" b="1" dirty="0" smtClean="0"/>
              <a:t> </a:t>
            </a:r>
            <a:r>
              <a:rPr lang="en-US" b="1" dirty="0" err="1" smtClean="0"/>
              <a:t>mantener</a:t>
            </a:r>
            <a:r>
              <a:rPr lang="en-US" b="1" dirty="0" smtClean="0"/>
              <a:t> </a:t>
            </a:r>
            <a:r>
              <a:rPr lang="en-US" b="1" dirty="0" err="1" smtClean="0"/>
              <a:t>reservars</a:t>
            </a:r>
            <a:r>
              <a:rPr lang="en-US" b="1" dirty="0" smtClean="0"/>
              <a:t> (</a:t>
            </a:r>
            <a:r>
              <a:rPr lang="en-US" b="1" dirty="0" err="1" smtClean="0"/>
              <a:t>fondos</a:t>
            </a:r>
            <a:r>
              <a:rPr lang="en-US" b="1" dirty="0" smtClean="0"/>
              <a:t> no </a:t>
            </a:r>
            <a:r>
              <a:rPr lang="en-US" b="1" dirty="0" err="1" smtClean="0"/>
              <a:t>comprometidos</a:t>
            </a:r>
            <a:r>
              <a:rPr lang="en-US" b="1" dirty="0" smtClean="0"/>
              <a:t>) hasta la decision final </a:t>
            </a:r>
            <a:r>
              <a:rPr lang="en-US" b="1" dirty="0" err="1" smtClean="0"/>
              <a:t>respecto</a:t>
            </a:r>
            <a:r>
              <a:rPr lang="en-US" b="1" dirty="0" smtClean="0"/>
              <a:t> a la </a:t>
            </a:r>
            <a:r>
              <a:rPr lang="en-US" b="1" dirty="0" err="1" smtClean="0"/>
              <a:t>prórroga</a:t>
            </a:r>
            <a:r>
              <a:rPr lang="en-US" b="1" dirty="0" smtClean="0"/>
              <a:t> del </a:t>
            </a:r>
            <a:r>
              <a:rPr lang="en-US" b="1" dirty="0" err="1" smtClean="0"/>
              <a:t>proyecto</a:t>
            </a:r>
            <a:r>
              <a:rPr lang="en-US" b="1" dirty="0" smtClean="0"/>
              <a:t> </a:t>
            </a:r>
            <a:endParaRPr lang="en-US" b="1" dirty="0"/>
          </a:p>
          <a:p>
            <a:r>
              <a:rPr lang="en-US" b="1" dirty="0" smtClean="0"/>
              <a:t>  </a:t>
            </a:r>
            <a:endParaRPr lang="en-US" b="1" dirty="0"/>
          </a:p>
        </p:txBody>
      </p:sp>
    </p:spTree>
    <p:extLst>
      <p:ext uri="{BB962C8B-B14F-4D97-AF65-F5344CB8AC3E}">
        <p14:creationId xmlns:p14="http://schemas.microsoft.com/office/powerpoint/2010/main" val="2249163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Gracias</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48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
        <p:nvSpPr>
          <p:cNvPr id="12" name="Title 1"/>
          <p:cNvSpPr txBox="1">
            <a:spLocks/>
          </p:cNvSpPr>
          <p:nvPr/>
        </p:nvSpPr>
        <p:spPr>
          <a:xfrm>
            <a:off x="2106748" y="1054664"/>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p>
        </p:txBody>
      </p:sp>
      <p:pic>
        <p:nvPicPr>
          <p:cNvPr id="4" name="Picture 3"/>
          <p:cNvPicPr>
            <a:picLocks noChangeAspect="1"/>
          </p:cNvPicPr>
          <p:nvPr/>
        </p:nvPicPr>
        <p:blipFill>
          <a:blip r:embed="rId2"/>
          <a:stretch>
            <a:fillRect/>
          </a:stretch>
        </p:blipFill>
        <p:spPr>
          <a:xfrm>
            <a:off x="2466410" y="2083890"/>
            <a:ext cx="5755728" cy="3456502"/>
          </a:xfrm>
          <a:prstGeom prst="rect">
            <a:avLst/>
          </a:prstGeom>
        </p:spPr>
      </p:pic>
      <p:sp>
        <p:nvSpPr>
          <p:cNvPr id="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Ejecución por socio </a:t>
            </a:r>
          </a:p>
          <a:p>
            <a:pPr algn="l"/>
            <a:r>
              <a:rPr lang="es-AR" sz="2400" b="1" dirty="0">
                <a:solidFill>
                  <a:schemeClr val="accent5">
                    <a:lumMod val="75000"/>
                  </a:schemeClr>
                </a:solidFill>
                <a:latin typeface="+mn-lt"/>
              </a:rPr>
              <a:t>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9" name="Title 1"/>
          <p:cNvSpPr txBox="1">
            <a:spLocks/>
          </p:cNvSpPr>
          <p:nvPr/>
        </p:nvSpPr>
        <p:spPr>
          <a:xfrm>
            <a:off x="3172613" y="1113960"/>
            <a:ext cx="11752541" cy="57338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2000" dirty="0" smtClean="0"/>
              <a:t>PNUMA </a:t>
            </a:r>
            <a:r>
              <a:rPr lang="es-AR" sz="2000" dirty="0"/>
              <a:t>y FAO representan casi el 50% </a:t>
            </a:r>
          </a:p>
          <a:p>
            <a:pPr algn="just"/>
            <a:r>
              <a:rPr lang="es-AR" sz="2000" dirty="0"/>
              <a:t>del Presupuesto asignado a acuerdos de </a:t>
            </a:r>
            <a:r>
              <a:rPr lang="es-AR" sz="2000" dirty="0" err="1"/>
              <a:t>co</a:t>
            </a:r>
            <a:r>
              <a:rPr lang="es-AR" sz="2000" dirty="0"/>
              <a:t>-ejecución</a:t>
            </a:r>
          </a:p>
        </p:txBody>
      </p:sp>
    </p:spTree>
    <p:extLst>
      <p:ext uri="{BB962C8B-B14F-4D97-AF65-F5344CB8AC3E}">
        <p14:creationId xmlns:p14="http://schemas.microsoft.com/office/powerpoint/2010/main" val="341553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74123" y="-74037"/>
            <a:ext cx="163178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83" y="734372"/>
            <a:ext cx="9289267" cy="59895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flipV="1">
            <a:off x="6687047" y="803082"/>
            <a:ext cx="13287" cy="503357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452620" y="1864313"/>
            <a:ext cx="252597" cy="1864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705217" y="2308649"/>
            <a:ext cx="1876219" cy="923330"/>
          </a:xfrm>
          <a:prstGeom prst="rect">
            <a:avLst/>
          </a:prstGeom>
        </p:spPr>
        <p:txBody>
          <a:bodyPr wrap="none">
            <a:spAutoFit/>
          </a:bodyPr>
          <a:lstStyle/>
          <a:p>
            <a:r>
              <a:rPr lang="es-CO" b="1" dirty="0" smtClean="0">
                <a:solidFill>
                  <a:schemeClr val="bg2">
                    <a:lumMod val="10000"/>
                  </a:schemeClr>
                </a:solidFill>
              </a:rPr>
              <a:t>5.5 MM </a:t>
            </a:r>
          </a:p>
          <a:p>
            <a:r>
              <a:rPr lang="en-US" dirty="0" err="1" smtClean="0"/>
              <a:t>Objetivo</a:t>
            </a:r>
            <a:r>
              <a:rPr lang="en-US" dirty="0" smtClean="0"/>
              <a:t> de </a:t>
            </a:r>
            <a:r>
              <a:rPr lang="en-US" dirty="0" err="1" smtClean="0"/>
              <a:t>gasto</a:t>
            </a:r>
            <a:r>
              <a:rPr lang="en-US" dirty="0" smtClean="0"/>
              <a:t> </a:t>
            </a:r>
          </a:p>
          <a:p>
            <a:r>
              <a:rPr lang="en-US" dirty="0" smtClean="0"/>
              <a:t>2018-2019</a:t>
            </a:r>
            <a:endParaRPr lang="en-US" dirty="0"/>
          </a:p>
        </p:txBody>
      </p:sp>
      <p:sp>
        <p:nvSpPr>
          <p:cNvPr id="14" name="Right Brace 13"/>
          <p:cNvSpPr/>
          <p:nvPr/>
        </p:nvSpPr>
        <p:spPr>
          <a:xfrm>
            <a:off x="7001066" y="3012081"/>
            <a:ext cx="252597" cy="6814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244236" y="3248188"/>
            <a:ext cx="1456040" cy="646331"/>
          </a:xfrm>
          <a:prstGeom prst="rect">
            <a:avLst/>
          </a:prstGeom>
        </p:spPr>
        <p:txBody>
          <a:bodyPr wrap="none">
            <a:spAutoFit/>
          </a:bodyPr>
          <a:lstStyle/>
          <a:p>
            <a:r>
              <a:rPr lang="es-CO" b="1" dirty="0">
                <a:solidFill>
                  <a:schemeClr val="bg2">
                    <a:lumMod val="10000"/>
                  </a:schemeClr>
                </a:solidFill>
              </a:rPr>
              <a:t>2</a:t>
            </a:r>
            <a:r>
              <a:rPr lang="es-CO" b="1" dirty="0" smtClean="0">
                <a:solidFill>
                  <a:schemeClr val="bg2">
                    <a:lumMod val="10000"/>
                  </a:schemeClr>
                </a:solidFill>
              </a:rPr>
              <a:t> MM </a:t>
            </a:r>
          </a:p>
          <a:p>
            <a:r>
              <a:rPr lang="en-US" dirty="0" err="1" smtClean="0"/>
              <a:t>Brecha</a:t>
            </a:r>
            <a:r>
              <a:rPr lang="en-US" dirty="0" smtClean="0"/>
              <a:t> actual</a:t>
            </a:r>
            <a:endParaRPr lang="en-US" dirty="0"/>
          </a:p>
        </p:txBody>
      </p:sp>
      <p:sp>
        <p:nvSpPr>
          <p:cNvPr id="11" name="Rectangle 10"/>
          <p:cNvSpPr/>
          <p:nvPr/>
        </p:nvSpPr>
        <p:spPr>
          <a:xfrm>
            <a:off x="6768951" y="803082"/>
            <a:ext cx="1449436" cy="369332"/>
          </a:xfrm>
          <a:prstGeom prst="rect">
            <a:avLst/>
          </a:prstGeom>
        </p:spPr>
        <p:txBody>
          <a:bodyPr wrap="none">
            <a:spAutoFit/>
          </a:bodyPr>
          <a:lstStyle/>
          <a:p>
            <a:r>
              <a:rPr lang="es-CO" b="1" dirty="0" smtClean="0">
                <a:solidFill>
                  <a:schemeClr val="bg2">
                    <a:lumMod val="10000"/>
                  </a:schemeClr>
                </a:solidFill>
              </a:rPr>
              <a:t>Estamos aquí</a:t>
            </a:r>
            <a:endParaRPr lang="en-US" dirty="0"/>
          </a:p>
        </p:txBody>
      </p:sp>
      <p:sp>
        <p:nvSpPr>
          <p:cNvPr id="13" name="Title 1"/>
          <p:cNvSpPr txBox="1">
            <a:spLocks/>
          </p:cNvSpPr>
          <p:nvPr/>
        </p:nvSpPr>
        <p:spPr>
          <a:xfrm>
            <a:off x="0" y="0"/>
            <a:ext cx="6162261"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Ejecución financiera vs </a:t>
            </a:r>
            <a:r>
              <a:rPr lang="es-AR" sz="2400" b="1" dirty="0" err="1">
                <a:solidFill>
                  <a:schemeClr val="accent5">
                    <a:lumMod val="75000"/>
                  </a:schemeClr>
                </a:solidFill>
                <a:latin typeface="+mn-lt"/>
              </a:rPr>
              <a:t>ProDoc</a:t>
            </a:r>
            <a:r>
              <a:rPr lang="es-AR" sz="2400" b="1" dirty="0">
                <a:solidFill>
                  <a:schemeClr val="accent5">
                    <a:lumMod val="75000"/>
                  </a:schemeClr>
                </a:solidFill>
                <a:latin typeface="+mn-lt"/>
              </a:rPr>
              <a:t> y presupuesto aprobado por el CDP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Tree>
    <p:extLst>
      <p:ext uri="{BB962C8B-B14F-4D97-AF65-F5344CB8AC3E}">
        <p14:creationId xmlns:p14="http://schemas.microsoft.com/office/powerpoint/2010/main" val="334725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err="1" smtClean="0">
                <a:solidFill>
                  <a:srgbClr val="002060"/>
                </a:solidFill>
              </a:rPr>
              <a:t>Brecha</a:t>
            </a:r>
            <a:r>
              <a:rPr lang="en-US" sz="1600" b="1" dirty="0" smtClean="0">
                <a:solidFill>
                  <a:srgbClr val="002060"/>
                </a:solidFill>
              </a:rPr>
              <a:t> de 16%: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1950048"/>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chemeClr val="accent5">
                    <a:lumMod val="75000"/>
                  </a:schemeClr>
                </a:solidFill>
                <a:latin typeface="+mn-lt"/>
              </a:rPr>
              <a:t>Ejecución presupuestaria de fondos del FMAM por año</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36" name="Title 1"/>
          <p:cNvSpPr txBox="1">
            <a:spLocks/>
          </p:cNvSpPr>
          <p:nvPr/>
        </p:nvSpPr>
        <p:spPr>
          <a:xfrm>
            <a:off x="82552" y="68346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smtClean="0"/>
              <a:t>Como </a:t>
            </a:r>
            <a:r>
              <a:rPr lang="es-AR" sz="2000" dirty="0"/>
              <a:t>los ACE se suscribieron más tarde de lo esperado, los trabajos relativos a las actividades del proyecto también se postergaron del 2015 al 2017 </a:t>
            </a:r>
          </a:p>
        </p:txBody>
      </p:sp>
      <p:sp>
        <p:nvSpPr>
          <p:cNvPr id="37" name="Title 1"/>
          <p:cNvSpPr txBox="1">
            <a:spLocks/>
          </p:cNvSpPr>
          <p:nvPr/>
        </p:nvSpPr>
        <p:spPr>
          <a:xfrm>
            <a:off x="2738299" y="1793492"/>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4">
                    <a:lumMod val="60000"/>
                    <a:lumOff val="40000"/>
                  </a:schemeClr>
                </a:solidFill>
                <a:latin typeface="+mn-lt"/>
              </a:rPr>
              <a:t>Formalización prevista de acuerdos </a:t>
            </a:r>
            <a:r>
              <a:rPr lang="es-AR" sz="1600" b="1" dirty="0" err="1" smtClean="0">
                <a:solidFill>
                  <a:schemeClr val="accent4">
                    <a:lumMod val="60000"/>
                    <a:lumOff val="40000"/>
                  </a:schemeClr>
                </a:solidFill>
                <a:latin typeface="+mn-lt"/>
              </a:rPr>
              <a:t>co</a:t>
            </a:r>
            <a:r>
              <a:rPr lang="es-AR" sz="1600" b="1" dirty="0" smtClean="0">
                <a:solidFill>
                  <a:schemeClr val="accent4">
                    <a:lumMod val="60000"/>
                    <a:lumOff val="40000"/>
                  </a:schemeClr>
                </a:solidFill>
                <a:latin typeface="+mn-lt"/>
              </a:rPr>
              <a:t>-ejecución</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0"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inicialmente prevista</a:t>
            </a:r>
          </a:p>
          <a:p>
            <a:r>
              <a:rPr lang="es-AR" sz="1600" b="1" dirty="0">
                <a:latin typeface="+mn-lt"/>
              </a:rPr>
              <a:t>del presupuesto</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latin typeface="+mn-lt"/>
              </a:rPr>
              <a:t>Ejecución prevista </a:t>
            </a:r>
          </a:p>
          <a:p>
            <a:r>
              <a:rPr lang="es-AR" sz="1600" b="1" dirty="0">
                <a:latin typeface="+mn-lt"/>
              </a:rPr>
              <a:t>del presupuesto</a:t>
            </a:r>
          </a:p>
          <a:p>
            <a:r>
              <a:rPr lang="es-AR" sz="1600" b="1" dirty="0">
                <a:latin typeface="+mn-lt"/>
              </a:rPr>
              <a:t>Real + actual</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2"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600" b="1" dirty="0">
                <a:solidFill>
                  <a:schemeClr val="accent5">
                    <a:lumMod val="75000"/>
                  </a:schemeClr>
                </a:solidFill>
                <a:latin typeface="+mn-lt"/>
              </a:rPr>
              <a:t>Formalización real de acuerdos </a:t>
            </a:r>
            <a:r>
              <a:rPr lang="es-AR" sz="1600" b="1" dirty="0" smtClean="0">
                <a:solidFill>
                  <a:schemeClr val="accent5">
                    <a:lumMod val="75000"/>
                  </a:schemeClr>
                </a:solidFill>
                <a:latin typeface="+mn-lt"/>
              </a:rPr>
              <a:t>de </a:t>
            </a:r>
            <a:r>
              <a:rPr lang="es-AR" sz="1600" b="1" dirty="0" err="1" smtClean="0">
                <a:solidFill>
                  <a:schemeClr val="accent5">
                    <a:lumMod val="75000"/>
                  </a:schemeClr>
                </a:solidFill>
                <a:latin typeface="+mn-lt"/>
              </a:rPr>
              <a:t>co</a:t>
            </a:r>
            <a:r>
              <a:rPr lang="es-AR" sz="1600" b="1" dirty="0" smtClean="0">
                <a:solidFill>
                  <a:schemeClr val="accent5">
                    <a:lumMod val="75000"/>
                  </a:schemeClr>
                </a:solidFill>
                <a:latin typeface="+mn-lt"/>
              </a:rPr>
              <a:t>-ejecución</a:t>
            </a: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43" name="Rectangle 42"/>
          <p:cNvSpPr/>
          <p:nvPr/>
        </p:nvSpPr>
        <p:spPr>
          <a:xfrm>
            <a:off x="5665360" y="5924639"/>
            <a:ext cx="3619965" cy="338554"/>
          </a:xfrm>
          <a:prstGeom prst="rect">
            <a:avLst/>
          </a:prstGeom>
        </p:spPr>
        <p:txBody>
          <a:bodyPr wrap="none">
            <a:spAutoFit/>
          </a:bodyPr>
          <a:lstStyle/>
          <a:p>
            <a:r>
              <a:rPr lang="es-AR" sz="1600" b="1" dirty="0">
                <a:solidFill>
                  <a:schemeClr val="accent5">
                    <a:lumMod val="75000"/>
                  </a:schemeClr>
                </a:solidFill>
              </a:rPr>
              <a:t>Ejecución más extensa de lo esperado</a:t>
            </a:r>
          </a:p>
        </p:txBody>
      </p:sp>
      <p:sp>
        <p:nvSpPr>
          <p:cNvPr id="44" name="Rectangle 43"/>
          <p:cNvSpPr/>
          <p:nvPr/>
        </p:nvSpPr>
        <p:spPr>
          <a:xfrm>
            <a:off x="5665360" y="6317747"/>
            <a:ext cx="2732864" cy="338554"/>
          </a:xfrm>
          <a:prstGeom prst="rect">
            <a:avLst/>
          </a:prstGeom>
        </p:spPr>
        <p:txBody>
          <a:bodyPr wrap="none">
            <a:spAutoFit/>
          </a:bodyPr>
          <a:lstStyle/>
          <a:p>
            <a:r>
              <a:rPr lang="es-AR" sz="1600" b="1" dirty="0">
                <a:solidFill>
                  <a:schemeClr val="accent5">
                    <a:lumMod val="75000"/>
                  </a:schemeClr>
                </a:solidFill>
              </a:rPr>
              <a:t>Recambio de personal</a:t>
            </a:r>
          </a:p>
        </p:txBody>
      </p:sp>
    </p:spTree>
    <p:extLst>
      <p:ext uri="{BB962C8B-B14F-4D97-AF65-F5344CB8AC3E}">
        <p14:creationId xmlns:p14="http://schemas.microsoft.com/office/powerpoint/2010/main" val="239857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201910" y="1640712"/>
            <a:ext cx="10149840" cy="5217288"/>
          </a:xfrm>
          <a:prstGeom prst="rect">
            <a:avLst/>
          </a:prstGeom>
        </p:spPr>
      </p:pic>
      <p:sp>
        <p:nvSpPr>
          <p:cNvPr id="3" name="Oval 2"/>
          <p:cNvSpPr/>
          <p:nvPr/>
        </p:nvSpPr>
        <p:spPr bwMode="auto">
          <a:xfrm>
            <a:off x="9055153" y="3383901"/>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8987807" y="3037692"/>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8927508" y="2738549"/>
            <a:ext cx="825431" cy="252078"/>
          </a:xfrm>
          <a:prstGeom prst="ellipse">
            <a:avLst/>
          </a:prstGeom>
          <a:noFill/>
          <a:ln w="19050">
            <a:solidFill>
              <a:srgbClr val="FF0000"/>
            </a:solidFill>
          </a:ln>
          <a:effectLst/>
        </p:spPr>
        <p:txBody>
          <a:bodyPr wrap="none" rtlCol="0" anchor="ctr"/>
          <a:lstStyle/>
          <a:p>
            <a:pPr algn="ctr"/>
            <a:endParaRPr lang="en-US"/>
          </a:p>
        </p:txBody>
      </p:sp>
      <p:sp>
        <p:nvSpPr>
          <p:cNvPr id="7" name="Down Arrow 6"/>
          <p:cNvSpPr/>
          <p:nvPr/>
        </p:nvSpPr>
        <p:spPr bwMode="auto">
          <a:xfrm>
            <a:off x="3490532"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7771127" y="3343388"/>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5548641" y="6071124"/>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3527603" y="608644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2" name="Oval 11"/>
          <p:cNvSpPr/>
          <p:nvPr/>
        </p:nvSpPr>
        <p:spPr bwMode="auto">
          <a:xfrm>
            <a:off x="8927508" y="6088423"/>
            <a:ext cx="825431" cy="252078"/>
          </a:xfrm>
          <a:prstGeom prst="ellipse">
            <a:avLst/>
          </a:prstGeom>
          <a:noFill/>
          <a:ln w="19050">
            <a:solidFill>
              <a:srgbClr val="FF0000"/>
            </a:solidFill>
          </a:ln>
          <a:effectLst/>
        </p:spPr>
        <p:txBody>
          <a:bodyPr wrap="none" rtlCol="0" anchor="ctr"/>
          <a:lstStyle/>
          <a:p>
            <a:pPr algn="ctr"/>
            <a:endParaRPr lang="en-US"/>
          </a:p>
        </p:txBody>
      </p:sp>
      <p:sp>
        <p:nvSpPr>
          <p:cNvPr id="15"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Cumplimiento </a:t>
            </a:r>
            <a:r>
              <a:rPr lang="es-AR" sz="2400" b="1" dirty="0" smtClean="0">
                <a:solidFill>
                  <a:schemeClr val="accent5">
                    <a:lumMod val="75000"/>
                  </a:schemeClr>
                </a:solidFill>
                <a:latin typeface="+mn-lt"/>
              </a:rPr>
              <a:t>del </a:t>
            </a:r>
            <a:r>
              <a:rPr lang="es-AR" sz="2400" b="1" dirty="0">
                <a:solidFill>
                  <a:schemeClr val="accent5">
                    <a:lumMod val="75000"/>
                  </a:schemeClr>
                </a:solidFill>
                <a:latin typeface="+mn-lt"/>
              </a:rPr>
              <a:t>proyecto en 2016-2017</a:t>
            </a:r>
          </a:p>
        </p:txBody>
      </p:sp>
      <p:sp>
        <p:nvSpPr>
          <p:cNvPr id="16" name="Title 1"/>
          <p:cNvSpPr txBox="1">
            <a:spLocks/>
          </p:cNvSpPr>
          <p:nvPr/>
        </p:nvSpPr>
        <p:spPr>
          <a:xfrm>
            <a:off x="-4447" y="968591"/>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sz="2000" b="1" dirty="0">
                <a:latin typeface="+mn-lt"/>
              </a:rPr>
              <a:t> </a:t>
            </a:r>
            <a:r>
              <a:rPr lang="es-AR" sz="2000" dirty="0"/>
              <a:t>Las dificultades que planteó la ejecución incidieron en el nivel de gasto. La principal diferencia entre el cumplimiento contractual real y el presupuesto inicial aprobado para estos años aparece en los Servicios Contractuales </a:t>
            </a:r>
          </a:p>
        </p:txBody>
      </p:sp>
    </p:spTree>
    <p:extLst>
      <p:ext uri="{BB962C8B-B14F-4D97-AF65-F5344CB8AC3E}">
        <p14:creationId xmlns:p14="http://schemas.microsoft.com/office/powerpoint/2010/main" val="33051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88843" y="-90493"/>
            <a:ext cx="160037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39" y="698036"/>
            <a:ext cx="9413169" cy="60694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6347771" y="842996"/>
            <a:ext cx="0" cy="5020476"/>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351130" y="2061189"/>
            <a:ext cx="252597" cy="19045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948170" y="2573253"/>
            <a:ext cx="2340705" cy="3693319"/>
          </a:xfrm>
          <a:prstGeom prst="rect">
            <a:avLst/>
          </a:prstGeom>
        </p:spPr>
        <p:txBody>
          <a:bodyPr wrap="none">
            <a:spAutoFit/>
          </a:bodyPr>
          <a:lstStyle/>
          <a:p>
            <a:endParaRPr lang="es-CO" b="1" dirty="0" smtClean="0">
              <a:solidFill>
                <a:schemeClr val="accent5">
                  <a:lumMod val="75000"/>
                </a:schemeClr>
              </a:solidFill>
            </a:endParaRPr>
          </a:p>
          <a:p>
            <a:r>
              <a:rPr lang="es-CO" b="1" dirty="0" smtClean="0">
                <a:solidFill>
                  <a:schemeClr val="accent5">
                    <a:lumMod val="75000"/>
                  </a:schemeClr>
                </a:solidFill>
              </a:rPr>
              <a:t>2.6MM  Acuerdos de </a:t>
            </a:r>
          </a:p>
          <a:p>
            <a:r>
              <a:rPr lang="es-CO" b="1" dirty="0">
                <a:solidFill>
                  <a:schemeClr val="accent5">
                    <a:lumMod val="75000"/>
                  </a:schemeClr>
                </a:solidFill>
              </a:rPr>
              <a:t> </a:t>
            </a:r>
            <a:r>
              <a:rPr lang="es-CO" b="1" dirty="0" smtClean="0">
                <a:solidFill>
                  <a:schemeClr val="accent5">
                    <a:lumMod val="75000"/>
                  </a:schemeClr>
                </a:solidFill>
              </a:rPr>
              <a:t>              </a:t>
            </a:r>
            <a:r>
              <a:rPr lang="es-CO" b="1" dirty="0" err="1" smtClean="0">
                <a:solidFill>
                  <a:schemeClr val="accent5">
                    <a:lumMod val="75000"/>
                  </a:schemeClr>
                </a:solidFill>
              </a:rPr>
              <a:t>co</a:t>
            </a:r>
            <a:r>
              <a:rPr lang="es-CO" b="1" dirty="0" smtClean="0">
                <a:solidFill>
                  <a:schemeClr val="accent5">
                    <a:lumMod val="75000"/>
                  </a:schemeClr>
                </a:solidFill>
              </a:rPr>
              <a:t>-ejecución</a:t>
            </a:r>
          </a:p>
          <a:p>
            <a:endParaRPr lang="es-CO" b="1" dirty="0" smtClean="0">
              <a:solidFill>
                <a:schemeClr val="accent5">
                  <a:lumMod val="75000"/>
                </a:schemeClr>
              </a:solidFill>
            </a:endParaRPr>
          </a:p>
          <a:p>
            <a:r>
              <a:rPr lang="es-CO" b="1" dirty="0" smtClean="0">
                <a:solidFill>
                  <a:schemeClr val="accent5">
                    <a:lumMod val="75000"/>
                  </a:schemeClr>
                </a:solidFill>
              </a:rPr>
              <a:t>1.3 MM  Personal &amp; </a:t>
            </a:r>
          </a:p>
          <a:p>
            <a:r>
              <a:rPr lang="es-CO" b="1" dirty="0" smtClean="0">
                <a:solidFill>
                  <a:schemeClr val="accent5">
                    <a:lumMod val="75000"/>
                  </a:schemeClr>
                </a:solidFill>
              </a:rPr>
              <a:t>                 </a:t>
            </a:r>
            <a:r>
              <a:rPr lang="es-CO" b="1" dirty="0" err="1" smtClean="0">
                <a:solidFill>
                  <a:schemeClr val="accent5">
                    <a:lumMod val="75000"/>
                  </a:schemeClr>
                </a:solidFill>
              </a:rPr>
              <a:t>consultorias</a:t>
            </a:r>
            <a:endParaRPr lang="es-CO" b="1" dirty="0" smtClean="0">
              <a:solidFill>
                <a:schemeClr val="accent5">
                  <a:lumMod val="75000"/>
                </a:schemeClr>
              </a:solidFill>
            </a:endParaRPr>
          </a:p>
          <a:p>
            <a:r>
              <a:rPr lang="es-CO" b="1" dirty="0" smtClean="0">
                <a:solidFill>
                  <a:schemeClr val="accent5">
                    <a:lumMod val="75000"/>
                  </a:schemeClr>
                </a:solidFill>
              </a:rPr>
              <a:t>           (comprometido)</a:t>
            </a:r>
          </a:p>
          <a:p>
            <a:endParaRPr lang="es-CO" b="1" dirty="0" smtClean="0">
              <a:solidFill>
                <a:schemeClr val="accent5">
                  <a:lumMod val="75000"/>
                </a:schemeClr>
              </a:solidFill>
            </a:endParaRPr>
          </a:p>
          <a:p>
            <a:r>
              <a:rPr lang="es-CO" b="1" dirty="0" smtClean="0">
                <a:solidFill>
                  <a:schemeClr val="accent5">
                    <a:lumMod val="75000"/>
                  </a:schemeClr>
                </a:solidFill>
              </a:rPr>
              <a:t>1.1 MM  Eventos con</a:t>
            </a:r>
          </a:p>
          <a:p>
            <a:r>
              <a:rPr lang="es-CO" b="1" dirty="0" smtClean="0">
                <a:solidFill>
                  <a:schemeClr val="accent5">
                    <a:lumMod val="75000"/>
                  </a:schemeClr>
                </a:solidFill>
              </a:rPr>
              <a:t>             países, talleres,</a:t>
            </a:r>
          </a:p>
          <a:p>
            <a:r>
              <a:rPr lang="es-CO" b="1" dirty="0">
                <a:solidFill>
                  <a:schemeClr val="accent5">
                    <a:lumMod val="75000"/>
                  </a:schemeClr>
                </a:solidFill>
              </a:rPr>
              <a:t> </a:t>
            </a:r>
            <a:r>
              <a:rPr lang="es-CO" b="1" dirty="0" smtClean="0">
                <a:solidFill>
                  <a:schemeClr val="accent5">
                    <a:lumMod val="75000"/>
                  </a:schemeClr>
                </a:solidFill>
              </a:rPr>
              <a:t>           eventos</a:t>
            </a:r>
          </a:p>
          <a:p>
            <a:endParaRPr lang="es-CO" b="1" dirty="0" smtClean="0">
              <a:solidFill>
                <a:schemeClr val="accent5">
                  <a:lumMod val="75000"/>
                </a:schemeClr>
              </a:solidFill>
            </a:endParaRPr>
          </a:p>
          <a:p>
            <a:endParaRPr lang="en-US" dirty="0"/>
          </a:p>
        </p:txBody>
      </p:sp>
      <p:sp>
        <p:nvSpPr>
          <p:cNvPr id="11" name="Rectangle 10"/>
          <p:cNvSpPr/>
          <p:nvPr/>
        </p:nvSpPr>
        <p:spPr bwMode="auto">
          <a:xfrm>
            <a:off x="9927502" y="2824031"/>
            <a:ext cx="2207243" cy="742634"/>
          </a:xfrm>
          <a:prstGeom prst="rect">
            <a:avLst/>
          </a:prstGeom>
          <a:noFill/>
          <a:ln w="12700">
            <a:solidFill>
              <a:srgbClr val="FF0000"/>
            </a:solidFill>
          </a:ln>
          <a:effectLst/>
        </p:spPr>
        <p:txBody>
          <a:bodyPr wrap="none" rtlCol="0" anchor="ctr"/>
          <a:lstStyle/>
          <a:p>
            <a:pPr algn="ctr"/>
            <a:endParaRPr lang="en-US"/>
          </a:p>
        </p:txBody>
      </p:sp>
      <p:sp>
        <p:nvSpPr>
          <p:cNvPr id="8" name="Title 1"/>
          <p:cNvSpPr txBox="1">
            <a:spLocks/>
          </p:cNvSpPr>
          <p:nvPr/>
        </p:nvSpPr>
        <p:spPr>
          <a:xfrm>
            <a:off x="6517454" y="985566"/>
            <a:ext cx="2001564" cy="833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solidFill>
                  <a:schemeClr val="accent5">
                    <a:lumMod val="75000"/>
                  </a:schemeClr>
                </a:solidFill>
                <a:latin typeface="+mn-lt"/>
              </a:rPr>
              <a:t>Estamos aquí</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9841709" y="2052311"/>
            <a:ext cx="6096000" cy="646331"/>
          </a:xfrm>
          <a:prstGeom prst="rect">
            <a:avLst/>
          </a:prstGeom>
        </p:spPr>
        <p:txBody>
          <a:bodyPr>
            <a:spAutoFit/>
          </a:bodyPr>
          <a:lstStyle/>
          <a:p>
            <a:r>
              <a:rPr lang="es-CO" b="1" dirty="0">
                <a:solidFill>
                  <a:schemeClr val="bg2">
                    <a:lumMod val="10000"/>
                  </a:schemeClr>
                </a:solidFill>
              </a:rPr>
              <a:t>5.5 MM </a:t>
            </a:r>
          </a:p>
          <a:p>
            <a:r>
              <a:rPr lang="es-CO" b="1" dirty="0" smtClean="0">
                <a:solidFill>
                  <a:schemeClr val="bg2">
                    <a:lumMod val="10000"/>
                  </a:schemeClr>
                </a:solidFill>
              </a:rPr>
              <a:t>en 18 meses:</a:t>
            </a:r>
            <a:endParaRPr lang="es-CO" b="1" dirty="0">
              <a:solidFill>
                <a:schemeClr val="bg2">
                  <a:lumMod val="10000"/>
                </a:schemeClr>
              </a:solidFill>
            </a:endParaRPr>
          </a:p>
        </p:txBody>
      </p:sp>
      <p:sp>
        <p:nvSpPr>
          <p:cNvPr id="13" name="Title 1"/>
          <p:cNvSpPr txBox="1">
            <a:spLocks/>
          </p:cNvSpPr>
          <p:nvPr/>
        </p:nvSpPr>
        <p:spPr>
          <a:xfrm>
            <a:off x="-1227557" y="71072"/>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AR" sz="2400" b="1" dirty="0">
                <a:solidFill>
                  <a:schemeClr val="accent5">
                    <a:lumMod val="75000"/>
                  </a:schemeClr>
                </a:solidFill>
                <a:latin typeface="+mn-lt"/>
              </a:rPr>
              <a:t>Principales gastos de la UCP en 2015-2018</a:t>
            </a:r>
          </a:p>
          <a:p>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r>
              <a:rPr lang="es-AR" sz="2400" b="1" dirty="0">
                <a:solidFill>
                  <a:schemeClr val="accent5">
                    <a:lumMod val="75000"/>
                  </a:schemeClr>
                </a:solidFill>
                <a:latin typeface="Garamond" panose="02020404030301010803" pitchFamily="18" charset="0"/>
              </a:rPr>
              <a:t/>
            </a:r>
            <a:br>
              <a:rPr lang="es-AR" sz="2400" b="1" dirty="0">
                <a:solidFill>
                  <a:schemeClr val="accent5">
                    <a:lumMod val="75000"/>
                  </a:schemeClr>
                </a:solidFill>
                <a:latin typeface="Garamond" panose="02020404030301010803" pitchFamily="18" charset="0"/>
              </a:rPr>
            </a:br>
            <a:endParaRPr lang="es-AR"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417528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
        <p:nvSpPr>
          <p:cNvPr id="7" name="Title 1"/>
          <p:cNvSpPr txBox="1">
            <a:spLocks/>
          </p:cNvSpPr>
          <p:nvPr/>
        </p:nvSpPr>
        <p:spPr>
          <a:xfrm>
            <a:off x="0" y="-22019"/>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AR" sz="2400" b="1" dirty="0">
                <a:solidFill>
                  <a:schemeClr val="accent5">
                    <a:lumMod val="75000"/>
                  </a:schemeClr>
                </a:solidFill>
                <a:latin typeface="+mn-lt"/>
              </a:rPr>
              <a:t>Estado del nivel de gasto </a:t>
            </a:r>
          </a:p>
          <a:p>
            <a:pPr algn="l"/>
            <a:r>
              <a:rPr lang="es-AR" sz="2400" b="1" dirty="0">
                <a:solidFill>
                  <a:schemeClr val="accent5">
                    <a:lumMod val="75000"/>
                  </a:schemeClr>
                </a:solidFill>
                <a:latin typeface="+mn-lt"/>
              </a:rPr>
              <a:t>en acuerdos de </a:t>
            </a:r>
            <a:r>
              <a:rPr lang="es-AR" sz="2400" b="1" dirty="0" err="1">
                <a:solidFill>
                  <a:schemeClr val="accent5">
                    <a:lumMod val="75000"/>
                  </a:schemeClr>
                </a:solidFill>
                <a:latin typeface="+mn-lt"/>
              </a:rPr>
              <a:t>co</a:t>
            </a:r>
            <a:r>
              <a:rPr lang="es-AR" sz="2400" b="1" dirty="0">
                <a:solidFill>
                  <a:schemeClr val="accent5">
                    <a:lumMod val="75000"/>
                  </a:schemeClr>
                </a:solidFill>
                <a:latin typeface="+mn-lt"/>
              </a:rPr>
              <a:t>-ejecución (en miles de USD)</a:t>
            </a:r>
            <a:br>
              <a:rPr lang="es-AR" sz="2400" b="1" dirty="0">
                <a:solidFill>
                  <a:schemeClr val="accent5">
                    <a:lumMod val="75000"/>
                  </a:schemeClr>
                </a:solidFill>
                <a:latin typeface="+mn-lt"/>
              </a:rPr>
            </a:br>
            <a:r>
              <a:rPr lang="es-AR" sz="2400" b="1" dirty="0">
                <a:solidFill>
                  <a:schemeClr val="accent5">
                    <a:lumMod val="75000"/>
                  </a:schemeClr>
                </a:solidFill>
                <a:latin typeface="+mn-lt"/>
              </a:rPr>
              <a:t/>
            </a:r>
            <a:br>
              <a:rPr lang="es-AR" sz="2400" b="1" dirty="0">
                <a:solidFill>
                  <a:schemeClr val="accent5">
                    <a:lumMod val="75000"/>
                  </a:schemeClr>
                </a:solidFill>
                <a:latin typeface="+mn-lt"/>
              </a:rPr>
            </a:br>
            <a:endParaRPr lang="es-AR" sz="2400" b="1" dirty="0">
              <a:solidFill>
                <a:schemeClr val="accent5">
                  <a:lumMod val="75000"/>
                </a:schemeClr>
              </a:solidFill>
              <a:latin typeface="+mn-lt"/>
            </a:endParaRPr>
          </a:p>
        </p:txBody>
      </p:sp>
      <p:sp>
        <p:nvSpPr>
          <p:cNvPr id="9" name="Title 1"/>
          <p:cNvSpPr txBox="1">
            <a:spLocks/>
          </p:cNvSpPr>
          <p:nvPr/>
        </p:nvSpPr>
        <p:spPr>
          <a:xfrm>
            <a:off x="329124" y="880140"/>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AR" sz="1800"/>
              <a:t>Ya se ha transferido el 59% de lo correspondiente a cuotas de socios.</a:t>
            </a:r>
            <a:r>
              <a:rPr lang="es-AR" sz="2000" b="1">
                <a:latin typeface="+mn-lt"/>
              </a:rPr>
              <a:t> </a:t>
            </a:r>
          </a:p>
        </p:txBody>
      </p:sp>
      <p:pic>
        <p:nvPicPr>
          <p:cNvPr id="2" name="Picture 1"/>
          <p:cNvPicPr>
            <a:picLocks noChangeAspect="1"/>
          </p:cNvPicPr>
          <p:nvPr/>
        </p:nvPicPr>
        <p:blipFill>
          <a:blip r:embed="rId2"/>
          <a:stretch>
            <a:fillRect/>
          </a:stretch>
        </p:blipFill>
        <p:spPr>
          <a:xfrm>
            <a:off x="3261154" y="1752476"/>
            <a:ext cx="5544518" cy="3325283"/>
          </a:xfrm>
          <a:prstGeom prst="rect">
            <a:avLst/>
          </a:prstGeom>
        </p:spPr>
      </p:pic>
    </p:spTree>
    <p:extLst>
      <p:ext uri="{BB962C8B-B14F-4D97-AF65-F5344CB8AC3E}">
        <p14:creationId xmlns:p14="http://schemas.microsoft.com/office/powerpoint/2010/main" val="3588029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15095</TotalTime>
  <Words>2070</Words>
  <Application>Microsoft Office PowerPoint</Application>
  <PresentationFormat>Widescreen</PresentationFormat>
  <Paragraphs>377</Paragraphs>
  <Slides>39</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MS PGothic</vt:lpstr>
      <vt:lpstr>MS PGothic</vt:lpstr>
      <vt:lpstr>Arial</vt:lpstr>
      <vt:lpstr>ArialUnicodeMS</vt:lpstr>
      <vt:lpstr>Avenir Heavy</vt:lpstr>
      <vt:lpstr>Avenir Heavy Oblique</vt:lpstr>
      <vt:lpstr>Avenir Medium</vt:lpstr>
      <vt:lpstr>Calibri</vt:lpstr>
      <vt:lpstr>Garamond</vt:lpstr>
      <vt:lpstr>Helvetica</vt:lpstr>
      <vt:lpstr>Times New Roman</vt:lpstr>
      <vt:lpstr>Wingdings</vt:lpstr>
      <vt:lpstr>Default Theme</vt:lpstr>
      <vt:lpstr>1_Default Theme</vt:lpstr>
      <vt:lpstr>PowerPoint Presentation</vt:lpstr>
      <vt:lpstr>PowerPoint Presentation</vt:lpstr>
      <vt:lpstr>Ejecución mensual de fondos del FMAM (en miles de USD)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OFM CLME plus</dc:creator>
  <cp:lastModifiedBy>OFM CLME plus</cp:lastModifiedBy>
  <cp:revision>377</cp:revision>
  <dcterms:created xsi:type="dcterms:W3CDTF">2017-04-16T22:32:25Z</dcterms:created>
  <dcterms:modified xsi:type="dcterms:W3CDTF">2018-06-19T11:33:24Z</dcterms:modified>
</cp:coreProperties>
</file>