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56" r:id="rId2"/>
    <p:sldId id="258" r:id="rId3"/>
    <p:sldId id="259" r:id="rId4"/>
    <p:sldId id="271" r:id="rId5"/>
    <p:sldId id="273" r:id="rId6"/>
    <p:sldId id="260" r:id="rId7"/>
    <p:sldId id="274" r:id="rId8"/>
    <p:sldId id="275" r:id="rId9"/>
    <p:sldId id="276" r:id="rId10"/>
    <p:sldId id="278" r:id="rId11"/>
    <p:sldId id="261" r:id="rId12"/>
    <p:sldId id="280" r:id="rId13"/>
    <p:sldId id="279" r:id="rId14"/>
    <p:sldId id="281" r:id="rId15"/>
  </p:sldIdLst>
  <p:sldSz cx="9144000" cy="6858000" type="screen4x3"/>
  <p:notesSz cx="7053263"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8A8"/>
    <a:srgbClr val="2DCBD3"/>
    <a:srgbClr val="2E7919"/>
    <a:srgbClr val="00EA6A"/>
    <a:srgbClr val="C8953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7204" autoAdjust="0"/>
    <p:restoredTop sz="86290" autoAdjust="0"/>
  </p:normalViewPr>
  <p:slideViewPr>
    <p:cSldViewPr>
      <p:cViewPr>
        <p:scale>
          <a:sx n="60" d="100"/>
          <a:sy n="60" d="100"/>
        </p:scale>
        <p:origin x="-1164" y="-222"/>
      </p:cViewPr>
      <p:guideLst>
        <p:guide orient="horz" pos="2160"/>
        <p:guide pos="2880"/>
      </p:guideLst>
    </p:cSldViewPr>
  </p:slideViewPr>
  <p:outlineViewPr>
    <p:cViewPr>
      <p:scale>
        <a:sx n="33" d="100"/>
        <a:sy n="33" d="100"/>
      </p:scale>
      <p:origin x="48" y="2106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662"/>
          </a:xfrm>
          <a:prstGeom prst="rect">
            <a:avLst/>
          </a:prstGeom>
        </p:spPr>
        <p:txBody>
          <a:bodyPr vert="horz" lIns="93969" tIns="46985" rIns="93969" bIns="46985"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9662"/>
          </a:xfrm>
          <a:prstGeom prst="rect">
            <a:avLst/>
          </a:prstGeom>
        </p:spPr>
        <p:txBody>
          <a:bodyPr vert="horz" lIns="93969" tIns="46985" rIns="93969" bIns="46985" rtlCol="0"/>
          <a:lstStyle>
            <a:lvl1pPr algn="r">
              <a:defRPr sz="1200"/>
            </a:lvl1pPr>
          </a:lstStyle>
          <a:p>
            <a:fld id="{E862280F-2670-480F-BD58-96016F8E7257}" type="datetimeFigureOut">
              <a:rPr lang="en-US" smtClean="0"/>
              <a:pPr/>
              <a:t>2/12/2013</a:t>
            </a:fld>
            <a:endParaRPr lang="en-US"/>
          </a:p>
        </p:txBody>
      </p:sp>
      <p:sp>
        <p:nvSpPr>
          <p:cNvPr id="4" name="Footer Placeholder 3"/>
          <p:cNvSpPr>
            <a:spLocks noGrp="1"/>
          </p:cNvSpPr>
          <p:nvPr>
            <p:ph type="ftr" sz="quarter" idx="2"/>
          </p:nvPr>
        </p:nvSpPr>
        <p:spPr>
          <a:xfrm>
            <a:off x="0" y="8921946"/>
            <a:ext cx="3056414" cy="469662"/>
          </a:xfrm>
          <a:prstGeom prst="rect">
            <a:avLst/>
          </a:prstGeom>
        </p:spPr>
        <p:txBody>
          <a:bodyPr vert="horz" lIns="93969" tIns="46985" rIns="93969" bIns="46985"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921946"/>
            <a:ext cx="3056414" cy="469662"/>
          </a:xfrm>
          <a:prstGeom prst="rect">
            <a:avLst/>
          </a:prstGeom>
        </p:spPr>
        <p:txBody>
          <a:bodyPr vert="horz" lIns="93969" tIns="46985" rIns="93969" bIns="46985" rtlCol="0" anchor="b"/>
          <a:lstStyle>
            <a:lvl1pPr algn="r">
              <a:defRPr sz="1200"/>
            </a:lvl1pPr>
          </a:lstStyle>
          <a:p>
            <a:fld id="{0C679629-5BFF-4CF6-8B7A-0719C9AFBBB0}" type="slidenum">
              <a:rPr lang="en-US" smtClean="0"/>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662"/>
          </a:xfrm>
          <a:prstGeom prst="rect">
            <a:avLst/>
          </a:prstGeom>
        </p:spPr>
        <p:txBody>
          <a:bodyPr vert="horz" lIns="93969" tIns="46985" rIns="93969" bIns="46985" rtlCol="0"/>
          <a:lstStyle>
            <a:lvl1pPr algn="l">
              <a:defRPr sz="1200"/>
            </a:lvl1pPr>
          </a:lstStyle>
          <a:p>
            <a:endParaRPr lang="en-US"/>
          </a:p>
        </p:txBody>
      </p:sp>
      <p:sp>
        <p:nvSpPr>
          <p:cNvPr id="3" name="Date Placeholder 2"/>
          <p:cNvSpPr>
            <a:spLocks noGrp="1"/>
          </p:cNvSpPr>
          <p:nvPr>
            <p:ph type="dt" idx="1"/>
          </p:nvPr>
        </p:nvSpPr>
        <p:spPr>
          <a:xfrm>
            <a:off x="3995217" y="0"/>
            <a:ext cx="3056414" cy="469662"/>
          </a:xfrm>
          <a:prstGeom prst="rect">
            <a:avLst/>
          </a:prstGeom>
        </p:spPr>
        <p:txBody>
          <a:bodyPr vert="horz" lIns="93969" tIns="46985" rIns="93969" bIns="46985" rtlCol="0"/>
          <a:lstStyle>
            <a:lvl1pPr algn="r">
              <a:defRPr sz="1200"/>
            </a:lvl1pPr>
          </a:lstStyle>
          <a:p>
            <a:fld id="{902B073F-654B-4368-A16D-CC5A612D860D}" type="datetimeFigureOut">
              <a:rPr lang="en-US" smtClean="0"/>
              <a:pPr/>
              <a:t>2/12/2013</a:t>
            </a:fld>
            <a:endParaRPr lang="en-US"/>
          </a:p>
        </p:txBody>
      </p:sp>
      <p:sp>
        <p:nvSpPr>
          <p:cNvPr id="4" name="Slide Image Placeholder 3"/>
          <p:cNvSpPr>
            <a:spLocks noGrp="1" noRot="1" noChangeAspect="1"/>
          </p:cNvSpPr>
          <p:nvPr>
            <p:ph type="sldImg" idx="2"/>
          </p:nvPr>
        </p:nvSpPr>
        <p:spPr>
          <a:xfrm>
            <a:off x="1179513" y="704850"/>
            <a:ext cx="4694237" cy="3521075"/>
          </a:xfrm>
          <a:prstGeom prst="rect">
            <a:avLst/>
          </a:prstGeom>
          <a:noFill/>
          <a:ln w="12700">
            <a:solidFill>
              <a:prstClr val="black"/>
            </a:solidFill>
          </a:ln>
        </p:spPr>
        <p:txBody>
          <a:bodyPr vert="horz" lIns="93969" tIns="46985" rIns="93969" bIns="46985" rtlCol="0" anchor="ctr"/>
          <a:lstStyle/>
          <a:p>
            <a:endParaRPr lang="en-US"/>
          </a:p>
        </p:txBody>
      </p:sp>
      <p:sp>
        <p:nvSpPr>
          <p:cNvPr id="5" name="Notes Placeholder 4"/>
          <p:cNvSpPr>
            <a:spLocks noGrp="1"/>
          </p:cNvSpPr>
          <p:nvPr>
            <p:ph type="body" sz="quarter" idx="3"/>
          </p:nvPr>
        </p:nvSpPr>
        <p:spPr>
          <a:xfrm>
            <a:off x="705327" y="4461788"/>
            <a:ext cx="5642610" cy="4226957"/>
          </a:xfrm>
          <a:prstGeom prst="rect">
            <a:avLst/>
          </a:prstGeom>
        </p:spPr>
        <p:txBody>
          <a:bodyPr vert="horz" lIns="93969" tIns="46985" rIns="93969" bIns="469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56414" cy="469662"/>
          </a:xfrm>
          <a:prstGeom prst="rect">
            <a:avLst/>
          </a:prstGeom>
        </p:spPr>
        <p:txBody>
          <a:bodyPr vert="horz" lIns="93969" tIns="46985" rIns="93969" bIns="46985"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921946"/>
            <a:ext cx="3056414" cy="469662"/>
          </a:xfrm>
          <a:prstGeom prst="rect">
            <a:avLst/>
          </a:prstGeom>
        </p:spPr>
        <p:txBody>
          <a:bodyPr vert="horz" lIns="93969" tIns="46985" rIns="93969" bIns="46985" rtlCol="0" anchor="b"/>
          <a:lstStyle>
            <a:lvl1pPr algn="r">
              <a:defRPr sz="1200"/>
            </a:lvl1pPr>
          </a:lstStyle>
          <a:p>
            <a:fld id="{4ADC77B6-FC09-4DAD-8744-5DF41304084B}"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DC77B6-FC09-4DAD-8744-5DF41304084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DCC25-25AD-46C8-B241-837581BFD4E2}"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DCC25-25AD-46C8-B241-837581BFD4E2}"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DCC25-25AD-46C8-B241-837581BFD4E2}"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0DCC25-25AD-46C8-B241-837581BFD4E2}"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77ED7-B798-4E9C-96ED-558BD93FE7F2}" type="slidenum">
              <a:rPr lang="en-US" smtClean="0"/>
              <a:pPr/>
              <a:t>‹Nº›</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DCC25-25AD-46C8-B241-837581BFD4E2}"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DCC25-25AD-46C8-B241-837581BFD4E2}"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0DCC25-25AD-46C8-B241-837581BFD4E2}"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0DCC25-25AD-46C8-B241-837581BFD4E2}"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0DCC25-25AD-46C8-B241-837581BFD4E2}"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DCC25-25AD-46C8-B241-837581BFD4E2}"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DCC25-25AD-46C8-B241-837581BFD4E2}"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DCC25-25AD-46C8-B241-837581BFD4E2}"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77ED7-B798-4E9C-96ED-558BD93FE7F2}"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3D4A8">
                <a:alpha val="37000"/>
              </a:srgbClr>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DCC25-25AD-46C8-B241-837581BFD4E2}" type="datetimeFigureOut">
              <a:rPr lang="en-US" smtClean="0"/>
              <a:pPr/>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77ED7-B798-4E9C-96ED-558BD93FE7F2}"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981200"/>
            <a:ext cx="5638800" cy="2667961"/>
          </a:xfrm>
        </p:spPr>
        <p:txBody>
          <a:bodyPr>
            <a:normAutofit/>
          </a:bodyPr>
          <a:lstStyle/>
          <a:p>
            <a:pPr algn="l"/>
            <a:r>
              <a:rPr lang="en-US" dirty="0" smtClean="0"/>
              <a:t>Reef Biodiversity and Fisheries Pilot Project</a:t>
            </a:r>
            <a:endParaRPr lang="en-US" dirty="0"/>
          </a:p>
        </p:txBody>
      </p:sp>
      <p:sp>
        <p:nvSpPr>
          <p:cNvPr id="3" name="Subtitle 2"/>
          <p:cNvSpPr>
            <a:spLocks noGrp="1"/>
          </p:cNvSpPr>
          <p:nvPr>
            <p:ph type="subTitle" idx="1"/>
          </p:nvPr>
        </p:nvSpPr>
        <p:spPr>
          <a:xfrm>
            <a:off x="609600" y="4648200"/>
            <a:ext cx="7772400" cy="1199704"/>
          </a:xfrm>
        </p:spPr>
        <p:txBody>
          <a:bodyPr/>
          <a:lstStyle/>
          <a:p>
            <a:r>
              <a:rPr lang="en-US" dirty="0" smtClean="0"/>
              <a:t>UNEP-CEP/RCU</a:t>
            </a:r>
            <a:endParaRPr lang="en-US" dirty="0"/>
          </a:p>
        </p:txBody>
      </p:sp>
      <p:pic>
        <p:nvPicPr>
          <p:cNvPr id="4" name="Picture 3" descr="C:\Documents and Settings\Karen\Local Settings\Temporary Internet Files\Content.IE5\DG30HI8J\MP900400374[1].jpg"/>
          <p:cNvPicPr>
            <a:picLocks noChangeAspect="1" noChangeArrowheads="1"/>
          </p:cNvPicPr>
          <p:nvPr/>
        </p:nvPicPr>
        <p:blipFill>
          <a:blip r:embed="rId3" cstate="print"/>
          <a:srcRect/>
          <a:stretch>
            <a:fillRect/>
          </a:stretch>
        </p:blipFill>
        <p:spPr bwMode="auto">
          <a:xfrm>
            <a:off x="-1" y="0"/>
            <a:ext cx="2313543"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pic>
        <p:nvPicPr>
          <p:cNvPr id="4" name="Picture 3" descr="DSCN0014.JPG"/>
          <p:cNvPicPr/>
          <p:nvPr/>
        </p:nvPicPr>
        <p:blipFill>
          <a:blip r:embed="rId2" cstate="print"/>
          <a:stretch>
            <a:fillRect/>
          </a:stretch>
        </p:blipFill>
        <p:spPr>
          <a:xfrm>
            <a:off x="0" y="5266372"/>
            <a:ext cx="2122170" cy="1591628"/>
          </a:xfrm>
          <a:prstGeom prst="rect">
            <a:avLst/>
          </a:prstGeom>
        </p:spPr>
      </p:pic>
      <p:pic>
        <p:nvPicPr>
          <p:cNvPr id="5" name="Picture 4" descr="DSCN0019.JPG"/>
          <p:cNvPicPr/>
          <p:nvPr/>
        </p:nvPicPr>
        <p:blipFill>
          <a:blip r:embed="rId3" cstate="print"/>
          <a:stretch>
            <a:fillRect/>
          </a:stretch>
        </p:blipFill>
        <p:spPr>
          <a:xfrm>
            <a:off x="7467600" y="5486400"/>
            <a:ext cx="1676400" cy="1371600"/>
          </a:xfrm>
          <a:prstGeom prst="rect">
            <a:avLst/>
          </a:prstGeom>
        </p:spPr>
      </p:pic>
      <p:pic>
        <p:nvPicPr>
          <p:cNvPr id="6" name="Picture 5"/>
          <p:cNvPicPr/>
          <p:nvPr/>
        </p:nvPicPr>
        <p:blipFill>
          <a:blip r:embed="rId4" cstate="print"/>
          <a:srcRect/>
          <a:stretch>
            <a:fillRect/>
          </a:stretch>
        </p:blipFill>
        <p:spPr bwMode="auto">
          <a:xfrm rot="5400000">
            <a:off x="3848613" y="4761986"/>
            <a:ext cx="1600199" cy="2591826"/>
          </a:xfrm>
          <a:prstGeom prst="rect">
            <a:avLst/>
          </a:prstGeom>
          <a:noFill/>
          <a:ln w="9525">
            <a:noFill/>
            <a:miter lim="800000"/>
            <a:headEnd/>
            <a:tailEnd/>
          </a:ln>
        </p:spPr>
      </p:pic>
      <p:sp>
        <p:nvSpPr>
          <p:cNvPr id="7" name="Title 1"/>
          <p:cNvSpPr txBox="1">
            <a:spLocks/>
          </p:cNvSpPr>
          <p:nvPr/>
        </p:nvSpPr>
        <p:spPr>
          <a:xfrm>
            <a:off x="0" y="0"/>
            <a:ext cx="49530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Caracol</a:t>
            </a:r>
            <a:r>
              <a:rPr kumimoji="0" lang="en-US" sz="36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 Bay MPA</a:t>
            </a:r>
            <a: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n-US" sz="2800" b="0" i="1" u="none" strike="noStrike" kern="1200" cap="none" spc="0" normalizeH="0" baseline="0" noProof="0" dirty="0" smtClean="0">
                <a:ln>
                  <a:noFill/>
                </a:ln>
                <a:solidFill>
                  <a:schemeClr val="accent6">
                    <a:lumMod val="75000"/>
                  </a:schemeClr>
                </a:solidFill>
                <a:effectLst/>
                <a:uLnTx/>
                <a:uFillTx/>
                <a:latin typeface="+mj-lt"/>
                <a:ea typeface="+mj-ea"/>
                <a:cs typeface="+mj-cs"/>
              </a:rPr>
              <a:t>Haiti</a:t>
            </a:r>
            <a:endParaRPr kumimoji="0" lang="en-US" sz="3200" b="0" i="1"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TextBox 7"/>
          <p:cNvSpPr txBox="1"/>
          <p:nvPr/>
        </p:nvSpPr>
        <p:spPr>
          <a:xfrm>
            <a:off x="5791200" y="152400"/>
            <a:ext cx="3124200" cy="923330"/>
          </a:xfrm>
          <a:prstGeom prst="rect">
            <a:avLst/>
          </a:prstGeom>
          <a:noFill/>
        </p:spPr>
        <p:txBody>
          <a:bodyPr wrap="square" rtlCol="0">
            <a:spAutoFit/>
          </a:bodyPr>
          <a:lstStyle/>
          <a:p>
            <a:r>
              <a:rPr lang="en-US" b="1" dirty="0" smtClean="0">
                <a:solidFill>
                  <a:srgbClr val="2E7919"/>
                </a:solidFill>
              </a:rPr>
              <a:t>Next Steps</a:t>
            </a:r>
          </a:p>
          <a:p>
            <a:endParaRPr lang="en-US" b="1" dirty="0" smtClean="0">
              <a:solidFill>
                <a:srgbClr val="2E7919"/>
              </a:solidFill>
            </a:endParaRPr>
          </a:p>
          <a:p>
            <a:endParaRPr lang="en-US" dirty="0">
              <a:solidFill>
                <a:srgbClr val="2E7919"/>
              </a:solidFill>
            </a:endParaRPr>
          </a:p>
        </p:txBody>
      </p:sp>
      <p:sp>
        <p:nvSpPr>
          <p:cNvPr id="2049" name="Rectangle 1"/>
          <p:cNvSpPr>
            <a:spLocks noGrp="1" noChangeArrowheads="1"/>
          </p:cNvSpPr>
          <p:nvPr>
            <p:ph idx="1"/>
          </p:nvPr>
        </p:nvSpPr>
        <p:spPr bwMode="auto">
          <a:xfrm>
            <a:off x="0" y="1370112"/>
            <a:ext cx="8763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82880" indent="0" fontAlgn="base">
              <a:spcBef>
                <a:spcPct val="0"/>
              </a:spcBef>
              <a:spcAft>
                <a:spcPct val="0"/>
              </a:spcAft>
              <a:buFont typeface="Wingdings" pitchFamily="2" charset="2"/>
              <a:buChar char="§"/>
            </a:pPr>
            <a:r>
              <a:rPr lang="en-US" sz="2400" dirty="0" smtClean="0">
                <a:solidFill>
                  <a:srgbClr val="2218A8"/>
                </a:solidFill>
              </a:rPr>
              <a:t>Determine the condition of resources and management needs</a:t>
            </a:r>
          </a:p>
          <a:p>
            <a:pPr marL="182880" indent="0" eaLnBrk="0" fontAlgn="base" hangingPunct="0">
              <a:spcBef>
                <a:spcPct val="0"/>
              </a:spcBef>
              <a:spcAft>
                <a:spcPct val="0"/>
              </a:spcAft>
              <a:buFont typeface="Wingdings" pitchFamily="2" charset="2"/>
              <a:buChar char="§"/>
            </a:pPr>
            <a:r>
              <a:rPr lang="en-US" sz="2400" dirty="0" smtClean="0">
                <a:solidFill>
                  <a:srgbClr val="2218A8"/>
                </a:solidFill>
              </a:rPr>
              <a:t>Strengthen the newly formed steering committee</a:t>
            </a:r>
          </a:p>
          <a:p>
            <a:pPr marL="182880" indent="0" eaLnBrk="0" fontAlgn="base" hangingPunct="0">
              <a:spcBef>
                <a:spcPct val="0"/>
              </a:spcBef>
              <a:spcAft>
                <a:spcPct val="0"/>
              </a:spcAft>
              <a:buFont typeface="Wingdings" pitchFamily="2" charset="2"/>
              <a:buChar char="§"/>
            </a:pPr>
            <a:r>
              <a:rPr lang="en-US" sz="2400" dirty="0" smtClean="0">
                <a:solidFill>
                  <a:srgbClr val="2218A8"/>
                </a:solidFill>
              </a:rPr>
              <a:t>Strengthen local law enforcement capabilities</a:t>
            </a:r>
          </a:p>
          <a:p>
            <a:pPr marL="182880" indent="0" eaLnBrk="0" fontAlgn="base" hangingPunct="0">
              <a:spcBef>
                <a:spcPct val="0"/>
              </a:spcBef>
              <a:spcAft>
                <a:spcPct val="0"/>
              </a:spcAft>
              <a:buFont typeface="Wingdings" pitchFamily="2" charset="2"/>
              <a:buChar char="§"/>
            </a:pPr>
            <a:r>
              <a:rPr lang="en-US" sz="2400" dirty="0" smtClean="0">
                <a:solidFill>
                  <a:srgbClr val="2218A8"/>
                </a:solidFill>
              </a:rPr>
              <a:t>Ensure that ecosystem based approaches are embraced for protection and management of resources</a:t>
            </a:r>
          </a:p>
          <a:p>
            <a:pPr marL="182880" indent="0" eaLnBrk="0" fontAlgn="base" hangingPunct="0">
              <a:spcBef>
                <a:spcPct val="0"/>
              </a:spcBef>
              <a:spcAft>
                <a:spcPct val="0"/>
              </a:spcAft>
              <a:buFont typeface="Wingdings" pitchFamily="2" charset="2"/>
              <a:buChar char="§"/>
            </a:pPr>
            <a:r>
              <a:rPr lang="en-US" sz="2400" dirty="0" smtClean="0">
                <a:solidFill>
                  <a:srgbClr val="2218A8"/>
                </a:solidFill>
              </a:rPr>
              <a:t>Develop sustainable activities for alternative income generation</a:t>
            </a:r>
          </a:p>
          <a:p>
            <a:pPr marL="182880" indent="0" eaLnBrk="0" fontAlgn="base" hangingPunct="0">
              <a:spcBef>
                <a:spcPct val="0"/>
              </a:spcBef>
              <a:spcAft>
                <a:spcPct val="0"/>
              </a:spcAft>
              <a:buFont typeface="Wingdings" pitchFamily="2" charset="2"/>
              <a:buChar char="§"/>
            </a:pPr>
            <a:r>
              <a:rPr lang="en-US" sz="2400" dirty="0" smtClean="0">
                <a:solidFill>
                  <a:srgbClr val="2218A8"/>
                </a:solidFill>
              </a:rPr>
              <a:t>Strengthen all activities within the target site</a:t>
            </a:r>
          </a:p>
          <a:p>
            <a:pPr marL="182880" indent="0" eaLnBrk="0" fontAlgn="base" hangingPunct="0">
              <a:spcBef>
                <a:spcPct val="0"/>
              </a:spcBef>
              <a:spcAft>
                <a:spcPct val="0"/>
              </a:spcAft>
              <a:buFont typeface="Wingdings" pitchFamily="2" charset="2"/>
              <a:buChar char="§"/>
            </a:pPr>
            <a:r>
              <a:rPr lang="en-US" sz="2400" dirty="0" smtClean="0">
                <a:solidFill>
                  <a:srgbClr val="2218A8"/>
                </a:solidFill>
              </a:rPr>
              <a:t>Enhance the monitoring, assessment and reporting capacity for area resource management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447800"/>
            <a:ext cx="5638800" cy="4690871"/>
          </a:xfrm>
        </p:spPr>
        <p:txBody>
          <a:bodyPr>
            <a:normAutofit/>
          </a:bodyPr>
          <a:lstStyle/>
          <a:p>
            <a:pPr>
              <a:spcBef>
                <a:spcPts val="0"/>
              </a:spcBef>
              <a:buNone/>
            </a:pPr>
            <a:r>
              <a:rPr lang="en-GB" sz="2000" b="1" u="sng" dirty="0" smtClean="0">
                <a:solidFill>
                  <a:schemeClr val="accent1">
                    <a:lumMod val="75000"/>
                  </a:schemeClr>
                </a:solidFill>
              </a:rPr>
              <a:t>Integrated ecosystem-based management needs assessed and management frameworks</a:t>
            </a:r>
          </a:p>
          <a:p>
            <a:r>
              <a:rPr lang="en-US" sz="1800" dirty="0" smtClean="0">
                <a:solidFill>
                  <a:srgbClr val="2218A8"/>
                </a:solidFill>
              </a:rPr>
              <a:t>Management plan created with input from community</a:t>
            </a:r>
          </a:p>
          <a:p>
            <a:r>
              <a:rPr lang="en-US" sz="1800" dirty="0" smtClean="0">
                <a:solidFill>
                  <a:srgbClr val="2218A8"/>
                </a:solidFill>
              </a:rPr>
              <a:t>Field Station operational and has hosted many groups</a:t>
            </a:r>
          </a:p>
          <a:p>
            <a:r>
              <a:rPr lang="en-US" sz="1800" dirty="0" smtClean="0">
                <a:solidFill>
                  <a:srgbClr val="2218A8"/>
                </a:solidFill>
              </a:rPr>
              <a:t>Biological survey data collected</a:t>
            </a:r>
          </a:p>
          <a:p>
            <a:pPr>
              <a:buNone/>
            </a:pPr>
            <a:r>
              <a:rPr lang="en-US" sz="2000" b="1" u="sng" dirty="0" smtClean="0">
                <a:solidFill>
                  <a:schemeClr val="accent1">
                    <a:lumMod val="75000"/>
                  </a:schemeClr>
                </a:solidFill>
              </a:rPr>
              <a:t>Existing regulations </a:t>
            </a:r>
            <a:r>
              <a:rPr lang="en-US" sz="2000" b="1" u="sng" dirty="0" err="1" smtClean="0">
                <a:solidFill>
                  <a:schemeClr val="accent1">
                    <a:lumMod val="75000"/>
                  </a:schemeClr>
                </a:solidFill>
              </a:rPr>
              <a:t>analysed</a:t>
            </a:r>
            <a:endParaRPr lang="en-US" sz="2000" b="1" u="sng" dirty="0" smtClean="0">
              <a:solidFill>
                <a:schemeClr val="accent1">
                  <a:lumMod val="75000"/>
                </a:schemeClr>
              </a:solidFill>
            </a:endParaRPr>
          </a:p>
          <a:p>
            <a:r>
              <a:rPr lang="en-US" sz="1800" dirty="0" smtClean="0">
                <a:solidFill>
                  <a:srgbClr val="2218A8"/>
                </a:solidFill>
              </a:rPr>
              <a:t>Training:  Fish Sanctuary  and Seabird Workshops for GOJ and NGO stakeholders</a:t>
            </a:r>
          </a:p>
          <a:p>
            <a:r>
              <a:rPr lang="en-US" sz="1800" dirty="0" smtClean="0">
                <a:solidFill>
                  <a:srgbClr val="2218A8"/>
                </a:solidFill>
              </a:rPr>
              <a:t>Individual training and conference participation</a:t>
            </a:r>
            <a:endParaRPr lang="en-US" sz="2000" dirty="0" smtClean="0"/>
          </a:p>
          <a:p>
            <a:pPr>
              <a:buNone/>
            </a:pPr>
            <a:r>
              <a:rPr lang="en-US" sz="2000" b="1" u="sng" dirty="0" smtClean="0">
                <a:solidFill>
                  <a:schemeClr val="accent1">
                    <a:lumMod val="75000"/>
                  </a:schemeClr>
                </a:solidFill>
              </a:rPr>
              <a:t>Regulations analyzed/enforcement mechanisms identified</a:t>
            </a:r>
            <a:endParaRPr lang="en-US" sz="2800" u="sng" dirty="0" smtClean="0"/>
          </a:p>
          <a:p>
            <a:r>
              <a:rPr lang="en-GB" sz="1800" dirty="0" smtClean="0">
                <a:solidFill>
                  <a:srgbClr val="2218A8"/>
                </a:solidFill>
              </a:rPr>
              <a:t>500 DVDs of Pedro Cays and Fisher training produced and posted and distributed.</a:t>
            </a:r>
          </a:p>
          <a:p>
            <a:r>
              <a:rPr lang="en-GB" sz="1800" dirty="0" smtClean="0">
                <a:solidFill>
                  <a:srgbClr val="2218A8"/>
                </a:solidFill>
              </a:rPr>
              <a:t>SW Cay declared Special  Fish Conservation Area</a:t>
            </a:r>
          </a:p>
        </p:txBody>
      </p:sp>
      <p:pic>
        <p:nvPicPr>
          <p:cNvPr id="5" name="Picture 4"/>
          <p:cNvPicPr>
            <a:picLocks noChangeAspect="1" noChangeArrowheads="1"/>
          </p:cNvPicPr>
          <p:nvPr/>
        </p:nvPicPr>
        <p:blipFill>
          <a:blip r:embed="rId3" cstate="print"/>
          <a:srcRect/>
          <a:stretch>
            <a:fillRect/>
          </a:stretch>
        </p:blipFill>
        <p:spPr bwMode="auto">
          <a:xfrm>
            <a:off x="5943600" y="4706007"/>
            <a:ext cx="3200400" cy="2151993"/>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781800" y="1119950"/>
            <a:ext cx="2362200" cy="123294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334018" y="2438400"/>
            <a:ext cx="2657582" cy="2133600"/>
          </a:xfrm>
          <a:prstGeom prst="rect">
            <a:avLst/>
          </a:prstGeom>
          <a:noFill/>
          <a:ln w="9525">
            <a:noFill/>
            <a:miter lim="800000"/>
            <a:headEnd/>
            <a:tailEnd/>
          </a:ln>
        </p:spPr>
      </p:pic>
      <p:sp>
        <p:nvSpPr>
          <p:cNvPr id="11" name="Title 1"/>
          <p:cNvSpPr txBox="1">
            <a:spLocks/>
          </p:cNvSpPr>
          <p:nvPr/>
        </p:nvSpPr>
        <p:spPr>
          <a:xfrm>
            <a:off x="152400" y="152400"/>
            <a:ext cx="38100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Pedro/SW Cay</a:t>
            </a:r>
            <a: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n-US" sz="2800" b="0" i="1" u="none" strike="noStrike" kern="1200" cap="none" spc="0" normalizeH="0" baseline="0" noProof="0" dirty="0" smtClean="0">
                <a:ln>
                  <a:noFill/>
                </a:ln>
                <a:solidFill>
                  <a:schemeClr val="accent6">
                    <a:lumMod val="75000"/>
                  </a:schemeClr>
                </a:solidFill>
                <a:effectLst/>
                <a:uLnTx/>
                <a:uFillTx/>
                <a:latin typeface="+mj-lt"/>
                <a:ea typeface="+mj-ea"/>
                <a:cs typeface="+mj-cs"/>
              </a:rPr>
              <a:t>Jamaica</a:t>
            </a:r>
            <a:endParaRPr kumimoji="0" lang="en-US" sz="3200" b="0" i="1"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12" name="TextBox 11"/>
          <p:cNvSpPr txBox="1"/>
          <p:nvPr/>
        </p:nvSpPr>
        <p:spPr>
          <a:xfrm>
            <a:off x="4572000" y="0"/>
            <a:ext cx="3124200" cy="1754326"/>
          </a:xfrm>
          <a:prstGeom prst="rect">
            <a:avLst/>
          </a:prstGeom>
          <a:noFill/>
        </p:spPr>
        <p:txBody>
          <a:bodyPr wrap="square" rtlCol="0">
            <a:spAutoFit/>
          </a:bodyPr>
          <a:lstStyle/>
          <a:p>
            <a:r>
              <a:rPr lang="en-US" b="1" dirty="0" smtClean="0">
                <a:solidFill>
                  <a:schemeClr val="accent1">
                    <a:lumMod val="75000"/>
                  </a:schemeClr>
                </a:solidFill>
              </a:rPr>
              <a:t>Project Partner: The Nature Conservancy (TNC)</a:t>
            </a:r>
          </a:p>
          <a:p>
            <a:endParaRPr lang="en-US" b="1" dirty="0" smtClean="0">
              <a:solidFill>
                <a:schemeClr val="accent1">
                  <a:lumMod val="75000"/>
                </a:schemeClr>
              </a:solidFill>
            </a:endParaRPr>
          </a:p>
          <a:p>
            <a:r>
              <a:rPr lang="en-US" b="1" dirty="0" smtClean="0">
                <a:solidFill>
                  <a:schemeClr val="accent1">
                    <a:lumMod val="75000"/>
                  </a:schemeClr>
                </a:solidFill>
              </a:rPr>
              <a:t>Budget:  GEF:  $336,850 (TOTAL: $528,693)</a:t>
            </a:r>
          </a:p>
          <a:p>
            <a:endParaRPr lang="en-US" dirty="0">
              <a:solidFill>
                <a:srgbClr val="2E791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447800"/>
            <a:ext cx="5638800" cy="4690871"/>
          </a:xfrm>
        </p:spPr>
        <p:txBody>
          <a:bodyPr>
            <a:normAutofit fontScale="47500" lnSpcReduction="20000"/>
          </a:bodyPr>
          <a:lstStyle/>
          <a:p>
            <a:endParaRPr lang="en-US" sz="2000" dirty="0" smtClean="0"/>
          </a:p>
          <a:p>
            <a:pPr>
              <a:buNone/>
            </a:pPr>
            <a:r>
              <a:rPr lang="en-US" sz="5000" b="1" u="sng" dirty="0" smtClean="0">
                <a:solidFill>
                  <a:schemeClr val="accent1">
                    <a:lumMod val="75000"/>
                  </a:schemeClr>
                </a:solidFill>
              </a:rPr>
              <a:t>Best practices transferred between partners </a:t>
            </a:r>
          </a:p>
          <a:p>
            <a:endParaRPr lang="en-US" sz="3300" dirty="0" smtClean="0">
              <a:solidFill>
                <a:srgbClr val="2218A8"/>
              </a:solidFill>
            </a:endParaRPr>
          </a:p>
          <a:p>
            <a:r>
              <a:rPr lang="en-US" sz="3300" dirty="0" smtClean="0">
                <a:solidFill>
                  <a:srgbClr val="2218A8"/>
                </a:solidFill>
              </a:rPr>
              <a:t>Marine Protected Area workshop for wardens of the SW Cay SFCA and those of the Galleon Beach Fish Sanctuary. </a:t>
            </a:r>
          </a:p>
          <a:p>
            <a:r>
              <a:rPr lang="en-US" sz="3300" dirty="0" smtClean="0">
                <a:solidFill>
                  <a:srgbClr val="2218A8"/>
                </a:solidFill>
              </a:rPr>
              <a:t>Seabird workshop on the Pedro Cays for local partners</a:t>
            </a:r>
          </a:p>
          <a:p>
            <a:r>
              <a:rPr lang="en-US" sz="3300" dirty="0" smtClean="0">
                <a:solidFill>
                  <a:srgbClr val="2218A8"/>
                </a:solidFill>
              </a:rPr>
              <a:t>Seabird workshop on the Pedro Cays for regional personnel. </a:t>
            </a:r>
          </a:p>
          <a:p>
            <a:endParaRPr lang="en-US" sz="5100" b="1" u="sng" dirty="0" smtClean="0">
              <a:solidFill>
                <a:schemeClr val="accent1">
                  <a:lumMod val="75000"/>
                </a:schemeClr>
              </a:solidFill>
            </a:endParaRPr>
          </a:p>
          <a:p>
            <a:r>
              <a:rPr lang="en-US" sz="5100" b="1" u="sng" dirty="0" smtClean="0">
                <a:solidFill>
                  <a:schemeClr val="accent1">
                    <a:lumMod val="75000"/>
                  </a:schemeClr>
                </a:solidFill>
              </a:rPr>
              <a:t>Adaptive management improved</a:t>
            </a:r>
          </a:p>
          <a:p>
            <a:endParaRPr lang="en-US" sz="2000" dirty="0" smtClean="0"/>
          </a:p>
          <a:p>
            <a:r>
              <a:rPr lang="en-US" sz="3400" dirty="0" smtClean="0">
                <a:solidFill>
                  <a:srgbClr val="2218A8"/>
                </a:solidFill>
              </a:rPr>
              <a:t>Monitoring plan delayed; however, aspects have been completed in the Management plan and the Seabird Conservation and Monitoring Plan. </a:t>
            </a:r>
          </a:p>
          <a:p>
            <a:pPr>
              <a:buNone/>
            </a:pPr>
            <a:r>
              <a:rPr lang="en-US" sz="3400" dirty="0" smtClean="0">
                <a:solidFill>
                  <a:srgbClr val="2218A8"/>
                </a:solidFill>
              </a:rPr>
              <a:t>	</a:t>
            </a:r>
          </a:p>
        </p:txBody>
      </p:sp>
      <p:pic>
        <p:nvPicPr>
          <p:cNvPr id="5" name="Picture 4"/>
          <p:cNvPicPr>
            <a:picLocks noChangeAspect="1" noChangeArrowheads="1"/>
          </p:cNvPicPr>
          <p:nvPr/>
        </p:nvPicPr>
        <p:blipFill>
          <a:blip r:embed="rId3" cstate="print"/>
          <a:srcRect/>
          <a:stretch>
            <a:fillRect/>
          </a:stretch>
        </p:blipFill>
        <p:spPr bwMode="auto">
          <a:xfrm>
            <a:off x="5943600" y="4706007"/>
            <a:ext cx="3200400" cy="2151993"/>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781800" y="1119950"/>
            <a:ext cx="2362200" cy="123294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334018" y="2438400"/>
            <a:ext cx="2657582" cy="2133600"/>
          </a:xfrm>
          <a:prstGeom prst="rect">
            <a:avLst/>
          </a:prstGeom>
          <a:noFill/>
          <a:ln w="9525">
            <a:noFill/>
            <a:miter lim="800000"/>
            <a:headEnd/>
            <a:tailEnd/>
          </a:ln>
        </p:spPr>
      </p:pic>
      <p:sp>
        <p:nvSpPr>
          <p:cNvPr id="13" name="Title 1"/>
          <p:cNvSpPr txBox="1">
            <a:spLocks/>
          </p:cNvSpPr>
          <p:nvPr/>
        </p:nvSpPr>
        <p:spPr>
          <a:xfrm>
            <a:off x="152400" y="152400"/>
            <a:ext cx="38100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Pedro/SW Cay</a:t>
            </a:r>
            <a: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n-US" sz="2800" b="0" i="1" u="none" strike="noStrike" kern="1200" cap="none" spc="0" normalizeH="0" baseline="0" noProof="0" dirty="0" smtClean="0">
                <a:ln>
                  <a:noFill/>
                </a:ln>
                <a:solidFill>
                  <a:schemeClr val="accent6">
                    <a:lumMod val="75000"/>
                  </a:schemeClr>
                </a:solidFill>
                <a:effectLst/>
                <a:uLnTx/>
                <a:uFillTx/>
                <a:latin typeface="+mj-lt"/>
                <a:ea typeface="+mj-ea"/>
                <a:cs typeface="+mj-cs"/>
              </a:rPr>
              <a:t>Jamaica</a:t>
            </a:r>
            <a:endParaRPr kumimoji="0" lang="en-US" sz="3200" b="0" i="1"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14" name="TextBox 13"/>
          <p:cNvSpPr txBox="1"/>
          <p:nvPr/>
        </p:nvSpPr>
        <p:spPr>
          <a:xfrm>
            <a:off x="4495800" y="304800"/>
            <a:ext cx="3124200" cy="646331"/>
          </a:xfrm>
          <a:prstGeom prst="rect">
            <a:avLst/>
          </a:prstGeom>
          <a:noFill/>
        </p:spPr>
        <p:txBody>
          <a:bodyPr wrap="square" rtlCol="0">
            <a:spAutoFit/>
          </a:bodyPr>
          <a:lstStyle/>
          <a:p>
            <a:r>
              <a:rPr lang="en-US" b="1" dirty="0" smtClean="0">
                <a:solidFill>
                  <a:schemeClr val="accent1">
                    <a:lumMod val="75000"/>
                  </a:schemeClr>
                </a:solidFill>
              </a:rPr>
              <a:t>Lessons Learnt</a:t>
            </a:r>
          </a:p>
          <a:p>
            <a:endParaRPr lang="en-US" dirty="0">
              <a:solidFill>
                <a:srgbClr val="2E791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447800"/>
            <a:ext cx="5638800" cy="4690871"/>
          </a:xfrm>
        </p:spPr>
        <p:txBody>
          <a:bodyPr>
            <a:normAutofit fontScale="25000" lnSpcReduction="20000"/>
          </a:bodyPr>
          <a:lstStyle/>
          <a:p>
            <a:pPr>
              <a:buNone/>
            </a:pPr>
            <a:r>
              <a:rPr lang="en-US" sz="9600" b="1" u="sng" dirty="0" smtClean="0">
                <a:solidFill>
                  <a:schemeClr val="accent1">
                    <a:lumMod val="75000"/>
                  </a:schemeClr>
                </a:solidFill>
              </a:rPr>
              <a:t>Management Plan </a:t>
            </a:r>
          </a:p>
          <a:p>
            <a:r>
              <a:rPr lang="en-US" sz="6400" dirty="0" smtClean="0">
                <a:solidFill>
                  <a:srgbClr val="2218A8"/>
                </a:solidFill>
              </a:rPr>
              <a:t>Forming part of national discussions on governance of the Pedro Bank. </a:t>
            </a:r>
          </a:p>
          <a:p>
            <a:r>
              <a:rPr lang="en-US" sz="6400" dirty="0" smtClean="0">
                <a:solidFill>
                  <a:srgbClr val="2218A8"/>
                </a:solidFill>
              </a:rPr>
              <a:t>Used by partners to inform management decisions on the Pedro Cays (e.g. waste disposal and carrying capacity) </a:t>
            </a:r>
          </a:p>
          <a:p>
            <a:r>
              <a:rPr lang="en-US" sz="6400" dirty="0" smtClean="0">
                <a:solidFill>
                  <a:srgbClr val="2218A8"/>
                </a:solidFill>
              </a:rPr>
              <a:t>Guides work on the ground  (research, monitoring, management and enforcement activities)</a:t>
            </a:r>
          </a:p>
          <a:p>
            <a:pPr>
              <a:buNone/>
            </a:pPr>
            <a:r>
              <a:rPr lang="en-US" sz="9600" b="1" u="sng" dirty="0" smtClean="0">
                <a:solidFill>
                  <a:schemeClr val="accent1">
                    <a:lumMod val="75000"/>
                  </a:schemeClr>
                </a:solidFill>
              </a:rPr>
              <a:t>Field Station </a:t>
            </a:r>
          </a:p>
          <a:p>
            <a:r>
              <a:rPr lang="en-US" sz="6400" dirty="0" smtClean="0">
                <a:solidFill>
                  <a:srgbClr val="2218A8"/>
                </a:solidFill>
              </a:rPr>
              <a:t>Used by TNC and other partners for research, conservation and management activities  </a:t>
            </a:r>
            <a:r>
              <a:rPr lang="en-US" sz="5600" dirty="0" smtClean="0">
                <a:solidFill>
                  <a:srgbClr val="2218A8"/>
                </a:solidFill>
              </a:rPr>
              <a:t>(NEPA, Fisheries Division, NSWMA, JDF, seabird experts ,UWI)</a:t>
            </a:r>
            <a:endParaRPr lang="en-US" sz="6400" dirty="0" smtClean="0">
              <a:solidFill>
                <a:srgbClr val="2218A8"/>
              </a:solidFill>
            </a:endParaRPr>
          </a:p>
          <a:p>
            <a:pPr>
              <a:buNone/>
            </a:pPr>
            <a:r>
              <a:rPr lang="en-US" sz="9600" b="1" u="sng" dirty="0" smtClean="0">
                <a:solidFill>
                  <a:schemeClr val="accent1">
                    <a:lumMod val="75000"/>
                  </a:schemeClr>
                </a:solidFill>
              </a:rPr>
              <a:t>AGRRA Survey </a:t>
            </a:r>
          </a:p>
          <a:p>
            <a:r>
              <a:rPr lang="en-US" sz="6400" dirty="0" smtClean="0">
                <a:solidFill>
                  <a:srgbClr val="2218A8"/>
                </a:solidFill>
              </a:rPr>
              <a:t>Gave value of area around South West Cay for protection </a:t>
            </a:r>
          </a:p>
          <a:p>
            <a:r>
              <a:rPr lang="en-US" sz="6400" dirty="0" smtClean="0">
                <a:solidFill>
                  <a:srgbClr val="2218A8"/>
                </a:solidFill>
              </a:rPr>
              <a:t>Benthic mapping of the MPA and areas</a:t>
            </a:r>
          </a:p>
          <a:p>
            <a:pPr>
              <a:buNone/>
            </a:pPr>
            <a:r>
              <a:rPr lang="en-US" sz="9600" b="1" u="sng" dirty="0" smtClean="0">
                <a:solidFill>
                  <a:schemeClr val="accent1">
                    <a:lumMod val="75000"/>
                  </a:schemeClr>
                </a:solidFill>
              </a:rPr>
              <a:t>Establish Fish Sanctuary </a:t>
            </a:r>
          </a:p>
          <a:p>
            <a:r>
              <a:rPr lang="en-US" sz="6400" dirty="0" smtClean="0">
                <a:solidFill>
                  <a:srgbClr val="2218A8"/>
                </a:solidFill>
              </a:rPr>
              <a:t>Designed to serve as replenishment area for fish, lobster, conch, coral and other marine resources </a:t>
            </a:r>
          </a:p>
          <a:p>
            <a:r>
              <a:rPr lang="en-US" sz="6400" dirty="0" smtClean="0">
                <a:solidFill>
                  <a:srgbClr val="2218A8"/>
                </a:solidFill>
              </a:rPr>
              <a:t>Used as Pilot in order to show at local and regional level how an offshore MPA can be managed successfully </a:t>
            </a:r>
          </a:p>
          <a:p>
            <a:pPr>
              <a:buNone/>
            </a:pPr>
            <a:endParaRPr lang="en-US" dirty="0" smtClean="0"/>
          </a:p>
          <a:p>
            <a:pPr>
              <a:buNone/>
            </a:pPr>
            <a:r>
              <a:rPr lang="en-US" dirty="0" smtClean="0"/>
              <a:t>. </a:t>
            </a:r>
          </a:p>
        </p:txBody>
      </p:sp>
      <p:pic>
        <p:nvPicPr>
          <p:cNvPr id="5" name="Picture 4"/>
          <p:cNvPicPr>
            <a:picLocks noChangeAspect="1" noChangeArrowheads="1"/>
          </p:cNvPicPr>
          <p:nvPr/>
        </p:nvPicPr>
        <p:blipFill>
          <a:blip r:embed="rId3" cstate="print"/>
          <a:srcRect/>
          <a:stretch>
            <a:fillRect/>
          </a:stretch>
        </p:blipFill>
        <p:spPr bwMode="auto">
          <a:xfrm>
            <a:off x="5943600" y="4706007"/>
            <a:ext cx="3200400" cy="2151993"/>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781800" y="1119950"/>
            <a:ext cx="2362200" cy="123294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334018" y="2438400"/>
            <a:ext cx="2657582" cy="2133600"/>
          </a:xfrm>
          <a:prstGeom prst="rect">
            <a:avLst/>
          </a:prstGeom>
          <a:noFill/>
          <a:ln w="9525">
            <a:noFill/>
            <a:miter lim="800000"/>
            <a:headEnd/>
            <a:tailEnd/>
          </a:ln>
        </p:spPr>
      </p:pic>
      <p:sp>
        <p:nvSpPr>
          <p:cNvPr id="13" name="Title 1"/>
          <p:cNvSpPr txBox="1">
            <a:spLocks/>
          </p:cNvSpPr>
          <p:nvPr/>
        </p:nvSpPr>
        <p:spPr>
          <a:xfrm>
            <a:off x="152400" y="152400"/>
            <a:ext cx="38100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Pedro/SW Cay</a:t>
            </a:r>
            <a: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n-US" sz="2800" b="0" i="1" u="none" strike="noStrike" kern="1200" cap="none" spc="0" normalizeH="0" baseline="0" noProof="0" dirty="0" smtClean="0">
                <a:ln>
                  <a:noFill/>
                </a:ln>
                <a:solidFill>
                  <a:schemeClr val="accent6">
                    <a:lumMod val="75000"/>
                  </a:schemeClr>
                </a:solidFill>
                <a:effectLst/>
                <a:uLnTx/>
                <a:uFillTx/>
                <a:latin typeface="+mj-lt"/>
                <a:ea typeface="+mj-ea"/>
                <a:cs typeface="+mj-cs"/>
              </a:rPr>
              <a:t>Jamaica</a:t>
            </a:r>
            <a:endParaRPr kumimoji="0" lang="en-US" sz="3200" b="0" i="1"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14" name="TextBox 13"/>
          <p:cNvSpPr txBox="1"/>
          <p:nvPr/>
        </p:nvSpPr>
        <p:spPr>
          <a:xfrm>
            <a:off x="3886200" y="304800"/>
            <a:ext cx="1981200" cy="646331"/>
          </a:xfrm>
          <a:prstGeom prst="rect">
            <a:avLst/>
          </a:prstGeom>
          <a:noFill/>
        </p:spPr>
        <p:txBody>
          <a:bodyPr wrap="square" rtlCol="0">
            <a:spAutoFit/>
          </a:bodyPr>
          <a:lstStyle/>
          <a:p>
            <a:r>
              <a:rPr lang="en-US" b="1" dirty="0" smtClean="0">
                <a:solidFill>
                  <a:schemeClr val="accent1">
                    <a:lumMod val="75000"/>
                  </a:schemeClr>
                </a:solidFill>
              </a:rPr>
              <a:t>Use of Outputs </a:t>
            </a:r>
          </a:p>
          <a:p>
            <a:endParaRPr lang="en-US" dirty="0">
              <a:solidFill>
                <a:srgbClr val="2E791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447800"/>
            <a:ext cx="5638800" cy="4690871"/>
          </a:xfrm>
        </p:spPr>
        <p:txBody>
          <a:bodyPr>
            <a:noAutofit/>
          </a:bodyPr>
          <a:lstStyle/>
          <a:p>
            <a:pPr>
              <a:buNone/>
            </a:pPr>
            <a:r>
              <a:rPr lang="en-US" sz="2400" b="1" u="sng" dirty="0" smtClean="0">
                <a:solidFill>
                  <a:schemeClr val="accent1">
                    <a:lumMod val="75000"/>
                  </a:schemeClr>
                </a:solidFill>
              </a:rPr>
              <a:t>Training of Enforcement Personnel </a:t>
            </a:r>
          </a:p>
          <a:p>
            <a:r>
              <a:rPr lang="en-US" sz="1600" dirty="0" smtClean="0">
                <a:solidFill>
                  <a:srgbClr val="2218A8"/>
                </a:solidFill>
              </a:rPr>
              <a:t>To improve Resource Management</a:t>
            </a:r>
          </a:p>
          <a:p>
            <a:pPr>
              <a:buNone/>
            </a:pPr>
            <a:r>
              <a:rPr lang="en-US" sz="2400" b="1" u="sng" dirty="0" smtClean="0">
                <a:solidFill>
                  <a:schemeClr val="accent1">
                    <a:lumMod val="75000"/>
                  </a:schemeClr>
                </a:solidFill>
              </a:rPr>
              <a:t>Organizing the Pedro Cays Community </a:t>
            </a:r>
          </a:p>
          <a:p>
            <a:r>
              <a:rPr lang="en-US" sz="1600" dirty="0" smtClean="0">
                <a:solidFill>
                  <a:srgbClr val="2218A8"/>
                </a:solidFill>
              </a:rPr>
              <a:t>Enabled cleanup efforts</a:t>
            </a:r>
          </a:p>
          <a:p>
            <a:r>
              <a:rPr lang="en-US" sz="1600" dirty="0" smtClean="0">
                <a:solidFill>
                  <a:srgbClr val="2218A8"/>
                </a:solidFill>
              </a:rPr>
              <a:t>Increased awareness and care</a:t>
            </a:r>
          </a:p>
          <a:p>
            <a:pPr>
              <a:buNone/>
            </a:pPr>
            <a:r>
              <a:rPr lang="en-US" sz="2400" b="1" u="sng" dirty="0" smtClean="0">
                <a:solidFill>
                  <a:schemeClr val="accent1">
                    <a:lumMod val="75000"/>
                  </a:schemeClr>
                </a:solidFill>
              </a:rPr>
              <a:t>Public Awareness material </a:t>
            </a:r>
          </a:p>
          <a:p>
            <a:r>
              <a:rPr lang="en-US" sz="1600" dirty="0" smtClean="0">
                <a:solidFill>
                  <a:srgbClr val="2218A8"/>
                </a:solidFill>
              </a:rPr>
              <a:t>Reminders of the regulations and the role stakeholders play</a:t>
            </a:r>
          </a:p>
          <a:p>
            <a:r>
              <a:rPr lang="en-US" sz="1600" dirty="0" smtClean="0">
                <a:solidFill>
                  <a:srgbClr val="2218A8"/>
                </a:solidFill>
              </a:rPr>
              <a:t>Promotion of project locally and internationally</a:t>
            </a:r>
          </a:p>
          <a:p>
            <a:pPr>
              <a:buNone/>
            </a:pPr>
            <a:endParaRPr lang="en-US" sz="1000" dirty="0" smtClean="0"/>
          </a:p>
          <a:p>
            <a:pPr>
              <a:buNone/>
            </a:pPr>
            <a:r>
              <a:rPr lang="en-US" sz="2400" b="1" u="sng" dirty="0" smtClean="0">
                <a:solidFill>
                  <a:schemeClr val="accent1">
                    <a:lumMod val="75000"/>
                  </a:schemeClr>
                </a:solidFill>
              </a:rPr>
              <a:t>Conservation Measures Framework and Monitoring and Evaluation Plan </a:t>
            </a:r>
          </a:p>
          <a:p>
            <a:r>
              <a:rPr lang="en-US" sz="1600" dirty="0" smtClean="0">
                <a:solidFill>
                  <a:srgbClr val="2218A8"/>
                </a:solidFill>
              </a:rPr>
              <a:t>Tracks  progress and records success</a:t>
            </a:r>
          </a:p>
        </p:txBody>
      </p:sp>
      <p:pic>
        <p:nvPicPr>
          <p:cNvPr id="5" name="Picture 4"/>
          <p:cNvPicPr>
            <a:picLocks noChangeAspect="1" noChangeArrowheads="1"/>
          </p:cNvPicPr>
          <p:nvPr/>
        </p:nvPicPr>
        <p:blipFill>
          <a:blip r:embed="rId3" cstate="print"/>
          <a:srcRect/>
          <a:stretch>
            <a:fillRect/>
          </a:stretch>
        </p:blipFill>
        <p:spPr bwMode="auto">
          <a:xfrm>
            <a:off x="5943600" y="4706007"/>
            <a:ext cx="3200400" cy="2151993"/>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781800" y="1119950"/>
            <a:ext cx="2362200" cy="123294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334018" y="2438400"/>
            <a:ext cx="2657582" cy="2133600"/>
          </a:xfrm>
          <a:prstGeom prst="rect">
            <a:avLst/>
          </a:prstGeom>
          <a:noFill/>
          <a:ln w="9525">
            <a:noFill/>
            <a:miter lim="800000"/>
            <a:headEnd/>
            <a:tailEnd/>
          </a:ln>
        </p:spPr>
      </p:pic>
      <p:sp>
        <p:nvSpPr>
          <p:cNvPr id="13" name="Title 1"/>
          <p:cNvSpPr txBox="1">
            <a:spLocks/>
          </p:cNvSpPr>
          <p:nvPr/>
        </p:nvSpPr>
        <p:spPr>
          <a:xfrm>
            <a:off x="152400" y="152400"/>
            <a:ext cx="38100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Pedro/SW Cay</a:t>
            </a:r>
            <a: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n-US" sz="2800" b="0" i="1" u="none" strike="noStrike" kern="1200" cap="none" spc="0" normalizeH="0" baseline="0" noProof="0" dirty="0" smtClean="0">
                <a:ln>
                  <a:noFill/>
                </a:ln>
                <a:solidFill>
                  <a:schemeClr val="accent6">
                    <a:lumMod val="75000"/>
                  </a:schemeClr>
                </a:solidFill>
                <a:effectLst/>
                <a:uLnTx/>
                <a:uFillTx/>
                <a:latin typeface="+mj-lt"/>
                <a:ea typeface="+mj-ea"/>
                <a:cs typeface="+mj-cs"/>
              </a:rPr>
              <a:t>Jamaica</a:t>
            </a:r>
            <a:endParaRPr kumimoji="0" lang="en-US" sz="3200" b="0" i="1"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TextBox 7"/>
          <p:cNvSpPr txBox="1"/>
          <p:nvPr/>
        </p:nvSpPr>
        <p:spPr>
          <a:xfrm>
            <a:off x="3886200" y="304800"/>
            <a:ext cx="1981200" cy="646331"/>
          </a:xfrm>
          <a:prstGeom prst="rect">
            <a:avLst/>
          </a:prstGeom>
          <a:noFill/>
        </p:spPr>
        <p:txBody>
          <a:bodyPr wrap="square" rtlCol="0">
            <a:spAutoFit/>
          </a:bodyPr>
          <a:lstStyle/>
          <a:p>
            <a:r>
              <a:rPr lang="en-US" b="1" dirty="0" smtClean="0">
                <a:solidFill>
                  <a:schemeClr val="accent1">
                    <a:lumMod val="75000"/>
                  </a:schemeClr>
                </a:solidFill>
              </a:rPr>
              <a:t>Use of Outputs </a:t>
            </a:r>
          </a:p>
          <a:p>
            <a:endParaRPr lang="en-US" dirty="0">
              <a:solidFill>
                <a:srgbClr val="2E791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pPr rtl="0" eaLnBrk="1" latinLnBrk="0" hangingPunct="1"/>
            <a:r>
              <a:rPr lang="en-US" sz="4400" kern="1200" dirty="0" smtClean="0">
                <a:solidFill>
                  <a:schemeClr val="tx1"/>
                </a:solidFill>
                <a:latin typeface="+mj-lt"/>
                <a:ea typeface="+mj-ea"/>
                <a:cs typeface="+mj-cs"/>
              </a:rPr>
              <a:t>Overall Project Management</a:t>
            </a:r>
            <a:endParaRPr lang="en-US" dirty="0"/>
          </a:p>
        </p:txBody>
      </p:sp>
      <p:sp>
        <p:nvSpPr>
          <p:cNvPr id="3" name="Content Placeholder 2"/>
          <p:cNvSpPr>
            <a:spLocks noGrp="1"/>
          </p:cNvSpPr>
          <p:nvPr>
            <p:ph idx="1"/>
          </p:nvPr>
        </p:nvSpPr>
        <p:spPr>
          <a:xfrm>
            <a:off x="0" y="762000"/>
            <a:ext cx="9144000" cy="4648200"/>
          </a:xfrm>
        </p:spPr>
        <p:txBody>
          <a:bodyPr>
            <a:normAutofit fontScale="85000" lnSpcReduction="20000"/>
          </a:bodyPr>
          <a:lstStyle/>
          <a:p>
            <a:r>
              <a:rPr lang="en-US" dirty="0" smtClean="0"/>
              <a:t>Activities completed at 4 project sites:</a:t>
            </a:r>
          </a:p>
          <a:p>
            <a:pPr lvl="1"/>
            <a:r>
              <a:rPr lang="en-US" sz="1900" i="1" dirty="0" smtClean="0"/>
              <a:t>18 months</a:t>
            </a:r>
          </a:p>
          <a:p>
            <a:pPr lvl="2"/>
            <a:r>
              <a:rPr lang="en-US" sz="1700" i="1" dirty="0" smtClean="0"/>
              <a:t>Management and Conservation of Reef Biodiversity and Reef Fisheries Pilot Project – </a:t>
            </a:r>
            <a:r>
              <a:rPr lang="en-US" sz="1700" i="1" dirty="0" err="1" smtClean="0"/>
              <a:t>Seaflower</a:t>
            </a:r>
            <a:r>
              <a:rPr lang="en-US" sz="1700" i="1" dirty="0" smtClean="0"/>
              <a:t> Marine Protected Area (MPA), Colombia 	</a:t>
            </a:r>
          </a:p>
          <a:p>
            <a:pPr lvl="4"/>
            <a:r>
              <a:rPr lang="en-US" sz="1400" i="1" dirty="0" smtClean="0"/>
              <a:t>Partner – Corporation for the Sustainable development of the Archipelago of San Andres, Old Providence and Santa Catalina (CORALINA)</a:t>
            </a:r>
          </a:p>
          <a:p>
            <a:pPr lvl="2"/>
            <a:r>
              <a:rPr lang="en-US" sz="1700" i="1" dirty="0" smtClean="0"/>
              <a:t>Management and Conservation of Reef Biodiversity and Reef Fisheries Pilot Project – </a:t>
            </a:r>
            <a:r>
              <a:rPr lang="en-US" sz="1700" i="1" dirty="0" err="1" smtClean="0"/>
              <a:t>Montecristi</a:t>
            </a:r>
            <a:r>
              <a:rPr lang="en-US" sz="1700" i="1" dirty="0" smtClean="0"/>
              <a:t> National Park; Dominican Republic</a:t>
            </a:r>
          </a:p>
          <a:p>
            <a:pPr lvl="4"/>
            <a:r>
              <a:rPr lang="en-US" sz="1400" i="1" dirty="0" smtClean="0"/>
              <a:t>Partner – Ministry of Environment and Natural Resources</a:t>
            </a:r>
          </a:p>
          <a:p>
            <a:pPr lvl="2"/>
            <a:r>
              <a:rPr lang="en-GB" sz="1700" i="1" dirty="0" smtClean="0"/>
              <a:t>Management and Conservation of Reef Biodiversity and Reef Fisheries Pilot Project – Pedro Bank and Cays</a:t>
            </a:r>
            <a:endParaRPr lang="en-US" sz="1700" i="1" dirty="0" smtClean="0"/>
          </a:p>
          <a:p>
            <a:pPr lvl="4"/>
            <a:r>
              <a:rPr lang="en-US" sz="1400" i="1" dirty="0" smtClean="0"/>
              <a:t>Partner – The Nature Conservancy (TNC) Jamaica Office</a:t>
            </a:r>
          </a:p>
          <a:p>
            <a:pPr lvl="1"/>
            <a:r>
              <a:rPr lang="en-GB" sz="1900" i="1" dirty="0" smtClean="0"/>
              <a:t>6 months:</a:t>
            </a:r>
          </a:p>
          <a:p>
            <a:pPr lvl="2"/>
            <a:r>
              <a:rPr lang="en-GB" sz="1700" i="1" dirty="0" smtClean="0"/>
              <a:t>Management and Conservation of Reef Biodiversity and Reef Fisheries Pilot Project – </a:t>
            </a:r>
            <a:r>
              <a:rPr lang="en-GB" sz="1700" i="1" dirty="0" err="1" smtClean="0"/>
              <a:t>Caracol</a:t>
            </a:r>
            <a:r>
              <a:rPr lang="en-GB" sz="1700" i="1" dirty="0" smtClean="0"/>
              <a:t> Bay, Haiti</a:t>
            </a:r>
            <a:endParaRPr lang="en-US" sz="1700" i="1" dirty="0" smtClean="0"/>
          </a:p>
          <a:p>
            <a:pPr lvl="4"/>
            <a:r>
              <a:rPr lang="en-US" sz="1400" i="1" dirty="0" smtClean="0"/>
              <a:t>Partner – </a:t>
            </a:r>
            <a:r>
              <a:rPr lang="fr-FR" sz="1400" i="1" dirty="0" smtClean="0"/>
              <a:t>Fondation pour la Protection de la Biodiversité Marine (</a:t>
            </a:r>
            <a:r>
              <a:rPr lang="fr-FR" sz="1400" i="1" dirty="0" err="1" smtClean="0"/>
              <a:t>FoProBiM</a:t>
            </a:r>
            <a:r>
              <a:rPr lang="fr-FR" sz="1400" i="1" dirty="0" smtClean="0"/>
              <a:t>)</a:t>
            </a:r>
          </a:p>
          <a:p>
            <a:pPr lvl="4"/>
            <a:endParaRPr lang="en-US" sz="1400" i="1" dirty="0" smtClean="0"/>
          </a:p>
          <a:p>
            <a:pPr lvl="1">
              <a:buFont typeface="Wingdings" pitchFamily="2" charset="2"/>
              <a:buChar char="Ø"/>
            </a:pPr>
            <a:r>
              <a:rPr lang="en-US" sz="2400" dirty="0" smtClean="0"/>
              <a:t>Project activities completed</a:t>
            </a:r>
          </a:p>
          <a:p>
            <a:pPr lvl="1">
              <a:buFont typeface="Wingdings" pitchFamily="2" charset="2"/>
              <a:buChar char="Ø"/>
            </a:pPr>
            <a:endParaRPr lang="en-US" dirty="0" smtClean="0"/>
          </a:p>
          <a:p>
            <a:pPr>
              <a:buFont typeface="Wingdings" pitchFamily="2" charset="2"/>
              <a:buChar char="Ø"/>
            </a:pPr>
            <a:r>
              <a:rPr lang="en-US" dirty="0" smtClean="0"/>
              <a:t>Assistance provided for governance assessments in all 3 active sites (CERMES)</a:t>
            </a:r>
          </a:p>
          <a:p>
            <a:pPr lvl="1"/>
            <a:endParaRPr lang="en-US" dirty="0"/>
          </a:p>
        </p:txBody>
      </p:sp>
      <p:pic>
        <p:nvPicPr>
          <p:cNvPr id="6" name="Picture 2" descr="http://3.bp.blogspot.com/-t-6431C2ATY/UGXt9OYMANI/AAAAAAAABa4/ew1OfOdSI6U/s1600/MiddleCay.bmp"/>
          <p:cNvPicPr>
            <a:picLocks noChangeAspect="1" noChangeArrowheads="1"/>
          </p:cNvPicPr>
          <p:nvPr/>
        </p:nvPicPr>
        <p:blipFill>
          <a:blip r:embed="rId3" cstate="print"/>
          <a:srcRect/>
          <a:stretch>
            <a:fillRect/>
          </a:stretch>
        </p:blipFill>
        <p:spPr bwMode="auto">
          <a:xfrm>
            <a:off x="152400" y="5697930"/>
            <a:ext cx="1981200" cy="1160070"/>
          </a:xfrm>
          <a:prstGeom prst="rect">
            <a:avLst/>
          </a:prstGeom>
          <a:noFill/>
        </p:spPr>
      </p:pic>
      <p:pic>
        <p:nvPicPr>
          <p:cNvPr id="7" name="Picture 4" descr="Picture"/>
          <p:cNvPicPr>
            <a:picLocks noChangeAspect="1" noChangeArrowheads="1"/>
          </p:cNvPicPr>
          <p:nvPr/>
        </p:nvPicPr>
        <p:blipFill>
          <a:blip r:embed="rId4" cstate="print"/>
          <a:srcRect/>
          <a:stretch>
            <a:fillRect/>
          </a:stretch>
        </p:blipFill>
        <p:spPr bwMode="auto">
          <a:xfrm>
            <a:off x="2590800" y="5669524"/>
            <a:ext cx="1828800" cy="1188475"/>
          </a:xfrm>
          <a:prstGeom prst="rect">
            <a:avLst/>
          </a:prstGeom>
          <a:noFill/>
        </p:spPr>
      </p:pic>
      <p:pic>
        <p:nvPicPr>
          <p:cNvPr id="8" name="Picture 6" descr="http://dominicanview.files.wordpress.com/2012/02/la-playa-del-morro-en-montecristi.jpg"/>
          <p:cNvPicPr>
            <a:picLocks noChangeAspect="1" noChangeArrowheads="1"/>
          </p:cNvPicPr>
          <p:nvPr/>
        </p:nvPicPr>
        <p:blipFill>
          <a:blip r:embed="rId5" cstate="print"/>
          <a:srcRect/>
          <a:stretch>
            <a:fillRect/>
          </a:stretch>
        </p:blipFill>
        <p:spPr bwMode="auto">
          <a:xfrm>
            <a:off x="4724400" y="5677733"/>
            <a:ext cx="1828800" cy="1180267"/>
          </a:xfrm>
          <a:prstGeom prst="rect">
            <a:avLst/>
          </a:prstGeom>
          <a:noFill/>
        </p:spPr>
      </p:pic>
      <p:pic>
        <p:nvPicPr>
          <p:cNvPr id="9" name="Picture 8" descr="clme_02dsc09487"/>
          <p:cNvPicPr>
            <a:picLocks noChangeAspect="1" noChangeArrowheads="1"/>
          </p:cNvPicPr>
          <p:nvPr/>
        </p:nvPicPr>
        <p:blipFill>
          <a:blip r:embed="rId6" cstate="print"/>
          <a:srcRect/>
          <a:stretch>
            <a:fillRect/>
          </a:stretch>
        </p:blipFill>
        <p:spPr bwMode="auto">
          <a:xfrm>
            <a:off x="7086600" y="5638801"/>
            <a:ext cx="1703163" cy="1219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114800" cy="1143000"/>
          </a:xfrm>
        </p:spPr>
        <p:txBody>
          <a:bodyPr>
            <a:normAutofit fontScale="90000"/>
          </a:bodyPr>
          <a:lstStyle/>
          <a:p>
            <a:pPr algn="l" rtl="0" eaLnBrk="1" latinLnBrk="0" hangingPunct="1"/>
            <a:r>
              <a:rPr lang="en-US" sz="4900" b="1" kern="1200" dirty="0" err="1" smtClean="0">
                <a:solidFill>
                  <a:srgbClr val="2218A8"/>
                </a:solidFill>
                <a:effectLst>
                  <a:outerShdw blurRad="38100" dist="38100" dir="2700000" algn="tl">
                    <a:srgbClr val="000000">
                      <a:alpha val="43137"/>
                    </a:srgbClr>
                  </a:outerShdw>
                </a:effectLst>
                <a:latin typeface="+mj-lt"/>
                <a:ea typeface="+mj-ea"/>
                <a:cs typeface="+mj-cs"/>
              </a:rPr>
              <a:t>Seaflower</a:t>
            </a:r>
            <a:r>
              <a:rPr lang="en-US" sz="4900" b="1" kern="1200" dirty="0" smtClean="0">
                <a:solidFill>
                  <a:srgbClr val="2218A8"/>
                </a:solidFill>
                <a:effectLst>
                  <a:outerShdw blurRad="38100" dist="38100" dir="2700000" algn="tl">
                    <a:srgbClr val="000000">
                      <a:alpha val="43137"/>
                    </a:srgbClr>
                  </a:outerShdw>
                </a:effectLst>
                <a:latin typeface="+mj-lt"/>
                <a:ea typeface="+mj-ea"/>
                <a:cs typeface="+mj-cs"/>
              </a:rPr>
              <a:t> MPA</a:t>
            </a:r>
            <a:r>
              <a:rPr lang="en-US" sz="4400" b="1" kern="1200" dirty="0" smtClean="0">
                <a:solidFill>
                  <a:srgbClr val="2218A8"/>
                </a:solidFill>
                <a:latin typeface="+mj-lt"/>
                <a:ea typeface="+mj-ea"/>
                <a:cs typeface="+mj-cs"/>
              </a:rPr>
              <a:t/>
            </a:r>
            <a:br>
              <a:rPr lang="en-US" sz="4400" b="1" kern="1200" dirty="0" smtClean="0">
                <a:solidFill>
                  <a:srgbClr val="2218A8"/>
                </a:solidFill>
                <a:latin typeface="+mj-lt"/>
                <a:ea typeface="+mj-ea"/>
                <a:cs typeface="+mj-cs"/>
              </a:rPr>
            </a:br>
            <a:r>
              <a:rPr lang="en-US" sz="3600" i="1" kern="1200" dirty="0" smtClean="0">
                <a:solidFill>
                  <a:srgbClr val="2218A8"/>
                </a:solidFill>
                <a:latin typeface="+mj-lt"/>
                <a:ea typeface="+mj-ea"/>
                <a:cs typeface="+mj-cs"/>
              </a:rPr>
              <a:t>San Andres, Colombia</a:t>
            </a:r>
            <a:endParaRPr lang="en-US" i="1" dirty="0">
              <a:solidFill>
                <a:srgbClr val="2218A8"/>
              </a:solidFill>
            </a:endParaRPr>
          </a:p>
        </p:txBody>
      </p:sp>
      <p:sp>
        <p:nvSpPr>
          <p:cNvPr id="3" name="Content Placeholder 2"/>
          <p:cNvSpPr>
            <a:spLocks noGrp="1"/>
          </p:cNvSpPr>
          <p:nvPr>
            <p:ph idx="1"/>
          </p:nvPr>
        </p:nvSpPr>
        <p:spPr>
          <a:xfrm>
            <a:off x="0" y="1371600"/>
            <a:ext cx="6781800" cy="5486400"/>
          </a:xfrm>
        </p:spPr>
        <p:txBody>
          <a:bodyPr>
            <a:noAutofit/>
          </a:bodyPr>
          <a:lstStyle/>
          <a:p>
            <a:r>
              <a:rPr lang="en-US" sz="2000" b="1" u="sng" dirty="0" smtClean="0">
                <a:solidFill>
                  <a:schemeClr val="accent1">
                    <a:lumMod val="75000"/>
                  </a:schemeClr>
                </a:solidFill>
              </a:rPr>
              <a:t>Integrated ecosystem-based management</a:t>
            </a:r>
          </a:p>
          <a:p>
            <a:pPr lvl="1"/>
            <a:r>
              <a:rPr lang="en-US" sz="1800" b="1" dirty="0" smtClean="0">
                <a:solidFill>
                  <a:schemeClr val="accent1">
                    <a:lumMod val="75000"/>
                  </a:schemeClr>
                </a:solidFill>
              </a:rPr>
              <a:t>3 research expeditions </a:t>
            </a:r>
            <a:r>
              <a:rPr lang="en-US" sz="1800" b="1" dirty="0">
                <a:solidFill>
                  <a:schemeClr val="accent1">
                    <a:lumMod val="75000"/>
                  </a:schemeClr>
                </a:solidFill>
              </a:rPr>
              <a:t>to the MPA northern section </a:t>
            </a:r>
            <a:endParaRPr lang="en-US" sz="1800" b="1" dirty="0" smtClean="0">
              <a:solidFill>
                <a:schemeClr val="accent1">
                  <a:lumMod val="75000"/>
                </a:schemeClr>
              </a:solidFill>
            </a:endParaRPr>
          </a:p>
          <a:p>
            <a:pPr lvl="2"/>
            <a:r>
              <a:rPr lang="en-US" sz="1600" dirty="0">
                <a:solidFill>
                  <a:srgbClr val="0070C0"/>
                </a:solidFill>
              </a:rPr>
              <a:t>information on key species and ecosystem conditions gathered and analyzed. </a:t>
            </a:r>
            <a:r>
              <a:rPr lang="en-US" sz="1200" dirty="0">
                <a:solidFill>
                  <a:srgbClr val="0070C0"/>
                </a:solidFill>
              </a:rPr>
              <a:t>	</a:t>
            </a:r>
          </a:p>
          <a:p>
            <a:pPr lvl="1"/>
            <a:r>
              <a:rPr lang="en-US" sz="1800" b="1" dirty="0" smtClean="0">
                <a:solidFill>
                  <a:schemeClr val="accent1">
                    <a:lumMod val="75000"/>
                  </a:schemeClr>
                </a:solidFill>
              </a:rPr>
              <a:t>Erosion Control (cleaned gully beds, removed obstacles to water flow, and built natural pools and roman arches allowing higher water retention)</a:t>
            </a:r>
          </a:p>
          <a:p>
            <a:pPr lvl="2"/>
            <a:r>
              <a:rPr lang="en-US" sz="1600" dirty="0" smtClean="0">
                <a:solidFill>
                  <a:srgbClr val="0070C0"/>
                </a:solidFill>
              </a:rPr>
              <a:t>In total 18 pools and roman arches were constructed, utilizing rocks removed from the main watercourse</a:t>
            </a:r>
          </a:p>
          <a:p>
            <a:pPr lvl="1"/>
            <a:r>
              <a:rPr lang="en-US" sz="1800" b="1" dirty="0" smtClean="0">
                <a:solidFill>
                  <a:schemeClr val="accent1">
                    <a:lumMod val="75000"/>
                  </a:schemeClr>
                </a:solidFill>
              </a:rPr>
              <a:t>Beach Monitoring at San Andres and Providence.</a:t>
            </a:r>
          </a:p>
          <a:p>
            <a:pPr lvl="2"/>
            <a:r>
              <a:rPr lang="en-US" sz="1600" dirty="0" smtClean="0">
                <a:solidFill>
                  <a:srgbClr val="0070C0"/>
                </a:solidFill>
              </a:rPr>
              <a:t>At least 3 monitoring exercises conducted along 30 different beaches annually</a:t>
            </a:r>
          </a:p>
          <a:p>
            <a:r>
              <a:rPr lang="en-US" sz="2000" b="1" u="sng" dirty="0" smtClean="0">
                <a:solidFill>
                  <a:schemeClr val="accent1">
                    <a:lumMod val="75000"/>
                  </a:schemeClr>
                </a:solidFill>
              </a:rPr>
              <a:t>Regulations analyzed/enforcement mechanisms identified</a:t>
            </a:r>
            <a:endParaRPr lang="en-US" sz="2800" u="sng" dirty="0" smtClean="0"/>
          </a:p>
          <a:p>
            <a:pPr lvl="1"/>
            <a:r>
              <a:rPr lang="en-US" sz="1800" b="1" dirty="0" smtClean="0">
                <a:solidFill>
                  <a:schemeClr val="accent1">
                    <a:lumMod val="75000"/>
                  </a:schemeClr>
                </a:solidFill>
              </a:rPr>
              <a:t>Legal Fishing Framework </a:t>
            </a:r>
            <a:r>
              <a:rPr lang="en-US" sz="1800" b="1" dirty="0" err="1" smtClean="0">
                <a:solidFill>
                  <a:schemeClr val="accent1">
                    <a:lumMod val="75000"/>
                  </a:schemeClr>
                </a:solidFill>
              </a:rPr>
              <a:t>analysed</a:t>
            </a:r>
            <a:r>
              <a:rPr lang="en-US" sz="1800" b="1" dirty="0" smtClean="0">
                <a:solidFill>
                  <a:schemeClr val="accent1">
                    <a:lumMod val="75000"/>
                  </a:schemeClr>
                </a:solidFill>
              </a:rPr>
              <a:t> to improve regulations and reduce illegal fishing</a:t>
            </a:r>
          </a:p>
          <a:p>
            <a:pPr lvl="2"/>
            <a:r>
              <a:rPr lang="en-US" sz="1600" dirty="0" smtClean="0">
                <a:solidFill>
                  <a:srgbClr val="0070C0"/>
                </a:solidFill>
              </a:rPr>
              <a:t>Shark fishing regulation underway, others still under investigation</a:t>
            </a:r>
          </a:p>
          <a:p>
            <a:pPr lvl="1"/>
            <a:r>
              <a:rPr lang="en-US" sz="1800" b="1" dirty="0" err="1" smtClean="0">
                <a:solidFill>
                  <a:schemeClr val="accent1">
                    <a:lumMod val="75000"/>
                  </a:schemeClr>
                </a:solidFill>
              </a:rPr>
              <a:t>Seaflower</a:t>
            </a:r>
            <a:r>
              <a:rPr lang="en-US" sz="1800" b="1" dirty="0" smtClean="0">
                <a:solidFill>
                  <a:schemeClr val="accent1">
                    <a:lumMod val="75000"/>
                  </a:schemeClr>
                </a:solidFill>
              </a:rPr>
              <a:t> </a:t>
            </a:r>
            <a:r>
              <a:rPr lang="en-US" sz="1800" b="1" dirty="0" err="1" smtClean="0">
                <a:solidFill>
                  <a:schemeClr val="accent1">
                    <a:lumMod val="75000"/>
                  </a:schemeClr>
                </a:solidFill>
              </a:rPr>
              <a:t>recognised</a:t>
            </a:r>
            <a:r>
              <a:rPr lang="en-US" sz="1800" b="1" dirty="0" smtClean="0">
                <a:solidFill>
                  <a:schemeClr val="accent1">
                    <a:lumMod val="75000"/>
                  </a:schemeClr>
                </a:solidFill>
              </a:rPr>
              <a:t> and included in national initiatives</a:t>
            </a:r>
          </a:p>
          <a:p>
            <a:pPr lvl="1"/>
            <a:r>
              <a:rPr lang="en-US" sz="1800" b="1" dirty="0" smtClean="0">
                <a:solidFill>
                  <a:schemeClr val="accent1">
                    <a:lumMod val="75000"/>
                  </a:schemeClr>
                </a:solidFill>
              </a:rPr>
              <a:t>Training (NOAA, Nat’l Marine Estuaries, MPA)</a:t>
            </a:r>
          </a:p>
          <a:p>
            <a:pPr lvl="1"/>
            <a:endParaRPr lang="en-US" sz="2000" dirty="0" smtClean="0">
              <a:solidFill>
                <a:srgbClr val="0070C0"/>
              </a:solidFill>
            </a:endParaRPr>
          </a:p>
          <a:p>
            <a:pPr lvl="1"/>
            <a:endParaRPr lang="en-US" sz="2000" dirty="0" smtClean="0">
              <a:solidFill>
                <a:srgbClr val="0070C0"/>
              </a:solidFill>
            </a:endParaRPr>
          </a:p>
          <a:p>
            <a:pPr>
              <a:buNone/>
            </a:pPr>
            <a:endParaRPr lang="en-US" sz="4800" b="1" dirty="0" smtClean="0">
              <a:solidFill>
                <a:schemeClr val="accent1">
                  <a:lumMod val="75000"/>
                </a:schemeClr>
              </a:solidFill>
            </a:endParaRPr>
          </a:p>
        </p:txBody>
      </p:sp>
      <p:pic>
        <p:nvPicPr>
          <p:cNvPr id="2050" name="Picture 2" descr="SanAndres"/>
          <p:cNvPicPr>
            <a:picLocks noChangeAspect="1" noChangeArrowheads="1"/>
          </p:cNvPicPr>
          <p:nvPr/>
        </p:nvPicPr>
        <p:blipFill>
          <a:blip r:embed="rId3" cstate="print"/>
          <a:srcRect/>
          <a:stretch>
            <a:fillRect/>
          </a:stretch>
        </p:blipFill>
        <p:spPr bwMode="auto">
          <a:xfrm>
            <a:off x="6934200" y="0"/>
            <a:ext cx="2438400" cy="2645566"/>
          </a:xfrm>
          <a:prstGeom prst="rect">
            <a:avLst/>
          </a:prstGeom>
          <a:noFill/>
        </p:spPr>
      </p:pic>
      <p:pic>
        <p:nvPicPr>
          <p:cNvPr id="7" name="Picture 6" descr="scientific expedition5.jpg"/>
          <p:cNvPicPr>
            <a:picLocks noChangeAspect="1"/>
          </p:cNvPicPr>
          <p:nvPr/>
        </p:nvPicPr>
        <p:blipFill>
          <a:blip r:embed="rId4" cstate="print"/>
          <a:stretch>
            <a:fillRect/>
          </a:stretch>
        </p:blipFill>
        <p:spPr>
          <a:xfrm>
            <a:off x="6908800" y="2667000"/>
            <a:ext cx="2235200" cy="1676400"/>
          </a:xfrm>
          <a:prstGeom prst="rect">
            <a:avLst/>
          </a:prstGeom>
        </p:spPr>
      </p:pic>
      <p:pic>
        <p:nvPicPr>
          <p:cNvPr id="8" name="Content Placeholder 3" descr="caracol logo3.jpg"/>
          <p:cNvPicPr>
            <a:picLocks noChangeAspect="1"/>
          </p:cNvPicPr>
          <p:nvPr/>
        </p:nvPicPr>
        <p:blipFill>
          <a:blip r:embed="rId5" cstate="print"/>
          <a:stretch>
            <a:fillRect/>
          </a:stretch>
        </p:blipFill>
        <p:spPr>
          <a:xfrm>
            <a:off x="6716678" y="4953000"/>
            <a:ext cx="2427322" cy="1676400"/>
          </a:xfrm>
          <a:prstGeom prst="rect">
            <a:avLst/>
          </a:prstGeom>
        </p:spPr>
      </p:pic>
      <p:sp>
        <p:nvSpPr>
          <p:cNvPr id="9" name="TextBox 8"/>
          <p:cNvSpPr txBox="1"/>
          <p:nvPr/>
        </p:nvSpPr>
        <p:spPr>
          <a:xfrm>
            <a:off x="4114800" y="152400"/>
            <a:ext cx="2743200" cy="1477328"/>
          </a:xfrm>
          <a:prstGeom prst="rect">
            <a:avLst/>
          </a:prstGeom>
          <a:noFill/>
        </p:spPr>
        <p:txBody>
          <a:bodyPr wrap="square" rtlCol="0">
            <a:spAutoFit/>
          </a:bodyPr>
          <a:lstStyle/>
          <a:p>
            <a:r>
              <a:rPr lang="en-US" b="1" dirty="0" smtClean="0">
                <a:solidFill>
                  <a:srgbClr val="00EA6A"/>
                </a:solidFill>
              </a:rPr>
              <a:t>Project Partner: CORALINA</a:t>
            </a:r>
          </a:p>
          <a:p>
            <a:endParaRPr lang="en-US" b="1" dirty="0" smtClean="0">
              <a:solidFill>
                <a:srgbClr val="00EA6A"/>
              </a:solidFill>
            </a:endParaRPr>
          </a:p>
          <a:p>
            <a:r>
              <a:rPr lang="en-US" b="1" dirty="0" smtClean="0">
                <a:solidFill>
                  <a:srgbClr val="00EA6A"/>
                </a:solidFill>
              </a:rPr>
              <a:t>Budget:  GEF:  $260,000 (TOTAL: $471,500)</a:t>
            </a:r>
          </a:p>
          <a:p>
            <a:endParaRPr lang="en-US" dirty="0">
              <a:solidFill>
                <a:srgbClr val="00EA6A"/>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114800" cy="1143000"/>
          </a:xfrm>
        </p:spPr>
        <p:txBody>
          <a:bodyPr>
            <a:normAutofit fontScale="90000"/>
          </a:bodyPr>
          <a:lstStyle/>
          <a:p>
            <a:pPr algn="l" rtl="0" eaLnBrk="1" latinLnBrk="0" hangingPunct="1"/>
            <a:r>
              <a:rPr lang="en-US" sz="4900" b="1" kern="1200" dirty="0" err="1" smtClean="0">
                <a:solidFill>
                  <a:srgbClr val="2218A8"/>
                </a:solidFill>
                <a:effectLst>
                  <a:outerShdw blurRad="38100" dist="38100" dir="2700000" algn="tl">
                    <a:srgbClr val="000000">
                      <a:alpha val="43137"/>
                    </a:srgbClr>
                  </a:outerShdw>
                </a:effectLst>
                <a:latin typeface="+mj-lt"/>
                <a:ea typeface="+mj-ea"/>
                <a:cs typeface="+mj-cs"/>
              </a:rPr>
              <a:t>Seaflower</a:t>
            </a:r>
            <a:r>
              <a:rPr lang="en-US" sz="4900" b="1" kern="1200" dirty="0" smtClean="0">
                <a:solidFill>
                  <a:srgbClr val="2218A8"/>
                </a:solidFill>
                <a:effectLst>
                  <a:outerShdw blurRad="38100" dist="38100" dir="2700000" algn="tl">
                    <a:srgbClr val="000000">
                      <a:alpha val="43137"/>
                    </a:srgbClr>
                  </a:outerShdw>
                </a:effectLst>
                <a:latin typeface="+mj-lt"/>
                <a:ea typeface="+mj-ea"/>
                <a:cs typeface="+mj-cs"/>
              </a:rPr>
              <a:t> MPA</a:t>
            </a:r>
            <a:r>
              <a:rPr lang="en-US" sz="4400" b="1" kern="1200" dirty="0" smtClean="0">
                <a:solidFill>
                  <a:srgbClr val="2218A8"/>
                </a:solidFill>
                <a:latin typeface="+mj-lt"/>
                <a:ea typeface="+mj-ea"/>
                <a:cs typeface="+mj-cs"/>
              </a:rPr>
              <a:t/>
            </a:r>
            <a:br>
              <a:rPr lang="en-US" sz="4400" b="1" kern="1200" dirty="0" smtClean="0">
                <a:solidFill>
                  <a:srgbClr val="2218A8"/>
                </a:solidFill>
                <a:latin typeface="+mj-lt"/>
                <a:ea typeface="+mj-ea"/>
                <a:cs typeface="+mj-cs"/>
              </a:rPr>
            </a:br>
            <a:r>
              <a:rPr lang="en-US" sz="3600" i="1" kern="1200" dirty="0" smtClean="0">
                <a:solidFill>
                  <a:srgbClr val="2218A8"/>
                </a:solidFill>
                <a:latin typeface="+mj-lt"/>
                <a:ea typeface="+mj-ea"/>
                <a:cs typeface="+mj-cs"/>
              </a:rPr>
              <a:t>San Andres, Colombia</a:t>
            </a:r>
            <a:endParaRPr lang="en-US" i="1" dirty="0">
              <a:solidFill>
                <a:srgbClr val="2218A8"/>
              </a:solidFill>
            </a:endParaRPr>
          </a:p>
        </p:txBody>
      </p:sp>
      <p:sp>
        <p:nvSpPr>
          <p:cNvPr id="3" name="Content Placeholder 2"/>
          <p:cNvSpPr>
            <a:spLocks noGrp="1"/>
          </p:cNvSpPr>
          <p:nvPr>
            <p:ph idx="1"/>
          </p:nvPr>
        </p:nvSpPr>
        <p:spPr>
          <a:xfrm>
            <a:off x="0" y="1371600"/>
            <a:ext cx="6781800" cy="5486400"/>
          </a:xfrm>
        </p:spPr>
        <p:txBody>
          <a:bodyPr>
            <a:noAutofit/>
          </a:bodyPr>
          <a:lstStyle/>
          <a:p>
            <a:r>
              <a:rPr lang="en-US" sz="2000" b="1" u="sng" dirty="0" smtClean="0">
                <a:solidFill>
                  <a:schemeClr val="accent1">
                    <a:lumMod val="75000"/>
                  </a:schemeClr>
                </a:solidFill>
              </a:rPr>
              <a:t>Public Awareness, Education &amp; Outreach</a:t>
            </a:r>
          </a:p>
          <a:p>
            <a:pPr lvl="1"/>
            <a:r>
              <a:rPr lang="en-US" sz="1800" b="1" dirty="0" smtClean="0">
                <a:solidFill>
                  <a:schemeClr val="accent1">
                    <a:lumMod val="75000"/>
                  </a:schemeClr>
                </a:solidFill>
              </a:rPr>
              <a:t>Queen Conch curriculum updated and circulated</a:t>
            </a:r>
          </a:p>
          <a:p>
            <a:pPr lvl="2"/>
            <a:r>
              <a:rPr lang="en-US" sz="1600" dirty="0" smtClean="0">
                <a:solidFill>
                  <a:srgbClr val="0070C0"/>
                </a:solidFill>
              </a:rPr>
              <a:t>500 students; 30 teachers; Book published</a:t>
            </a:r>
          </a:p>
          <a:p>
            <a:pPr lvl="1"/>
            <a:r>
              <a:rPr lang="en-US" sz="1800" b="1" dirty="0" smtClean="0">
                <a:solidFill>
                  <a:schemeClr val="accent1">
                    <a:lumMod val="75000"/>
                  </a:schemeClr>
                </a:solidFill>
              </a:rPr>
              <a:t>Key species campaigns for 5 species:  Spiny Lobster, Snappers, Sharks, Lionfish and Parrotfish</a:t>
            </a:r>
          </a:p>
          <a:p>
            <a:pPr lvl="2"/>
            <a:r>
              <a:rPr lang="en-US" sz="1600" dirty="0" smtClean="0">
                <a:solidFill>
                  <a:srgbClr val="0070C0"/>
                </a:solidFill>
              </a:rPr>
              <a:t>Booklets, field trips (500 students), play (250 students)</a:t>
            </a:r>
          </a:p>
          <a:p>
            <a:pPr lvl="1"/>
            <a:r>
              <a:rPr lang="en-US" sz="1800" b="1" dirty="0" smtClean="0">
                <a:solidFill>
                  <a:schemeClr val="accent1">
                    <a:lumMod val="75000"/>
                  </a:schemeClr>
                </a:solidFill>
              </a:rPr>
              <a:t>MPA Awareness/</a:t>
            </a:r>
            <a:r>
              <a:rPr lang="en-US" sz="1800" b="1" dirty="0" err="1" smtClean="0">
                <a:solidFill>
                  <a:schemeClr val="accent1">
                    <a:lumMod val="75000"/>
                  </a:schemeClr>
                </a:solidFill>
              </a:rPr>
              <a:t>Sensitisation</a:t>
            </a:r>
            <a:endParaRPr lang="en-US" sz="1800" b="1" dirty="0" smtClean="0">
              <a:solidFill>
                <a:schemeClr val="accent1">
                  <a:lumMod val="75000"/>
                </a:schemeClr>
              </a:solidFill>
            </a:endParaRPr>
          </a:p>
          <a:p>
            <a:pPr lvl="2"/>
            <a:r>
              <a:rPr lang="en-US" sz="1600" dirty="0" smtClean="0">
                <a:solidFill>
                  <a:srgbClr val="0070C0"/>
                </a:solidFill>
              </a:rPr>
              <a:t>Signs (20), 1 17-minute video (10 video clips)</a:t>
            </a:r>
          </a:p>
          <a:p>
            <a:r>
              <a:rPr lang="en-US" sz="2000" b="1" u="sng" dirty="0" smtClean="0">
                <a:solidFill>
                  <a:schemeClr val="accent1">
                    <a:lumMod val="75000"/>
                  </a:schemeClr>
                </a:solidFill>
              </a:rPr>
              <a:t>Best Practices recorded and shared</a:t>
            </a:r>
            <a:endParaRPr lang="en-US" sz="2800" u="sng" dirty="0" smtClean="0"/>
          </a:p>
          <a:p>
            <a:pPr lvl="1">
              <a:spcBef>
                <a:spcPts val="0"/>
              </a:spcBef>
            </a:pPr>
            <a:r>
              <a:rPr lang="en-US" sz="1800" b="1" dirty="0" smtClean="0">
                <a:solidFill>
                  <a:schemeClr val="accent1">
                    <a:lumMod val="75000"/>
                  </a:schemeClr>
                </a:solidFill>
              </a:rPr>
              <a:t>1 regional workshop for exchange experiences and 1 international workshop for spiny lobster stock assessment. 	</a:t>
            </a:r>
          </a:p>
          <a:p>
            <a:r>
              <a:rPr lang="en-US" sz="2000" b="1" u="sng" dirty="0" smtClean="0">
                <a:solidFill>
                  <a:schemeClr val="accent1">
                    <a:lumMod val="75000"/>
                  </a:schemeClr>
                </a:solidFill>
              </a:rPr>
              <a:t>Adaptive Management</a:t>
            </a:r>
          </a:p>
          <a:p>
            <a:pPr lvl="1"/>
            <a:r>
              <a:rPr lang="en-US" sz="1800" b="1" dirty="0" smtClean="0">
                <a:solidFill>
                  <a:schemeClr val="accent1">
                    <a:lumMod val="75000"/>
                  </a:schemeClr>
                </a:solidFill>
              </a:rPr>
              <a:t>Coral Reef Fish Recovery Pilot Project (SSW) – executed and extended</a:t>
            </a:r>
          </a:p>
          <a:p>
            <a:pPr lvl="1"/>
            <a:r>
              <a:rPr lang="en-US" sz="1800" b="1" dirty="0" smtClean="0">
                <a:solidFill>
                  <a:schemeClr val="accent1">
                    <a:lumMod val="75000"/>
                  </a:schemeClr>
                </a:solidFill>
              </a:rPr>
              <a:t>1 national plan for lionfish produced</a:t>
            </a:r>
            <a:r>
              <a:rPr lang="en-US" sz="2000" dirty="0" smtClean="0"/>
              <a:t>	</a:t>
            </a:r>
          </a:p>
          <a:p>
            <a:pPr>
              <a:buNone/>
            </a:pPr>
            <a:endParaRPr lang="en-US" sz="4800" b="1" dirty="0" smtClean="0">
              <a:solidFill>
                <a:schemeClr val="accent1">
                  <a:lumMod val="75000"/>
                </a:schemeClr>
              </a:solidFill>
            </a:endParaRPr>
          </a:p>
        </p:txBody>
      </p:sp>
      <p:pic>
        <p:nvPicPr>
          <p:cNvPr id="2050" name="Picture 2" descr="SanAndres"/>
          <p:cNvPicPr>
            <a:picLocks noChangeAspect="1" noChangeArrowheads="1"/>
          </p:cNvPicPr>
          <p:nvPr/>
        </p:nvPicPr>
        <p:blipFill>
          <a:blip r:embed="rId3" cstate="print"/>
          <a:srcRect/>
          <a:stretch>
            <a:fillRect/>
          </a:stretch>
        </p:blipFill>
        <p:spPr bwMode="auto">
          <a:xfrm>
            <a:off x="6934200" y="0"/>
            <a:ext cx="2438400" cy="2645566"/>
          </a:xfrm>
          <a:prstGeom prst="rect">
            <a:avLst/>
          </a:prstGeom>
          <a:noFill/>
        </p:spPr>
      </p:pic>
      <p:pic>
        <p:nvPicPr>
          <p:cNvPr id="7" name="Picture 6" descr="scientific expedition5.jpg"/>
          <p:cNvPicPr>
            <a:picLocks noChangeAspect="1"/>
          </p:cNvPicPr>
          <p:nvPr/>
        </p:nvPicPr>
        <p:blipFill>
          <a:blip r:embed="rId4" cstate="print"/>
          <a:stretch>
            <a:fillRect/>
          </a:stretch>
        </p:blipFill>
        <p:spPr>
          <a:xfrm>
            <a:off x="6908800" y="2667000"/>
            <a:ext cx="2235200" cy="1676400"/>
          </a:xfrm>
          <a:prstGeom prst="rect">
            <a:avLst/>
          </a:prstGeom>
        </p:spPr>
      </p:pic>
      <p:pic>
        <p:nvPicPr>
          <p:cNvPr id="8" name="Content Placeholder 3" descr="caracol logo3.jpg"/>
          <p:cNvPicPr>
            <a:picLocks noChangeAspect="1"/>
          </p:cNvPicPr>
          <p:nvPr/>
        </p:nvPicPr>
        <p:blipFill>
          <a:blip r:embed="rId5" cstate="print"/>
          <a:stretch>
            <a:fillRect/>
          </a:stretch>
        </p:blipFill>
        <p:spPr>
          <a:xfrm>
            <a:off x="6716678" y="4953000"/>
            <a:ext cx="2427322" cy="1676400"/>
          </a:xfrm>
          <a:prstGeom prst="rect">
            <a:avLst/>
          </a:prstGeom>
        </p:spPr>
      </p:pic>
      <p:sp>
        <p:nvSpPr>
          <p:cNvPr id="9" name="TextBox 8"/>
          <p:cNvSpPr txBox="1"/>
          <p:nvPr/>
        </p:nvSpPr>
        <p:spPr>
          <a:xfrm>
            <a:off x="4114800" y="152400"/>
            <a:ext cx="2743200" cy="707886"/>
          </a:xfrm>
          <a:prstGeom prst="rect">
            <a:avLst/>
          </a:prstGeom>
          <a:noFill/>
        </p:spPr>
        <p:txBody>
          <a:bodyPr wrap="square" rtlCol="0">
            <a:spAutoFit/>
          </a:bodyPr>
          <a:lstStyle/>
          <a:p>
            <a:r>
              <a:rPr lang="en-US" sz="2000" b="1" dirty="0" smtClean="0">
                <a:solidFill>
                  <a:srgbClr val="00EA6A"/>
                </a:solidFill>
              </a:rPr>
              <a:t>Cont’d</a:t>
            </a:r>
          </a:p>
          <a:p>
            <a:endParaRPr lang="en-US" sz="2000" dirty="0">
              <a:solidFill>
                <a:srgbClr val="00EA6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114800" cy="1143000"/>
          </a:xfrm>
        </p:spPr>
        <p:txBody>
          <a:bodyPr>
            <a:normAutofit fontScale="90000"/>
          </a:bodyPr>
          <a:lstStyle/>
          <a:p>
            <a:pPr algn="l" rtl="0" eaLnBrk="1" latinLnBrk="0" hangingPunct="1"/>
            <a:r>
              <a:rPr lang="en-US" sz="4900" b="1" kern="1200" dirty="0" err="1" smtClean="0">
                <a:solidFill>
                  <a:srgbClr val="2218A8"/>
                </a:solidFill>
                <a:effectLst>
                  <a:outerShdw blurRad="38100" dist="38100" dir="2700000" algn="tl">
                    <a:srgbClr val="000000">
                      <a:alpha val="43137"/>
                    </a:srgbClr>
                  </a:outerShdw>
                </a:effectLst>
                <a:latin typeface="+mj-lt"/>
                <a:ea typeface="+mj-ea"/>
                <a:cs typeface="+mj-cs"/>
              </a:rPr>
              <a:t>Seaflower</a:t>
            </a:r>
            <a:r>
              <a:rPr lang="en-US" sz="4900" b="1" kern="1200" dirty="0" smtClean="0">
                <a:solidFill>
                  <a:srgbClr val="2218A8"/>
                </a:solidFill>
                <a:effectLst>
                  <a:outerShdw blurRad="38100" dist="38100" dir="2700000" algn="tl">
                    <a:srgbClr val="000000">
                      <a:alpha val="43137"/>
                    </a:srgbClr>
                  </a:outerShdw>
                </a:effectLst>
                <a:latin typeface="+mj-lt"/>
                <a:ea typeface="+mj-ea"/>
                <a:cs typeface="+mj-cs"/>
              </a:rPr>
              <a:t> MPA</a:t>
            </a:r>
            <a:r>
              <a:rPr lang="en-US" sz="4400" b="1" kern="1200" dirty="0" smtClean="0">
                <a:solidFill>
                  <a:srgbClr val="2218A8"/>
                </a:solidFill>
                <a:latin typeface="+mj-lt"/>
                <a:ea typeface="+mj-ea"/>
                <a:cs typeface="+mj-cs"/>
              </a:rPr>
              <a:t/>
            </a:r>
            <a:br>
              <a:rPr lang="en-US" sz="4400" b="1" kern="1200" dirty="0" smtClean="0">
                <a:solidFill>
                  <a:srgbClr val="2218A8"/>
                </a:solidFill>
                <a:latin typeface="+mj-lt"/>
                <a:ea typeface="+mj-ea"/>
                <a:cs typeface="+mj-cs"/>
              </a:rPr>
            </a:br>
            <a:r>
              <a:rPr lang="en-US" sz="3600" i="1" kern="1200" dirty="0" smtClean="0">
                <a:solidFill>
                  <a:srgbClr val="2218A8"/>
                </a:solidFill>
                <a:latin typeface="+mj-lt"/>
                <a:ea typeface="+mj-ea"/>
                <a:cs typeface="+mj-cs"/>
              </a:rPr>
              <a:t>San Andres, Colombia</a:t>
            </a:r>
            <a:endParaRPr lang="en-US" i="1" dirty="0">
              <a:solidFill>
                <a:srgbClr val="2218A8"/>
              </a:solidFill>
            </a:endParaRPr>
          </a:p>
        </p:txBody>
      </p:sp>
      <p:sp>
        <p:nvSpPr>
          <p:cNvPr id="3" name="Content Placeholder 2"/>
          <p:cNvSpPr>
            <a:spLocks noGrp="1"/>
          </p:cNvSpPr>
          <p:nvPr>
            <p:ph idx="1"/>
          </p:nvPr>
        </p:nvSpPr>
        <p:spPr>
          <a:xfrm>
            <a:off x="0" y="1371600"/>
            <a:ext cx="6781800" cy="5486400"/>
          </a:xfrm>
        </p:spPr>
        <p:txBody>
          <a:bodyPr>
            <a:noAutofit/>
          </a:bodyPr>
          <a:lstStyle/>
          <a:p>
            <a:pPr lvl="0"/>
            <a:r>
              <a:rPr lang="en-US" sz="1800" b="1" dirty="0" smtClean="0">
                <a:solidFill>
                  <a:schemeClr val="accent1">
                    <a:lumMod val="75000"/>
                  </a:schemeClr>
                </a:solidFill>
              </a:rPr>
              <a:t>highly productive</a:t>
            </a:r>
          </a:p>
          <a:p>
            <a:pPr lvl="1"/>
            <a:r>
              <a:rPr lang="en-US" sz="1600" dirty="0" smtClean="0">
                <a:solidFill>
                  <a:srgbClr val="0070C0"/>
                </a:solidFill>
              </a:rPr>
              <a:t>reached the entire representation of our local community</a:t>
            </a:r>
          </a:p>
          <a:p>
            <a:pPr lvl="1"/>
            <a:r>
              <a:rPr lang="en-US" sz="1600" dirty="0" smtClean="0">
                <a:solidFill>
                  <a:srgbClr val="0070C0"/>
                </a:solidFill>
              </a:rPr>
              <a:t>generated products that can be utilized long after the project ends</a:t>
            </a:r>
          </a:p>
          <a:p>
            <a:pPr lvl="0"/>
            <a:r>
              <a:rPr lang="en-US" sz="1800" b="1" dirty="0" smtClean="0">
                <a:solidFill>
                  <a:schemeClr val="accent1">
                    <a:lumMod val="75000"/>
                  </a:schemeClr>
                </a:solidFill>
              </a:rPr>
              <a:t>Data analysis done quickly, with quality control procedures and international advisors</a:t>
            </a:r>
          </a:p>
          <a:p>
            <a:pPr lvl="1"/>
            <a:r>
              <a:rPr lang="en-US" sz="1600" dirty="0" smtClean="0">
                <a:solidFill>
                  <a:srgbClr val="0070C0"/>
                </a:solidFill>
              </a:rPr>
              <a:t>generated the scientific bases needed to adjust or implement management policies and regulations.</a:t>
            </a:r>
          </a:p>
          <a:p>
            <a:r>
              <a:rPr lang="en-US" sz="1800" b="1" dirty="0" smtClean="0">
                <a:solidFill>
                  <a:schemeClr val="accent1">
                    <a:lumMod val="75000"/>
                  </a:schemeClr>
                </a:solidFill>
              </a:rPr>
              <a:t>Inter-institutional dynamics improved by various educational activities.  </a:t>
            </a:r>
          </a:p>
          <a:p>
            <a:r>
              <a:rPr lang="en-US" sz="1800" b="1" dirty="0" smtClean="0">
                <a:solidFill>
                  <a:schemeClr val="accent1">
                    <a:lumMod val="75000"/>
                  </a:schemeClr>
                </a:solidFill>
              </a:rPr>
              <a:t>Need for broader communication and interaction among several partners at a regional basis. </a:t>
            </a:r>
          </a:p>
          <a:p>
            <a:endParaRPr lang="en-US" sz="1800" b="1" dirty="0" smtClean="0">
              <a:solidFill>
                <a:schemeClr val="accent1">
                  <a:lumMod val="75000"/>
                </a:schemeClr>
              </a:solidFill>
            </a:endParaRPr>
          </a:p>
          <a:p>
            <a:r>
              <a:rPr lang="en-US" sz="1800" i="1" dirty="0" smtClean="0">
                <a:solidFill>
                  <a:srgbClr val="7030A0"/>
                </a:solidFill>
              </a:rPr>
              <a:t>The recent decision of the International Court addressing the dispute between Colombia and Nicaragua happened at the end of the project, and created more conflicts that previously envisioned, thus governance analysis need more work and perhaps international mediation, in order to keep resource sustainable use of coral reef biodiversity. </a:t>
            </a:r>
          </a:p>
          <a:p>
            <a:pPr>
              <a:buNone/>
            </a:pPr>
            <a:endParaRPr lang="en-US" sz="2000" b="1" dirty="0" smtClean="0">
              <a:solidFill>
                <a:schemeClr val="accent1">
                  <a:lumMod val="75000"/>
                </a:schemeClr>
              </a:solidFill>
            </a:endParaRPr>
          </a:p>
        </p:txBody>
      </p:sp>
      <p:pic>
        <p:nvPicPr>
          <p:cNvPr id="2050" name="Picture 2" descr="SanAndres"/>
          <p:cNvPicPr>
            <a:picLocks noChangeAspect="1" noChangeArrowheads="1"/>
          </p:cNvPicPr>
          <p:nvPr/>
        </p:nvPicPr>
        <p:blipFill>
          <a:blip r:embed="rId3" cstate="print"/>
          <a:srcRect/>
          <a:stretch>
            <a:fillRect/>
          </a:stretch>
        </p:blipFill>
        <p:spPr bwMode="auto">
          <a:xfrm>
            <a:off x="6934200" y="0"/>
            <a:ext cx="2438400" cy="2645566"/>
          </a:xfrm>
          <a:prstGeom prst="rect">
            <a:avLst/>
          </a:prstGeom>
          <a:noFill/>
        </p:spPr>
      </p:pic>
      <p:pic>
        <p:nvPicPr>
          <p:cNvPr id="7" name="Picture 6" descr="scientific expedition5.jpg"/>
          <p:cNvPicPr>
            <a:picLocks noChangeAspect="1"/>
          </p:cNvPicPr>
          <p:nvPr/>
        </p:nvPicPr>
        <p:blipFill>
          <a:blip r:embed="rId4" cstate="print"/>
          <a:stretch>
            <a:fillRect/>
          </a:stretch>
        </p:blipFill>
        <p:spPr>
          <a:xfrm>
            <a:off x="6908800" y="2667000"/>
            <a:ext cx="2235200" cy="1676400"/>
          </a:xfrm>
          <a:prstGeom prst="rect">
            <a:avLst/>
          </a:prstGeom>
        </p:spPr>
      </p:pic>
      <p:pic>
        <p:nvPicPr>
          <p:cNvPr id="8" name="Content Placeholder 3" descr="caracol logo3.jpg"/>
          <p:cNvPicPr>
            <a:picLocks noChangeAspect="1"/>
          </p:cNvPicPr>
          <p:nvPr/>
        </p:nvPicPr>
        <p:blipFill>
          <a:blip r:embed="rId5" cstate="print"/>
          <a:stretch>
            <a:fillRect/>
          </a:stretch>
        </p:blipFill>
        <p:spPr>
          <a:xfrm>
            <a:off x="6716678" y="4953000"/>
            <a:ext cx="2427322" cy="1676400"/>
          </a:xfrm>
          <a:prstGeom prst="rect">
            <a:avLst/>
          </a:prstGeom>
        </p:spPr>
      </p:pic>
      <p:sp>
        <p:nvSpPr>
          <p:cNvPr id="9" name="TextBox 8"/>
          <p:cNvSpPr txBox="1"/>
          <p:nvPr/>
        </p:nvSpPr>
        <p:spPr>
          <a:xfrm>
            <a:off x="4114800" y="152400"/>
            <a:ext cx="2743200" cy="707886"/>
          </a:xfrm>
          <a:prstGeom prst="rect">
            <a:avLst/>
          </a:prstGeom>
          <a:noFill/>
        </p:spPr>
        <p:txBody>
          <a:bodyPr wrap="square" rtlCol="0">
            <a:spAutoFit/>
          </a:bodyPr>
          <a:lstStyle/>
          <a:p>
            <a:r>
              <a:rPr lang="en-US" sz="2000" b="1" dirty="0" smtClean="0">
                <a:solidFill>
                  <a:srgbClr val="00EA6A"/>
                </a:solidFill>
              </a:rPr>
              <a:t>Feedback on project</a:t>
            </a:r>
          </a:p>
          <a:p>
            <a:endParaRPr lang="en-US" sz="2000" dirty="0">
              <a:solidFill>
                <a:srgbClr val="00EA6A"/>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6781800" cy="5257800"/>
          </a:xfrm>
        </p:spPr>
        <p:txBody>
          <a:bodyPr>
            <a:noAutofit/>
          </a:bodyPr>
          <a:lstStyle/>
          <a:p>
            <a:r>
              <a:rPr lang="en-US" sz="2000" b="1" u="sng" dirty="0" smtClean="0">
                <a:solidFill>
                  <a:srgbClr val="2218A8"/>
                </a:solidFill>
              </a:rPr>
              <a:t>Integrated ecosystem-based management</a:t>
            </a:r>
          </a:p>
          <a:p>
            <a:pPr lvl="1"/>
            <a:r>
              <a:rPr lang="en-US" sz="1800" dirty="0" smtClean="0">
                <a:solidFill>
                  <a:srgbClr val="2218A8"/>
                </a:solidFill>
              </a:rPr>
              <a:t>Zoning and Fisheries Management  &amp; Strategic Plan completed</a:t>
            </a:r>
          </a:p>
          <a:p>
            <a:pPr lvl="1"/>
            <a:r>
              <a:rPr lang="en-US" sz="1800" dirty="0" smtClean="0">
                <a:solidFill>
                  <a:srgbClr val="2218A8"/>
                </a:solidFill>
              </a:rPr>
              <a:t>Publicly accessed Management Information System based on GIS</a:t>
            </a:r>
          </a:p>
          <a:p>
            <a:r>
              <a:rPr lang="en-US" sz="2000" b="1" u="sng" dirty="0" smtClean="0">
                <a:solidFill>
                  <a:srgbClr val="2218A8"/>
                </a:solidFill>
              </a:rPr>
              <a:t>Regulations analyzed/enforcement mechanisms identified</a:t>
            </a:r>
          </a:p>
          <a:p>
            <a:pPr lvl="1"/>
            <a:r>
              <a:rPr lang="en-US" sz="1800" dirty="0" smtClean="0">
                <a:solidFill>
                  <a:srgbClr val="2218A8"/>
                </a:solidFill>
              </a:rPr>
              <a:t>National policy framework reviewed</a:t>
            </a:r>
          </a:p>
          <a:p>
            <a:pPr lvl="1"/>
            <a:r>
              <a:rPr lang="en-US" sz="1800" dirty="0" smtClean="0">
                <a:solidFill>
                  <a:srgbClr val="2218A8"/>
                </a:solidFill>
              </a:rPr>
              <a:t>Manual of good practices completed</a:t>
            </a:r>
          </a:p>
          <a:p>
            <a:pPr lvl="1"/>
            <a:r>
              <a:rPr lang="en-US" sz="1800" dirty="0" smtClean="0">
                <a:solidFill>
                  <a:srgbClr val="2218A8"/>
                </a:solidFill>
              </a:rPr>
              <a:t>Training for public officials and stakeholders on laws conducted </a:t>
            </a:r>
          </a:p>
          <a:p>
            <a:r>
              <a:rPr lang="en-US" sz="2000" b="1" u="sng" dirty="0" smtClean="0">
                <a:solidFill>
                  <a:srgbClr val="2218A8"/>
                </a:solidFill>
              </a:rPr>
              <a:t>Public awareness and education outreach enhancement</a:t>
            </a:r>
          </a:p>
          <a:p>
            <a:pPr lvl="1"/>
            <a:r>
              <a:rPr lang="en-US" sz="1800" dirty="0" smtClean="0">
                <a:solidFill>
                  <a:srgbClr val="2218A8"/>
                </a:solidFill>
              </a:rPr>
              <a:t>Monitoring and Evaluation mechanism designed and in use</a:t>
            </a:r>
          </a:p>
          <a:p>
            <a:pPr lvl="1"/>
            <a:r>
              <a:rPr lang="en-US" sz="1800" dirty="0" smtClean="0">
                <a:solidFill>
                  <a:srgbClr val="2218A8"/>
                </a:solidFill>
              </a:rPr>
              <a:t>Training for Fishermen on best practices conducted</a:t>
            </a:r>
          </a:p>
          <a:p>
            <a:pPr lvl="1"/>
            <a:r>
              <a:rPr lang="en-US" sz="1800" dirty="0" smtClean="0">
                <a:solidFill>
                  <a:srgbClr val="2218A8"/>
                </a:solidFill>
              </a:rPr>
              <a:t>Documentation and distribution of Lessons Learnt</a:t>
            </a:r>
          </a:p>
        </p:txBody>
      </p:sp>
      <p:pic>
        <p:nvPicPr>
          <p:cNvPr id="12290" name="Picture 2"/>
          <p:cNvPicPr>
            <a:picLocks noChangeAspect="1" noChangeArrowheads="1"/>
          </p:cNvPicPr>
          <p:nvPr/>
        </p:nvPicPr>
        <p:blipFill>
          <a:blip r:embed="rId3" cstate="print"/>
          <a:srcRect t="10324" b="41163"/>
          <a:stretch>
            <a:fillRect/>
          </a:stretch>
        </p:blipFill>
        <p:spPr bwMode="auto">
          <a:xfrm>
            <a:off x="7262005" y="1905000"/>
            <a:ext cx="1881995" cy="1959292"/>
          </a:xfrm>
          <a:prstGeom prst="rect">
            <a:avLst/>
          </a:prstGeom>
          <a:noFill/>
          <a:ln w="9525">
            <a:noFill/>
            <a:miter lim="800000"/>
            <a:headEnd/>
            <a:tailEnd/>
          </a:ln>
        </p:spPr>
      </p:pic>
      <p:sp>
        <p:nvSpPr>
          <p:cNvPr id="8" name="Title 1"/>
          <p:cNvSpPr txBox="1">
            <a:spLocks/>
          </p:cNvSpPr>
          <p:nvPr/>
        </p:nvSpPr>
        <p:spPr>
          <a:xfrm>
            <a:off x="152400" y="152400"/>
            <a:ext cx="4114800" cy="11430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900" b="1" i="0" u="none" strike="noStrike" kern="1200" cap="none" spc="0" normalizeH="0" baseline="0" noProof="0" dirty="0" err="1"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Montecristi</a:t>
            </a:r>
            <a:r>
              <a:rPr kumimoji="0" lang="en-US" sz="49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 MPA</a:t>
            </a:r>
            <a:r>
              <a:rPr kumimoji="0" lang="en-US" sz="4400" b="1"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n-US" sz="4400" b="1"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n-US" sz="3600" b="0" i="1" u="none" strike="noStrike" kern="1200" cap="none" spc="0" normalizeH="0" baseline="0" noProof="0" dirty="0" smtClean="0">
                <a:ln>
                  <a:noFill/>
                </a:ln>
                <a:solidFill>
                  <a:schemeClr val="accent6">
                    <a:lumMod val="75000"/>
                  </a:schemeClr>
                </a:solidFill>
                <a:effectLst/>
                <a:uLnTx/>
                <a:uFillTx/>
                <a:latin typeface="+mj-lt"/>
                <a:ea typeface="+mj-ea"/>
                <a:cs typeface="+mj-cs"/>
              </a:rPr>
              <a:t>Dominican Republic</a:t>
            </a:r>
            <a:endParaRPr kumimoji="0" lang="en-US" sz="4400" b="0" i="1"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10" name="TextBox 9"/>
          <p:cNvSpPr txBox="1"/>
          <p:nvPr/>
        </p:nvSpPr>
        <p:spPr>
          <a:xfrm>
            <a:off x="4114800" y="0"/>
            <a:ext cx="2743200" cy="1754326"/>
          </a:xfrm>
          <a:prstGeom prst="rect">
            <a:avLst/>
          </a:prstGeom>
          <a:noFill/>
        </p:spPr>
        <p:txBody>
          <a:bodyPr wrap="square" rtlCol="0">
            <a:spAutoFit/>
          </a:bodyPr>
          <a:lstStyle/>
          <a:p>
            <a:r>
              <a:rPr lang="en-US" b="1" dirty="0" smtClean="0">
                <a:solidFill>
                  <a:srgbClr val="2E7919"/>
                </a:solidFill>
              </a:rPr>
              <a:t>Project Partner: Ministry of Environment</a:t>
            </a:r>
          </a:p>
          <a:p>
            <a:pPr lvl="1"/>
            <a:endParaRPr lang="en-US" b="1" dirty="0" smtClean="0">
              <a:solidFill>
                <a:srgbClr val="2E7919"/>
              </a:solidFill>
            </a:endParaRPr>
          </a:p>
          <a:p>
            <a:r>
              <a:rPr lang="en-US" b="1" dirty="0" smtClean="0">
                <a:solidFill>
                  <a:srgbClr val="2E7919"/>
                </a:solidFill>
              </a:rPr>
              <a:t>Budget:  GEF:  $200,000 (TOTAL: $400,000)</a:t>
            </a:r>
          </a:p>
          <a:p>
            <a:endParaRPr lang="en-US" dirty="0">
              <a:solidFill>
                <a:srgbClr val="2E7919"/>
              </a:solidFill>
            </a:endParaRPr>
          </a:p>
        </p:txBody>
      </p:sp>
      <p:pic>
        <p:nvPicPr>
          <p:cNvPr id="1029" name="Picture 5"/>
          <p:cNvPicPr>
            <a:picLocks noChangeAspect="1" noChangeArrowheads="1"/>
          </p:cNvPicPr>
          <p:nvPr/>
        </p:nvPicPr>
        <p:blipFill>
          <a:blip r:embed="rId4" cstate="print"/>
          <a:srcRect/>
          <a:stretch>
            <a:fillRect/>
          </a:stretch>
        </p:blipFill>
        <p:spPr bwMode="auto">
          <a:xfrm>
            <a:off x="7132532" y="4114800"/>
            <a:ext cx="2011468" cy="12954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6782007" y="5695950"/>
            <a:ext cx="2361993" cy="116205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6790515" y="0"/>
            <a:ext cx="2353485"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6781800" cy="5257800"/>
          </a:xfrm>
        </p:spPr>
        <p:txBody>
          <a:bodyPr>
            <a:noAutofit/>
          </a:bodyPr>
          <a:lstStyle/>
          <a:p>
            <a:r>
              <a:rPr lang="en-US" sz="1800" dirty="0" smtClean="0">
                <a:solidFill>
                  <a:srgbClr val="2218A8"/>
                </a:solidFill>
              </a:rPr>
              <a:t>Very slow start to Project Activities, and other non-technical and bureaucratic delays, Including a change in administration The Project team and the consulting team Particularly Assigned to the project Were Able to focus on the goals of the project and corrected MOST CLME issues of delays by the last quarter of the project.</a:t>
            </a:r>
          </a:p>
          <a:p>
            <a:endParaRPr lang="en-US" sz="1800" dirty="0" smtClean="0">
              <a:solidFill>
                <a:srgbClr val="2218A8"/>
              </a:solidFill>
            </a:endParaRPr>
          </a:p>
          <a:p>
            <a:r>
              <a:rPr lang="en-US" sz="1800" dirty="0" smtClean="0">
                <a:solidFill>
                  <a:srgbClr val="2218A8"/>
                </a:solidFill>
              </a:rPr>
              <a:t>Financial Losses due to bank charges for U.S. $ exchange Absorbed by project. Project Activities Not Affected</a:t>
            </a:r>
          </a:p>
          <a:p>
            <a:endParaRPr lang="en-US" sz="1800" dirty="0" smtClean="0">
              <a:solidFill>
                <a:srgbClr val="2218A8"/>
              </a:solidFill>
            </a:endParaRPr>
          </a:p>
          <a:p>
            <a:r>
              <a:rPr lang="en-US" sz="1800" dirty="0" smtClean="0">
                <a:solidFill>
                  <a:srgbClr val="2218A8"/>
                </a:solidFill>
              </a:rPr>
              <a:t>Weak and late </a:t>
            </a:r>
            <a:r>
              <a:rPr lang="en-US" sz="1800" dirty="0" err="1" smtClean="0">
                <a:solidFill>
                  <a:srgbClr val="2218A8"/>
                </a:solidFill>
              </a:rPr>
              <a:t>Caracol</a:t>
            </a:r>
            <a:r>
              <a:rPr lang="en-US" sz="1800" dirty="0" smtClean="0">
                <a:solidFill>
                  <a:srgbClr val="2218A8"/>
                </a:solidFill>
              </a:rPr>
              <a:t> project in collaboration with Haiti. The Haiti Project Began in September 2012 only Both UNEP and partners Efforts made to work all the time constraints Within. One joint meeting was possible and the follow-up is promising collaboration.</a:t>
            </a:r>
          </a:p>
          <a:p>
            <a:endParaRPr lang="en-US" sz="1800" dirty="0" smtClean="0">
              <a:solidFill>
                <a:srgbClr val="2218A8"/>
              </a:solidFill>
            </a:endParaRPr>
          </a:p>
        </p:txBody>
      </p:sp>
      <p:pic>
        <p:nvPicPr>
          <p:cNvPr id="12290" name="Picture 2"/>
          <p:cNvPicPr>
            <a:picLocks noChangeAspect="1" noChangeArrowheads="1"/>
          </p:cNvPicPr>
          <p:nvPr/>
        </p:nvPicPr>
        <p:blipFill>
          <a:blip r:embed="rId3" cstate="print"/>
          <a:srcRect t="10324" b="41163"/>
          <a:stretch>
            <a:fillRect/>
          </a:stretch>
        </p:blipFill>
        <p:spPr bwMode="auto">
          <a:xfrm>
            <a:off x="7262005" y="1905000"/>
            <a:ext cx="1881995" cy="1959292"/>
          </a:xfrm>
          <a:prstGeom prst="rect">
            <a:avLst/>
          </a:prstGeom>
          <a:noFill/>
          <a:ln w="9525">
            <a:noFill/>
            <a:miter lim="800000"/>
            <a:headEnd/>
            <a:tailEnd/>
          </a:ln>
        </p:spPr>
      </p:pic>
      <p:sp>
        <p:nvSpPr>
          <p:cNvPr id="8" name="Title 1"/>
          <p:cNvSpPr txBox="1">
            <a:spLocks/>
          </p:cNvSpPr>
          <p:nvPr/>
        </p:nvSpPr>
        <p:spPr>
          <a:xfrm>
            <a:off x="152400" y="152400"/>
            <a:ext cx="4114800" cy="11430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900" b="1" i="0" u="none" strike="noStrike" kern="1200" cap="none" spc="0" normalizeH="0" baseline="0" noProof="0" dirty="0" err="1"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Montecristi</a:t>
            </a:r>
            <a:r>
              <a:rPr kumimoji="0" lang="en-US" sz="49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 MPA</a:t>
            </a:r>
            <a:r>
              <a:rPr kumimoji="0" lang="en-US" sz="4400" b="1"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n-US" sz="4400" b="1"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n-US" sz="3600" b="0" i="1" u="none" strike="noStrike" kern="1200" cap="none" spc="0" normalizeH="0" baseline="0" noProof="0" dirty="0" smtClean="0">
                <a:ln>
                  <a:noFill/>
                </a:ln>
                <a:solidFill>
                  <a:schemeClr val="accent6">
                    <a:lumMod val="75000"/>
                  </a:schemeClr>
                </a:solidFill>
                <a:effectLst/>
                <a:uLnTx/>
                <a:uFillTx/>
                <a:latin typeface="+mj-lt"/>
                <a:ea typeface="+mj-ea"/>
                <a:cs typeface="+mj-cs"/>
              </a:rPr>
              <a:t>Dominican Republic</a:t>
            </a:r>
            <a:endParaRPr kumimoji="0" lang="en-US" sz="4400" b="0" i="1"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10" name="TextBox 9"/>
          <p:cNvSpPr txBox="1"/>
          <p:nvPr/>
        </p:nvSpPr>
        <p:spPr>
          <a:xfrm>
            <a:off x="4114800" y="0"/>
            <a:ext cx="2743200" cy="646331"/>
          </a:xfrm>
          <a:prstGeom prst="rect">
            <a:avLst/>
          </a:prstGeom>
          <a:noFill/>
        </p:spPr>
        <p:txBody>
          <a:bodyPr wrap="square" rtlCol="0">
            <a:spAutoFit/>
          </a:bodyPr>
          <a:lstStyle/>
          <a:p>
            <a:r>
              <a:rPr lang="en-US" b="1" dirty="0" smtClean="0">
                <a:solidFill>
                  <a:srgbClr val="2E7919"/>
                </a:solidFill>
              </a:rPr>
              <a:t>Lessons Learnt</a:t>
            </a:r>
          </a:p>
          <a:p>
            <a:endParaRPr lang="en-US" dirty="0">
              <a:solidFill>
                <a:srgbClr val="2E7919"/>
              </a:solidFill>
            </a:endParaRPr>
          </a:p>
        </p:txBody>
      </p:sp>
      <p:pic>
        <p:nvPicPr>
          <p:cNvPr id="1029" name="Picture 5"/>
          <p:cNvPicPr>
            <a:picLocks noChangeAspect="1" noChangeArrowheads="1"/>
          </p:cNvPicPr>
          <p:nvPr/>
        </p:nvPicPr>
        <p:blipFill>
          <a:blip r:embed="rId4" cstate="print"/>
          <a:srcRect/>
          <a:stretch>
            <a:fillRect/>
          </a:stretch>
        </p:blipFill>
        <p:spPr bwMode="auto">
          <a:xfrm>
            <a:off x="7132532" y="4114800"/>
            <a:ext cx="2011468" cy="12954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6782007" y="5695950"/>
            <a:ext cx="2361993" cy="116205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6790515" y="0"/>
            <a:ext cx="2353485"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91600" cy="4525963"/>
          </a:xfrm>
        </p:spPr>
        <p:txBody>
          <a:bodyPr>
            <a:normAutofit/>
          </a:bodyPr>
          <a:lstStyle/>
          <a:p>
            <a:pPr>
              <a:spcBef>
                <a:spcPts val="0"/>
              </a:spcBef>
              <a:buNone/>
            </a:pPr>
            <a:r>
              <a:rPr lang="en-AU" sz="1100" b="1" dirty="0" smtClean="0"/>
              <a:t> </a:t>
            </a:r>
            <a:endParaRPr lang="en-US" sz="1100" dirty="0" smtClean="0"/>
          </a:p>
          <a:p>
            <a:pPr>
              <a:spcBef>
                <a:spcPts val="0"/>
              </a:spcBef>
              <a:buNone/>
            </a:pPr>
            <a:r>
              <a:rPr lang="en-GB" sz="2000" b="1" u="sng" dirty="0" smtClean="0">
                <a:solidFill>
                  <a:srgbClr val="2218A8"/>
                </a:solidFill>
              </a:rPr>
              <a:t>Integrated ecosystem-based management needs assessed and management frameworks strengthened </a:t>
            </a:r>
          </a:p>
          <a:p>
            <a:pPr>
              <a:spcBef>
                <a:spcPts val="0"/>
              </a:spcBef>
              <a:buNone/>
            </a:pPr>
            <a:endParaRPr lang="en-GB" sz="1800" dirty="0" smtClean="0">
              <a:solidFill>
                <a:srgbClr val="2218A8"/>
              </a:solidFill>
            </a:endParaRPr>
          </a:p>
          <a:p>
            <a:pPr>
              <a:spcBef>
                <a:spcPts val="0"/>
              </a:spcBef>
              <a:buNone/>
            </a:pPr>
            <a:r>
              <a:rPr lang="en-CA" sz="1800" dirty="0" smtClean="0">
                <a:solidFill>
                  <a:srgbClr val="2218A8"/>
                </a:solidFill>
              </a:rPr>
              <a:t>1.1 Introductory consultations and discussions on priorities for ecosystem management  held</a:t>
            </a:r>
            <a:endParaRPr lang="en-US" sz="1800" dirty="0" smtClean="0">
              <a:solidFill>
                <a:srgbClr val="2218A8"/>
              </a:solidFill>
            </a:endParaRPr>
          </a:p>
          <a:p>
            <a:pPr>
              <a:spcBef>
                <a:spcPts val="0"/>
              </a:spcBef>
              <a:buNone/>
            </a:pPr>
            <a:r>
              <a:rPr lang="en-CA" sz="1800" dirty="0" smtClean="0">
                <a:solidFill>
                  <a:srgbClr val="2218A8"/>
                </a:solidFill>
              </a:rPr>
              <a:t> </a:t>
            </a:r>
            <a:endParaRPr lang="en-US" sz="1800" dirty="0" smtClean="0">
              <a:solidFill>
                <a:srgbClr val="2218A8"/>
              </a:solidFill>
            </a:endParaRPr>
          </a:p>
          <a:p>
            <a:pPr>
              <a:spcBef>
                <a:spcPts val="0"/>
              </a:spcBef>
              <a:buNone/>
            </a:pPr>
            <a:r>
              <a:rPr lang="en-CA" sz="1800" dirty="0" smtClean="0">
                <a:solidFill>
                  <a:srgbClr val="2218A8"/>
                </a:solidFill>
              </a:rPr>
              <a:t>1.2 Compilation and analysis of the status of the eco-system in </a:t>
            </a:r>
            <a:r>
              <a:rPr lang="en-CA" sz="1800" dirty="0" err="1" smtClean="0">
                <a:solidFill>
                  <a:srgbClr val="2218A8"/>
                </a:solidFill>
              </a:rPr>
              <a:t>Caracol</a:t>
            </a:r>
            <a:r>
              <a:rPr lang="en-CA" sz="1800" dirty="0" smtClean="0">
                <a:solidFill>
                  <a:srgbClr val="2218A8"/>
                </a:solidFill>
              </a:rPr>
              <a:t> Bay based on stakeholder feedback and literature completed</a:t>
            </a:r>
            <a:endParaRPr lang="en-US" sz="1800" dirty="0" smtClean="0">
              <a:solidFill>
                <a:srgbClr val="2218A8"/>
              </a:solidFill>
            </a:endParaRPr>
          </a:p>
          <a:p>
            <a:pPr>
              <a:spcBef>
                <a:spcPts val="0"/>
              </a:spcBef>
              <a:buNone/>
            </a:pPr>
            <a:r>
              <a:rPr lang="en-CA" sz="1800" dirty="0" smtClean="0">
                <a:solidFill>
                  <a:srgbClr val="2218A8"/>
                </a:solidFill>
              </a:rPr>
              <a:t> </a:t>
            </a:r>
            <a:endParaRPr lang="en-US" sz="1800" dirty="0" smtClean="0">
              <a:solidFill>
                <a:srgbClr val="2218A8"/>
              </a:solidFill>
            </a:endParaRPr>
          </a:p>
          <a:p>
            <a:pPr>
              <a:spcBef>
                <a:spcPts val="0"/>
              </a:spcBef>
              <a:buNone/>
            </a:pPr>
            <a:r>
              <a:rPr lang="en-CA" sz="1800" dirty="0" smtClean="0">
                <a:solidFill>
                  <a:srgbClr val="2218A8"/>
                </a:solidFill>
              </a:rPr>
              <a:t>1.3  Development of a participatory community process for the management, follow-up and application of a  management plan initiated</a:t>
            </a:r>
          </a:p>
          <a:p>
            <a:pPr>
              <a:spcBef>
                <a:spcPts val="0"/>
              </a:spcBef>
              <a:buNone/>
            </a:pPr>
            <a:endParaRPr lang="en-US" sz="1800" dirty="0" smtClean="0">
              <a:solidFill>
                <a:srgbClr val="2218A8"/>
              </a:solidFill>
            </a:endParaRPr>
          </a:p>
          <a:p>
            <a:endParaRPr lang="en-US" sz="1600" dirty="0" smtClean="0">
              <a:solidFill>
                <a:srgbClr val="2218A8"/>
              </a:solidFill>
            </a:endParaRPr>
          </a:p>
        </p:txBody>
      </p:sp>
      <p:pic>
        <p:nvPicPr>
          <p:cNvPr id="4" name="Picture 3" descr="DSCN0014.JPG"/>
          <p:cNvPicPr/>
          <p:nvPr/>
        </p:nvPicPr>
        <p:blipFill>
          <a:blip r:embed="rId2" cstate="print"/>
          <a:stretch>
            <a:fillRect/>
          </a:stretch>
        </p:blipFill>
        <p:spPr>
          <a:xfrm>
            <a:off x="0" y="5266372"/>
            <a:ext cx="2122170" cy="1591628"/>
          </a:xfrm>
          <a:prstGeom prst="rect">
            <a:avLst/>
          </a:prstGeom>
        </p:spPr>
      </p:pic>
      <p:pic>
        <p:nvPicPr>
          <p:cNvPr id="5" name="Picture 4" descr="DSCN0019.JPG"/>
          <p:cNvPicPr/>
          <p:nvPr/>
        </p:nvPicPr>
        <p:blipFill>
          <a:blip r:embed="rId3" cstate="print"/>
          <a:stretch>
            <a:fillRect/>
          </a:stretch>
        </p:blipFill>
        <p:spPr>
          <a:xfrm>
            <a:off x="7467600" y="5486400"/>
            <a:ext cx="1676400" cy="1371600"/>
          </a:xfrm>
          <a:prstGeom prst="rect">
            <a:avLst/>
          </a:prstGeom>
        </p:spPr>
      </p:pic>
      <p:pic>
        <p:nvPicPr>
          <p:cNvPr id="6" name="Picture 5"/>
          <p:cNvPicPr/>
          <p:nvPr/>
        </p:nvPicPr>
        <p:blipFill>
          <a:blip r:embed="rId4" cstate="print"/>
          <a:srcRect/>
          <a:stretch>
            <a:fillRect/>
          </a:stretch>
        </p:blipFill>
        <p:spPr bwMode="auto">
          <a:xfrm rot="5400000">
            <a:off x="3848613" y="4761986"/>
            <a:ext cx="1600199" cy="2591826"/>
          </a:xfrm>
          <a:prstGeom prst="rect">
            <a:avLst/>
          </a:prstGeom>
          <a:noFill/>
          <a:ln w="9525">
            <a:noFill/>
            <a:miter lim="800000"/>
            <a:headEnd/>
            <a:tailEnd/>
          </a:ln>
        </p:spPr>
      </p:pic>
      <p:sp>
        <p:nvSpPr>
          <p:cNvPr id="7" name="Title 1"/>
          <p:cNvSpPr txBox="1">
            <a:spLocks/>
          </p:cNvSpPr>
          <p:nvPr/>
        </p:nvSpPr>
        <p:spPr>
          <a:xfrm>
            <a:off x="152400" y="152400"/>
            <a:ext cx="49530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Caracol</a:t>
            </a:r>
            <a:r>
              <a:rPr kumimoji="0" lang="en-US" sz="36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 Bay MPA</a:t>
            </a:r>
            <a: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n-US" sz="2800" b="0" i="1" u="none" strike="noStrike" kern="1200" cap="none" spc="0" normalizeH="0" baseline="0" noProof="0" dirty="0" smtClean="0">
                <a:ln>
                  <a:noFill/>
                </a:ln>
                <a:solidFill>
                  <a:schemeClr val="accent6">
                    <a:lumMod val="75000"/>
                  </a:schemeClr>
                </a:solidFill>
                <a:effectLst/>
                <a:uLnTx/>
                <a:uFillTx/>
                <a:latin typeface="+mj-lt"/>
                <a:ea typeface="+mj-ea"/>
                <a:cs typeface="+mj-cs"/>
              </a:rPr>
              <a:t>Haiti</a:t>
            </a:r>
            <a:endParaRPr kumimoji="0" lang="en-US" sz="3200" b="0" i="1"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TextBox 7"/>
          <p:cNvSpPr txBox="1"/>
          <p:nvPr/>
        </p:nvSpPr>
        <p:spPr>
          <a:xfrm>
            <a:off x="5791200" y="152400"/>
            <a:ext cx="3124200" cy="1754326"/>
          </a:xfrm>
          <a:prstGeom prst="rect">
            <a:avLst/>
          </a:prstGeom>
          <a:noFill/>
        </p:spPr>
        <p:txBody>
          <a:bodyPr wrap="square" rtlCol="0">
            <a:spAutoFit/>
          </a:bodyPr>
          <a:lstStyle/>
          <a:p>
            <a:r>
              <a:rPr lang="en-US" b="1" dirty="0" smtClean="0">
                <a:solidFill>
                  <a:srgbClr val="2E7919"/>
                </a:solidFill>
              </a:rPr>
              <a:t>Project Partner: The Nature Conservancy (TNC)</a:t>
            </a:r>
          </a:p>
          <a:p>
            <a:endParaRPr lang="en-US" b="1" dirty="0" smtClean="0">
              <a:solidFill>
                <a:srgbClr val="2E7919"/>
              </a:solidFill>
            </a:endParaRPr>
          </a:p>
          <a:p>
            <a:r>
              <a:rPr lang="en-US" b="1" dirty="0" smtClean="0">
                <a:solidFill>
                  <a:srgbClr val="2E7919"/>
                </a:solidFill>
              </a:rPr>
              <a:t>Budget:  GEF:  $336,850 (TOTAL: $528,693)</a:t>
            </a:r>
          </a:p>
          <a:p>
            <a:endParaRPr lang="en-US" dirty="0">
              <a:solidFill>
                <a:srgbClr val="2E791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91600" cy="4525963"/>
          </a:xfrm>
        </p:spPr>
        <p:txBody>
          <a:bodyPr>
            <a:normAutofit/>
          </a:bodyPr>
          <a:lstStyle/>
          <a:p>
            <a:pPr>
              <a:spcBef>
                <a:spcPts val="0"/>
              </a:spcBef>
              <a:buNone/>
            </a:pPr>
            <a:r>
              <a:rPr lang="en-AU" sz="2400" b="1" u="sng" dirty="0" smtClean="0">
                <a:solidFill>
                  <a:srgbClr val="2218A8"/>
                </a:solidFill>
              </a:rPr>
              <a:t>Existing regulations reviewed &amp; enforcement mechanisms identified</a:t>
            </a:r>
            <a:endParaRPr lang="en-US" sz="2400" b="1" u="sng" dirty="0" smtClean="0">
              <a:solidFill>
                <a:srgbClr val="2218A8"/>
              </a:solidFill>
            </a:endParaRPr>
          </a:p>
          <a:p>
            <a:pPr>
              <a:spcBef>
                <a:spcPts val="0"/>
              </a:spcBef>
              <a:buNone/>
            </a:pPr>
            <a:r>
              <a:rPr lang="en-CA" sz="2000" dirty="0" smtClean="0">
                <a:solidFill>
                  <a:srgbClr val="2218A8"/>
                </a:solidFill>
              </a:rPr>
              <a:t>2.1  Completed analysis and identification of gaps in the existing legislative framework related to MPAs </a:t>
            </a:r>
            <a:endParaRPr lang="en-US" sz="2000" dirty="0" smtClean="0">
              <a:solidFill>
                <a:srgbClr val="2218A8"/>
              </a:solidFill>
            </a:endParaRPr>
          </a:p>
          <a:p>
            <a:pPr>
              <a:spcBef>
                <a:spcPts val="0"/>
              </a:spcBef>
              <a:buNone/>
            </a:pPr>
            <a:r>
              <a:rPr lang="en-AU" sz="2000" dirty="0" smtClean="0">
                <a:solidFill>
                  <a:srgbClr val="2218A8"/>
                </a:solidFill>
              </a:rPr>
              <a:t> </a:t>
            </a:r>
            <a:endParaRPr lang="en-US" sz="2000" dirty="0" smtClean="0">
              <a:solidFill>
                <a:srgbClr val="2218A8"/>
              </a:solidFill>
            </a:endParaRPr>
          </a:p>
          <a:p>
            <a:pPr>
              <a:spcBef>
                <a:spcPts val="0"/>
              </a:spcBef>
              <a:buNone/>
            </a:pPr>
            <a:r>
              <a:rPr lang="en-AU" sz="2400" b="1" u="sng" dirty="0" smtClean="0">
                <a:solidFill>
                  <a:srgbClr val="2218A8"/>
                </a:solidFill>
              </a:rPr>
              <a:t>Public awareness, education, and outreach</a:t>
            </a:r>
            <a:endParaRPr lang="en-US" sz="2400" b="1" u="sng" dirty="0" smtClean="0">
              <a:solidFill>
                <a:srgbClr val="2218A8"/>
              </a:solidFill>
            </a:endParaRPr>
          </a:p>
          <a:p>
            <a:pPr>
              <a:spcBef>
                <a:spcPts val="0"/>
              </a:spcBef>
              <a:buNone/>
            </a:pPr>
            <a:r>
              <a:rPr lang="en-CA" sz="2000" dirty="0" smtClean="0">
                <a:solidFill>
                  <a:srgbClr val="2218A8"/>
                </a:solidFill>
              </a:rPr>
              <a:t>3.1 Improved sensitisation of the value of mangroves,  the marine protected area (500 flyers) and management plan</a:t>
            </a:r>
            <a:endParaRPr lang="en-US" sz="2000" dirty="0" smtClean="0">
              <a:solidFill>
                <a:srgbClr val="2218A8"/>
              </a:solidFill>
            </a:endParaRPr>
          </a:p>
          <a:p>
            <a:pPr>
              <a:spcBef>
                <a:spcPts val="0"/>
              </a:spcBef>
              <a:buNone/>
            </a:pPr>
            <a:r>
              <a:rPr lang="en-CA" sz="2000" dirty="0" smtClean="0">
                <a:solidFill>
                  <a:srgbClr val="2218A8"/>
                </a:solidFill>
              </a:rPr>
              <a:t> </a:t>
            </a:r>
            <a:endParaRPr lang="en-US" sz="2000" dirty="0" smtClean="0">
              <a:solidFill>
                <a:srgbClr val="2218A8"/>
              </a:solidFill>
            </a:endParaRPr>
          </a:p>
          <a:p>
            <a:pPr>
              <a:spcBef>
                <a:spcPts val="0"/>
              </a:spcBef>
              <a:buNone/>
            </a:pPr>
            <a:r>
              <a:rPr lang="en-CA" sz="2000" dirty="0" smtClean="0">
                <a:solidFill>
                  <a:srgbClr val="2218A8"/>
                </a:solidFill>
              </a:rPr>
              <a:t>3.2  Established Steering Committee of key stakeholders with a view to long-term collaboration for the monitoring and evaluation of the transboundary site</a:t>
            </a:r>
            <a:endParaRPr lang="en-US" sz="2000" dirty="0" smtClean="0">
              <a:solidFill>
                <a:srgbClr val="2218A8"/>
              </a:solidFill>
            </a:endParaRPr>
          </a:p>
          <a:p>
            <a:pPr>
              <a:spcBef>
                <a:spcPts val="0"/>
              </a:spcBef>
              <a:buNone/>
            </a:pPr>
            <a:endParaRPr lang="en-US" sz="2000" dirty="0" smtClean="0">
              <a:solidFill>
                <a:srgbClr val="2218A8"/>
              </a:solidFill>
            </a:endParaRPr>
          </a:p>
          <a:p>
            <a:endParaRPr lang="en-US" sz="1800" dirty="0" smtClean="0">
              <a:solidFill>
                <a:srgbClr val="2218A8"/>
              </a:solidFill>
            </a:endParaRPr>
          </a:p>
        </p:txBody>
      </p:sp>
      <p:pic>
        <p:nvPicPr>
          <p:cNvPr id="4" name="Picture 3" descr="DSCN0014.JPG"/>
          <p:cNvPicPr/>
          <p:nvPr/>
        </p:nvPicPr>
        <p:blipFill>
          <a:blip r:embed="rId2" cstate="print"/>
          <a:stretch>
            <a:fillRect/>
          </a:stretch>
        </p:blipFill>
        <p:spPr>
          <a:xfrm>
            <a:off x="0" y="5266372"/>
            <a:ext cx="2122170" cy="1591628"/>
          </a:xfrm>
          <a:prstGeom prst="rect">
            <a:avLst/>
          </a:prstGeom>
        </p:spPr>
      </p:pic>
      <p:pic>
        <p:nvPicPr>
          <p:cNvPr id="5" name="Picture 4" descr="DSCN0019.JPG"/>
          <p:cNvPicPr/>
          <p:nvPr/>
        </p:nvPicPr>
        <p:blipFill>
          <a:blip r:embed="rId3" cstate="print"/>
          <a:stretch>
            <a:fillRect/>
          </a:stretch>
        </p:blipFill>
        <p:spPr>
          <a:xfrm>
            <a:off x="7467600" y="5486400"/>
            <a:ext cx="1676400" cy="1371600"/>
          </a:xfrm>
          <a:prstGeom prst="rect">
            <a:avLst/>
          </a:prstGeom>
        </p:spPr>
      </p:pic>
      <p:pic>
        <p:nvPicPr>
          <p:cNvPr id="6" name="Picture 5"/>
          <p:cNvPicPr/>
          <p:nvPr/>
        </p:nvPicPr>
        <p:blipFill>
          <a:blip r:embed="rId4" cstate="print"/>
          <a:srcRect/>
          <a:stretch>
            <a:fillRect/>
          </a:stretch>
        </p:blipFill>
        <p:spPr bwMode="auto">
          <a:xfrm rot="5400000">
            <a:off x="3848613" y="4761986"/>
            <a:ext cx="1600199" cy="2591826"/>
          </a:xfrm>
          <a:prstGeom prst="rect">
            <a:avLst/>
          </a:prstGeom>
          <a:noFill/>
          <a:ln w="9525">
            <a:noFill/>
            <a:miter lim="800000"/>
            <a:headEnd/>
            <a:tailEnd/>
          </a:ln>
        </p:spPr>
      </p:pic>
      <p:sp>
        <p:nvSpPr>
          <p:cNvPr id="7" name="Title 1"/>
          <p:cNvSpPr txBox="1">
            <a:spLocks/>
          </p:cNvSpPr>
          <p:nvPr/>
        </p:nvSpPr>
        <p:spPr>
          <a:xfrm>
            <a:off x="152400" y="152400"/>
            <a:ext cx="49530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Caracol</a:t>
            </a:r>
            <a:r>
              <a:rPr kumimoji="0" lang="en-US" sz="36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mj-lt"/>
                <a:ea typeface="+mj-ea"/>
                <a:cs typeface="+mj-cs"/>
              </a:rPr>
              <a:t> Bay MPA</a:t>
            </a:r>
            <a: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en-US" sz="3200" b="1" i="0" u="none" strike="noStrike" kern="1200" cap="none" spc="0" normalizeH="0" baseline="0" noProof="0" dirty="0" smtClean="0">
                <a:ln>
                  <a:noFill/>
                </a:ln>
                <a:solidFill>
                  <a:schemeClr val="accent6">
                    <a:lumMod val="75000"/>
                  </a:schemeClr>
                </a:solidFill>
                <a:effectLst/>
                <a:uLnTx/>
                <a:uFillTx/>
                <a:latin typeface="+mj-lt"/>
                <a:ea typeface="+mj-ea"/>
                <a:cs typeface="+mj-cs"/>
              </a:rPr>
            </a:br>
            <a:r>
              <a:rPr kumimoji="0" lang="en-US" sz="2800" b="0" i="1" u="none" strike="noStrike" kern="1200" cap="none" spc="0" normalizeH="0" baseline="0" noProof="0" dirty="0" smtClean="0">
                <a:ln>
                  <a:noFill/>
                </a:ln>
                <a:solidFill>
                  <a:schemeClr val="accent6">
                    <a:lumMod val="75000"/>
                  </a:schemeClr>
                </a:solidFill>
                <a:effectLst/>
                <a:uLnTx/>
                <a:uFillTx/>
                <a:latin typeface="+mj-lt"/>
                <a:ea typeface="+mj-ea"/>
                <a:cs typeface="+mj-cs"/>
              </a:rPr>
              <a:t>Haiti</a:t>
            </a:r>
            <a:endParaRPr kumimoji="0" lang="en-US" sz="3200" b="0" i="1"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8" name="TextBox 7"/>
          <p:cNvSpPr txBox="1"/>
          <p:nvPr/>
        </p:nvSpPr>
        <p:spPr>
          <a:xfrm>
            <a:off x="5791200" y="152400"/>
            <a:ext cx="3124200" cy="646331"/>
          </a:xfrm>
          <a:prstGeom prst="rect">
            <a:avLst/>
          </a:prstGeom>
          <a:noFill/>
        </p:spPr>
        <p:txBody>
          <a:bodyPr wrap="square" rtlCol="0">
            <a:spAutoFit/>
          </a:bodyPr>
          <a:lstStyle/>
          <a:p>
            <a:r>
              <a:rPr lang="en-US" b="1" dirty="0" smtClean="0">
                <a:solidFill>
                  <a:srgbClr val="2E7919"/>
                </a:solidFill>
              </a:rPr>
              <a:t>Cont’d</a:t>
            </a:r>
          </a:p>
          <a:p>
            <a:endParaRPr lang="en-US" dirty="0">
              <a:solidFill>
                <a:srgbClr val="2E791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Wildflowers</Template>
  <TotalTime>2379</TotalTime>
  <Words>998</Words>
  <Application>Microsoft Office PowerPoint</Application>
  <PresentationFormat>Presentación en pantalla (4:3)</PresentationFormat>
  <Paragraphs>179</Paragraphs>
  <Slides>14</Slides>
  <Notes>11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Office Theme</vt:lpstr>
      <vt:lpstr>Reef Biodiversity and Fisheries Pilot Project</vt:lpstr>
      <vt:lpstr>Overall Project Management</vt:lpstr>
      <vt:lpstr>Seaflower MPA San Andres, Colombia</vt:lpstr>
      <vt:lpstr>Seaflower MPA San Andres, Colombia</vt:lpstr>
      <vt:lpstr>Seaflower MPA San Andres, Colombia</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Reef Biodiversity and Fisheries Pilot Project</dc:title>
  <dc:creator>Karen</dc:creator>
  <cp:lastModifiedBy>CLME project</cp:lastModifiedBy>
  <cp:revision>35</cp:revision>
  <dcterms:created xsi:type="dcterms:W3CDTF">2011-10-30T20:25:37Z</dcterms:created>
  <dcterms:modified xsi:type="dcterms:W3CDTF">2013-02-12T15:13:48Z</dcterms:modified>
</cp:coreProperties>
</file>