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0" r:id="rId4"/>
    <p:sldId id="272" r:id="rId5"/>
    <p:sldId id="291" r:id="rId6"/>
    <p:sldId id="276" r:id="rId7"/>
    <p:sldId id="296" r:id="rId8"/>
    <p:sldId id="294" r:id="rId9"/>
    <p:sldId id="299" r:id="rId10"/>
    <p:sldId id="298" r:id="rId11"/>
    <p:sldId id="29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errence Phillips" initials="TP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25" autoAdjust="0"/>
    <p:restoredTop sz="94782" autoAdjust="0"/>
  </p:normalViewPr>
  <p:slideViewPr>
    <p:cSldViewPr>
      <p:cViewPr>
        <p:scale>
          <a:sx n="80" d="100"/>
          <a:sy n="80" d="100"/>
        </p:scale>
        <p:origin x="-7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84E0-6DC1-466F-9DE1-075A813E2054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FF3CE-6EDD-40BA-8A92-F356A7104CE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3583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6CADD-CA68-4ABC-8244-1313D696A5C5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EE8C8-9CB4-4B8F-B1D8-403CF6B6B9C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923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EE8C8-9CB4-4B8F-B1D8-403CF6B6B9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EE8C8-9CB4-4B8F-B1D8-403CF6B6B9C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EE8C8-9CB4-4B8F-B1D8-403CF6B6B9C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EE8C8-9CB4-4B8F-B1D8-403CF6B6B9C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EE8C8-9CB4-4B8F-B1D8-403CF6B6B9C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EE8C8-9CB4-4B8F-B1D8-403CF6B6B9C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13742-F233-41BF-8219-64D36A23262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234DB-C9DA-464E-869F-CC2764AF4BB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712968" cy="147002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CASE STUDY FOR THE SHARED STOCKS OF THE SHRIMP AND GROUNDFISH FISHERY OF THE GUIANAS-BRAZIL SHELF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O" sz="2400" dirty="0" smtClean="0">
                <a:solidFill>
                  <a:schemeClr val="bg2">
                    <a:lumMod val="10000"/>
                  </a:schemeClr>
                </a:solidFill>
                <a:latin typeface="Arial Rounded MT Bold" pitchFamily="34" charset="0"/>
              </a:rPr>
              <a:t>CLME </a:t>
            </a:r>
            <a:r>
              <a:rPr lang="es-CO" sz="2400" dirty="0" err="1" smtClean="0">
                <a:solidFill>
                  <a:schemeClr val="bg2">
                    <a:lumMod val="10000"/>
                  </a:schemeClr>
                </a:solidFill>
                <a:latin typeface="Arial Rounded MT Bold" pitchFamily="34" charset="0"/>
              </a:rPr>
              <a:t>Steering</a:t>
            </a:r>
            <a:r>
              <a:rPr lang="es-CO" sz="2400" dirty="0" smtClean="0">
                <a:solidFill>
                  <a:schemeClr val="bg2">
                    <a:lumMod val="10000"/>
                  </a:schemeClr>
                </a:solidFill>
                <a:latin typeface="Arial Rounded MT Bold" pitchFamily="34" charset="0"/>
              </a:rPr>
              <a:t> </a:t>
            </a:r>
            <a:r>
              <a:rPr lang="es-CO" sz="2400" dirty="0" err="1" smtClean="0">
                <a:solidFill>
                  <a:schemeClr val="bg2">
                    <a:lumMod val="10000"/>
                  </a:schemeClr>
                </a:solidFill>
                <a:latin typeface="Arial Rounded MT Bold" pitchFamily="34" charset="0"/>
              </a:rPr>
              <a:t>Committee</a:t>
            </a:r>
            <a:endParaRPr lang="es-CO" sz="2400" dirty="0" smtClean="0">
              <a:solidFill>
                <a:schemeClr val="bg2">
                  <a:lumMod val="10000"/>
                </a:schemeClr>
              </a:solidFill>
              <a:latin typeface="Arial Rounded MT Bold" pitchFamily="34" charset="0"/>
            </a:endParaRPr>
          </a:p>
          <a:p>
            <a:r>
              <a:rPr lang="es-CO" sz="1800" dirty="0" smtClean="0">
                <a:solidFill>
                  <a:schemeClr val="bg2">
                    <a:lumMod val="10000"/>
                  </a:schemeClr>
                </a:solidFill>
              </a:rPr>
              <a:t>Cartagena, 4-6 </a:t>
            </a:r>
            <a:r>
              <a:rPr lang="es-CO" sz="1800" dirty="0" err="1" smtClean="0">
                <a:solidFill>
                  <a:schemeClr val="bg2">
                    <a:lumMod val="10000"/>
                  </a:schemeClr>
                </a:solidFill>
              </a:rPr>
              <a:t>March</a:t>
            </a:r>
            <a:r>
              <a:rPr lang="es-CO" sz="1800" dirty="0" smtClean="0">
                <a:solidFill>
                  <a:schemeClr val="bg2">
                    <a:lumMod val="10000"/>
                  </a:schemeClr>
                </a:solidFill>
              </a:rPr>
              <a:t> 2013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Picture 9" descr="logo(rgb)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2376264" cy="79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ANARI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56376" y="5733256"/>
            <a:ext cx="777240" cy="890293"/>
          </a:xfrm>
          <a:prstGeom prst="rect">
            <a:avLst/>
          </a:prstGeom>
        </p:spPr>
      </p:pic>
      <p:pic>
        <p:nvPicPr>
          <p:cNvPr id="7" name="Picture 2" descr="C:\Users\faoadmin\Desktop\logo crf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6021288"/>
            <a:ext cx="1440160" cy="553907"/>
          </a:xfrm>
          <a:prstGeom prst="rect">
            <a:avLst/>
          </a:prstGeom>
          <a:noFill/>
        </p:spPr>
      </p:pic>
      <p:grpSp>
        <p:nvGrpSpPr>
          <p:cNvPr id="8" name="Group 7"/>
          <p:cNvGrpSpPr/>
          <p:nvPr/>
        </p:nvGrpSpPr>
        <p:grpSpPr>
          <a:xfrm>
            <a:off x="395536" y="4698947"/>
            <a:ext cx="936104" cy="1981107"/>
            <a:chOff x="827584" y="1988840"/>
            <a:chExt cx="1102990" cy="2197131"/>
          </a:xfrm>
        </p:grpSpPr>
        <p:pic>
          <p:nvPicPr>
            <p:cNvPr id="9" name="Picture 4" descr="C:\Users\faoadmin\Desktop\uwicrest1.gi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27584" y="1988840"/>
              <a:ext cx="1102990" cy="1484794"/>
            </a:xfrm>
            <a:prstGeom prst="rect">
              <a:avLst/>
            </a:prstGeom>
            <a:noFill/>
          </p:spPr>
        </p:pic>
        <p:pic>
          <p:nvPicPr>
            <p:cNvPr id="10" name="Picture 5" descr="C:\Users\faoadmin\Desktop\verticalmenu.jpg"/>
            <p:cNvPicPr>
              <a:picLocks noChangeAspect="1" noChangeArrowheads="1"/>
            </p:cNvPicPr>
            <p:nvPr/>
          </p:nvPicPr>
          <p:blipFill>
            <a:blip r:embed="rId6" cstate="print">
              <a:lum bright="2000" contrast="19000"/>
            </a:blip>
            <a:srcRect b="79210"/>
            <a:stretch>
              <a:fillRect/>
            </a:stretch>
          </p:blipFill>
          <p:spPr bwMode="auto">
            <a:xfrm>
              <a:off x="899592" y="3573016"/>
              <a:ext cx="936104" cy="612955"/>
            </a:xfrm>
            <a:prstGeom prst="rect">
              <a:avLst/>
            </a:prstGeom>
            <a:noFill/>
          </p:spPr>
        </p:pic>
      </p:grpSp>
      <p:pic>
        <p:nvPicPr>
          <p:cNvPr id="11" name="Picture 4" descr="FAO blu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328" y="303057"/>
            <a:ext cx="1115616" cy="1109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Lessons</a:t>
            </a: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learned</a:t>
            </a:r>
            <a:r>
              <a:rPr lang="es-CO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s-CO" b="1" dirty="0" smtClean="0">
                <a:latin typeface="Calibri" pitchFamily="34" charset="0"/>
                <a:cs typeface="Calibri" pitchFamily="34" charset="0"/>
              </a:rPr>
            </a:br>
            <a:endParaRPr lang="en-US" b="1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76064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Stakeholders concerned about sustainability;</a:t>
            </a:r>
          </a:p>
          <a:p>
            <a:r>
              <a:rPr lang="en-US" dirty="0" smtClean="0"/>
              <a:t>High interest of stakeholders to engage in an inter-</a:t>
            </a:r>
            <a:r>
              <a:rPr lang="en-US" dirty="0" err="1" smtClean="0"/>
              <a:t>sectoral</a:t>
            </a:r>
            <a:r>
              <a:rPr lang="en-US" dirty="0" smtClean="0"/>
              <a:t> dialogue;</a:t>
            </a:r>
          </a:p>
          <a:p>
            <a:r>
              <a:rPr lang="en-US" dirty="0" smtClean="0"/>
              <a:t>Good bottom-up mechanism can contribute to keep stakeholders engaged;</a:t>
            </a:r>
          </a:p>
          <a:p>
            <a:r>
              <a:rPr lang="en-US" dirty="0" smtClean="0"/>
              <a:t>Need to identify carefully all stakeholders to be engaged and avoid “comfort zones”;</a:t>
            </a:r>
          </a:p>
          <a:p>
            <a:r>
              <a:rPr lang="en-US" dirty="0" smtClean="0">
                <a:sym typeface="Wingdings" pitchFamily="2" charset="2"/>
              </a:rPr>
              <a:t>Leadership by the fisheries authorities is key to the success of the process;</a:t>
            </a:r>
          </a:p>
          <a:p>
            <a:r>
              <a:rPr lang="en-US" dirty="0" smtClean="0">
                <a:sym typeface="Wingdings" pitchFamily="2" charset="2"/>
              </a:rPr>
              <a:t>Need for a sub-regional (Guiana – Brazil) decision mechanism;</a:t>
            </a:r>
            <a:endParaRPr lang="en-US" dirty="0" smtClean="0"/>
          </a:p>
          <a:p>
            <a:r>
              <a:rPr lang="en-US" dirty="0" smtClean="0">
                <a:sym typeface="Wingdings" pitchFamily="2" charset="2"/>
              </a:rPr>
              <a:t>Piracy appears to be an immediate problem which could be reduced with effective Monitoring, Control and Surveillance (Navy/coast guard; marine police, judiciary,  fisheries authorities).</a:t>
            </a:r>
          </a:p>
          <a:p>
            <a:endParaRPr lang="en-US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9552" y="4221088"/>
            <a:ext cx="8388424" cy="2088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Best</a:t>
            </a: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practices</a:t>
            </a:r>
            <a:r>
              <a:rPr lang="es-CO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s-CO" b="1" dirty="0" smtClean="0">
                <a:latin typeface="Calibri" pitchFamily="34" charset="0"/>
                <a:cs typeface="Calibri" pitchFamily="34" charset="0"/>
              </a:rPr>
            </a:b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1662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International cooperation on management of shared fisheries resources;</a:t>
            </a:r>
          </a:p>
          <a:p>
            <a:r>
              <a:rPr lang="en-US" dirty="0" smtClean="0"/>
              <a:t>EAF provided an appropriate framework for Sustainable Development;</a:t>
            </a:r>
          </a:p>
          <a:p>
            <a:r>
              <a:rPr lang="en-US" dirty="0" smtClean="0"/>
              <a:t>Wide stakeholder consultations &amp; fostering inter-</a:t>
            </a:r>
            <a:r>
              <a:rPr lang="en-US" dirty="0" err="1" smtClean="0"/>
              <a:t>sectoral</a:t>
            </a:r>
            <a:r>
              <a:rPr lang="en-US" dirty="0" smtClean="0"/>
              <a:t> dialogue;</a:t>
            </a:r>
          </a:p>
          <a:p>
            <a:r>
              <a:rPr lang="en-US" dirty="0" smtClean="0"/>
              <a:t>Cooperation between institutions running the case study (CANARI, CERMES, CRFM, FAO) (joining resources, skills &amp; networks);</a:t>
            </a:r>
          </a:p>
          <a:p>
            <a:r>
              <a:rPr lang="en-US" dirty="0" smtClean="0"/>
              <a:t>SAP is based on the outputs of bottom-up consultations (conveying ground problems and potential solutions from stakeholders to policy makers).</a:t>
            </a:r>
          </a:p>
          <a:p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9552" y="4221088"/>
            <a:ext cx="8388424" cy="2088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24" y="-171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Case study on shrimp and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groundfish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Picture 8" descr="clme_bah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837" y="836712"/>
            <a:ext cx="7745595" cy="5877272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851920" y="1052736"/>
            <a:ext cx="4427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6 countries (North Brazil Shelf):</a:t>
            </a:r>
          </a:p>
          <a:p>
            <a:pPr algn="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Brazil</a:t>
            </a:r>
          </a:p>
          <a:p>
            <a:pPr algn="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France (F. Guiana)</a:t>
            </a:r>
          </a:p>
          <a:p>
            <a:pPr algn="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Guyana</a:t>
            </a:r>
          </a:p>
          <a:p>
            <a:pPr algn="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Suriname</a:t>
            </a:r>
          </a:p>
          <a:p>
            <a:pPr algn="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Trinidad &amp; Tobago</a:t>
            </a:r>
          </a:p>
          <a:p>
            <a:pPr algn="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Venezuela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General information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43808" y="980728"/>
            <a:ext cx="6408712" cy="158417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Food and Agriculture Organization of the United Nations, </a:t>
            </a: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FAO Fisheries and Aquaculture Division</a:t>
            </a:r>
            <a:endParaRPr lang="en-US" sz="2400" b="1" i="1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G. Bianchi, T. Bahri, A. Alleyne, N. Franz, R. Van </a:t>
            </a:r>
            <a:r>
              <a:rPr lang="en-US" sz="2400" i="1" dirty="0" err="1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Anrooy</a:t>
            </a: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, M. Vasconcellos</a:t>
            </a:r>
          </a:p>
          <a:p>
            <a:pPr marL="539750" indent="-53975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12" y="105273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Implementing</a:t>
            </a:r>
            <a:r>
              <a:rPr lang="es-CO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CO" sz="2400" b="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agency</a:t>
            </a:r>
            <a:endParaRPr lang="es-CO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771800" y="2636912"/>
            <a:ext cx="6300192" cy="10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Caribbean Natural Resources Institute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CANARI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N. Leotaud</a:t>
            </a:r>
            <a:r>
              <a:rPr lang="en-US" sz="2400" i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K. </a:t>
            </a:r>
            <a:r>
              <a:rPr lang="en-US" sz="2400" i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Sandy</a:t>
            </a:r>
          </a:p>
          <a:p>
            <a:pPr lvl="0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Centre for Resource Management and Environmental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Studies, </a:t>
            </a: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CERMES</a:t>
            </a:r>
            <a:endParaRPr lang="en-US" sz="2400" b="1" u="sng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R. Mahon</a:t>
            </a:r>
            <a:r>
              <a:rPr lang="en-US" sz="2400" i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P. McConney</a:t>
            </a:r>
            <a:endParaRPr lang="en-US" sz="2400" i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Caribbean 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Regional Fisheries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Mechanism, </a:t>
            </a: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CRFM</a:t>
            </a:r>
          </a:p>
          <a:p>
            <a:pPr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i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T. Phillips</a:t>
            </a:r>
            <a:endParaRPr lang="en-US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496" y="3750131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Collaborating</a:t>
            </a:r>
            <a:r>
              <a:rPr lang="es-CO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CO" sz="2400" b="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organizations</a:t>
            </a:r>
            <a:endParaRPr lang="es-CO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 rot="5400000">
            <a:off x="2051720" y="1556792"/>
            <a:ext cx="10081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1079612" y="4113076"/>
            <a:ext cx="295232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7 CuadroTexto"/>
          <p:cNvSpPr txBox="1"/>
          <p:nvPr/>
        </p:nvSpPr>
        <p:spPr>
          <a:xfrm>
            <a:off x="107504" y="5805264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Time </a:t>
            </a:r>
            <a:r>
              <a:rPr lang="es-CO" sz="2400" b="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frame</a:t>
            </a:r>
            <a:r>
              <a:rPr lang="es-CO" sz="24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and </a:t>
            </a:r>
            <a:r>
              <a:rPr lang="es-CO" sz="2400" b="1" dirty="0" err="1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budget</a:t>
            </a:r>
            <a:endParaRPr lang="es-CO" sz="24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3" name="10 Conector recto"/>
          <p:cNvCxnSpPr/>
          <p:nvPr/>
        </p:nvCxnSpPr>
        <p:spPr>
          <a:xfrm rot="5400000">
            <a:off x="2231740" y="6168209"/>
            <a:ext cx="64807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2843808" y="5844173"/>
            <a:ext cx="64087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16 months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(completion date December 2012)</a:t>
            </a:r>
          </a:p>
          <a:p>
            <a:pPr>
              <a:spcBef>
                <a:spcPts val="200"/>
              </a:spcBef>
              <a:spcAft>
                <a:spcPts val="200"/>
              </a:spcAft>
              <a:defRPr/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USD 253,000 US $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539750" marR="0" lvl="0" indent="-539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Objectives</a:t>
            </a: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 of </a:t>
            </a:r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 case </a:t>
            </a:r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study</a:t>
            </a:r>
            <a:r>
              <a:rPr lang="es-CO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s-CO" b="1" dirty="0" smtClean="0">
                <a:latin typeface="Calibri" pitchFamily="34" charset="0"/>
                <a:cs typeface="Calibri" pitchFamily="34" charset="0"/>
              </a:rPr>
            </a:b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80920" cy="2808312"/>
          </a:xfrm>
        </p:spPr>
        <p:txBody>
          <a:bodyPr>
            <a:noAutofit/>
          </a:bodyPr>
          <a:lstStyle/>
          <a:p>
            <a:pPr marL="360363" indent="-360363"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To fill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knowledge gaps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and contribute to the preparation of the CLME Strategic Action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Programme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(SAP), with priority actions for the sustainable management of the shrimp and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groundfish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fisheries</a:t>
            </a:r>
          </a:p>
          <a:p>
            <a:pPr marL="360363" indent="-360363">
              <a:buFont typeface="Wingdings" pitchFamily="2" charset="2"/>
              <a:buChar char="ü"/>
            </a:pPr>
            <a:endParaRPr lang="es-CO" sz="2400" b="1" dirty="0">
              <a:solidFill>
                <a:schemeClr val="tx2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9552" y="4221088"/>
            <a:ext cx="8388424" cy="2088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059832" y="3068960"/>
            <a:ext cx="2952328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3568" y="4289028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Mainstreaming the Ecosystem Approach to Fisheries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(EAF)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 the management of shrimp and ground fish fisheries, through this case study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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with participation of stakeholders and following some of the key steps of the planning process under an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EAF framework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3574757"/>
            <a:ext cx="2038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1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Roadmap (1)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2627784" y="260648"/>
            <a:ext cx="4320480" cy="6309320"/>
            <a:chOff x="2771800" y="548680"/>
            <a:chExt cx="3744417" cy="5753617"/>
          </a:xfrm>
        </p:grpSpPr>
        <p:pic>
          <p:nvPicPr>
            <p:cNvPr id="7" name="Picture Placeholder 4" descr="IMG_1836.JPG"/>
            <p:cNvPicPr>
              <a:picLocks noChangeAspect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>
            <a:xfrm rot="16200000">
              <a:off x="1767200" y="1553280"/>
              <a:ext cx="5753617" cy="374441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724128" y="1749066"/>
              <a:ext cx="648072" cy="304314"/>
            </a:xfrm>
            <a:prstGeom prst="rect">
              <a:avLst/>
            </a:prstGeom>
            <a:solidFill>
              <a:schemeClr val="bg1">
                <a:lumMod val="85000"/>
                <a:alpha val="66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500"/>
                </a:lnSpc>
              </a:pPr>
              <a:r>
                <a:rPr lang="en-US" sz="2000" b="1" dirty="0" smtClean="0">
                  <a:solidFill>
                    <a:schemeClr val="accent1">
                      <a:lumMod val="75000"/>
                    </a:schemeClr>
                  </a:solidFill>
                </a:rPr>
                <a:t>SAP</a:t>
              </a:r>
              <a:endParaRPr lang="en-US" sz="20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860032" y="34917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  <a:latin typeface="Apple Chancery" pitchFamily="66" charset="0"/>
              </a:rPr>
              <a:t>Specific studies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Apple Chancery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16" y="12576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Roadmap (2)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49845" y="1028856"/>
            <a:ext cx="1153867" cy="936104"/>
            <a:chOff x="621853" y="1820760"/>
            <a:chExt cx="1153867" cy="936104"/>
          </a:xfrm>
        </p:grpSpPr>
        <p:sp>
          <p:nvSpPr>
            <p:cNvPr id="4" name="TextBox 3"/>
            <p:cNvSpPr txBox="1"/>
            <p:nvPr/>
          </p:nvSpPr>
          <p:spPr>
            <a:xfrm>
              <a:off x="621853" y="1916832"/>
              <a:ext cx="11496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Brazil</a:t>
              </a:r>
            </a:p>
            <a:p>
              <a:pPr algn="ctr"/>
              <a:r>
                <a:rPr lang="en-US" sz="2000" b="1" dirty="0" smtClean="0"/>
                <a:t>Priorities</a:t>
              </a:r>
              <a:endParaRPr lang="en-US" sz="2000" b="1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623592" y="1820760"/>
              <a:ext cx="1152128" cy="9361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71501" y="980912"/>
            <a:ext cx="1218603" cy="936104"/>
            <a:chOff x="587389" y="1820760"/>
            <a:chExt cx="1218603" cy="936104"/>
          </a:xfrm>
        </p:grpSpPr>
        <p:sp>
          <p:nvSpPr>
            <p:cNvPr id="9" name="TextBox 8"/>
            <p:cNvSpPr txBox="1"/>
            <p:nvPr/>
          </p:nvSpPr>
          <p:spPr>
            <a:xfrm>
              <a:off x="587389" y="1916832"/>
              <a:ext cx="121860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F. Guyana</a:t>
              </a:r>
            </a:p>
            <a:p>
              <a:pPr algn="ctr"/>
              <a:r>
                <a:rPr lang="en-US" sz="2000" b="1" dirty="0" smtClean="0"/>
                <a:t>Priorities</a:t>
              </a:r>
              <a:endParaRPr lang="en-US" sz="2000" b="1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23592" y="1820760"/>
              <a:ext cx="1152128" cy="936104"/>
            </a:xfrm>
            <a:prstGeom prst="ellipse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74116" y="980728"/>
            <a:ext cx="1153868" cy="936104"/>
            <a:chOff x="621852" y="1820760"/>
            <a:chExt cx="1153868" cy="936104"/>
          </a:xfrm>
        </p:grpSpPr>
        <p:sp>
          <p:nvSpPr>
            <p:cNvPr id="12" name="TextBox 11"/>
            <p:cNvSpPr txBox="1"/>
            <p:nvPr/>
          </p:nvSpPr>
          <p:spPr>
            <a:xfrm>
              <a:off x="621852" y="1916832"/>
              <a:ext cx="114967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Surinam</a:t>
              </a:r>
            </a:p>
            <a:p>
              <a:pPr algn="ctr"/>
              <a:r>
                <a:rPr lang="en-US" sz="2000" b="1" dirty="0" smtClean="0"/>
                <a:t>Priorities</a:t>
              </a:r>
              <a:endParaRPr lang="en-US" sz="2000" b="1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623592" y="1820760"/>
              <a:ext cx="1152128" cy="9361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2269" y="980912"/>
            <a:ext cx="1153867" cy="936104"/>
            <a:chOff x="621853" y="1820760"/>
            <a:chExt cx="1153867" cy="936104"/>
          </a:xfrm>
        </p:grpSpPr>
        <p:sp>
          <p:nvSpPr>
            <p:cNvPr id="15" name="TextBox 14"/>
            <p:cNvSpPr txBox="1"/>
            <p:nvPr/>
          </p:nvSpPr>
          <p:spPr>
            <a:xfrm>
              <a:off x="621853" y="1916832"/>
              <a:ext cx="11496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Guyana</a:t>
              </a:r>
            </a:p>
            <a:p>
              <a:pPr algn="ctr"/>
              <a:r>
                <a:rPr lang="en-US" sz="2000" b="1" dirty="0" smtClean="0"/>
                <a:t>Priorities</a:t>
              </a:r>
              <a:endParaRPr lang="en-US" sz="2000" b="1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623592" y="1820760"/>
              <a:ext cx="1152128" cy="9361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904240" y="980912"/>
            <a:ext cx="1448369" cy="971458"/>
            <a:chOff x="515672" y="1820760"/>
            <a:chExt cx="1448369" cy="971458"/>
          </a:xfrm>
        </p:grpSpPr>
        <p:sp>
          <p:nvSpPr>
            <p:cNvPr id="18" name="TextBox 17"/>
            <p:cNvSpPr txBox="1"/>
            <p:nvPr/>
          </p:nvSpPr>
          <p:spPr>
            <a:xfrm>
              <a:off x="515672" y="1868888"/>
              <a:ext cx="144836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Trinidad &amp; Tobago</a:t>
              </a:r>
            </a:p>
            <a:p>
              <a:pPr algn="ctr"/>
              <a:r>
                <a:rPr lang="en-US" b="1" dirty="0" smtClean="0"/>
                <a:t>Priorities</a:t>
              </a:r>
              <a:endParaRPr lang="en-US" b="1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623592" y="1820760"/>
              <a:ext cx="1152128" cy="9361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386909" y="980912"/>
            <a:ext cx="1277017" cy="936104"/>
            <a:chOff x="7386909" y="980912"/>
            <a:chExt cx="1277017" cy="936104"/>
          </a:xfrm>
        </p:grpSpPr>
        <p:sp>
          <p:nvSpPr>
            <p:cNvPr id="21" name="TextBox 20"/>
            <p:cNvSpPr txBox="1"/>
            <p:nvPr/>
          </p:nvSpPr>
          <p:spPr>
            <a:xfrm>
              <a:off x="7386909" y="1076984"/>
              <a:ext cx="127701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Venezuela</a:t>
              </a:r>
            </a:p>
            <a:p>
              <a:pPr algn="ctr"/>
              <a:r>
                <a:rPr lang="en-US" sz="2000" b="1" dirty="0" smtClean="0"/>
                <a:t>Priorities</a:t>
              </a:r>
              <a:endParaRPr lang="en-US" sz="2000" b="1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7452320" y="980912"/>
              <a:ext cx="1152128" cy="936104"/>
            </a:xfrm>
            <a:prstGeom prst="ellipse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Left Brace 37"/>
          <p:cNvSpPr/>
          <p:nvPr/>
        </p:nvSpPr>
        <p:spPr>
          <a:xfrm rot="16200000">
            <a:off x="4463988" y="-2007420"/>
            <a:ext cx="360040" cy="8208912"/>
          </a:xfrm>
          <a:prstGeom prst="lef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-36512" y="2132856"/>
            <a:ext cx="9073008" cy="1740768"/>
            <a:chOff x="-36512" y="2493080"/>
            <a:chExt cx="9073008" cy="1740768"/>
          </a:xfrm>
        </p:grpSpPr>
        <p:grpSp>
          <p:nvGrpSpPr>
            <p:cNvPr id="42" name="Group 41"/>
            <p:cNvGrpSpPr/>
            <p:nvPr/>
          </p:nvGrpSpPr>
          <p:grpSpPr>
            <a:xfrm>
              <a:off x="-36512" y="2997136"/>
              <a:ext cx="9073008" cy="1236712"/>
              <a:chOff x="-36512" y="2997136"/>
              <a:chExt cx="9073008" cy="1236712"/>
            </a:xfrm>
          </p:grpSpPr>
          <p:sp>
            <p:nvSpPr>
              <p:cNvPr id="26" name="15 CuadroTexto"/>
              <p:cNvSpPr txBox="1"/>
              <p:nvPr/>
            </p:nvSpPr>
            <p:spPr>
              <a:xfrm>
                <a:off x="-36512" y="3213160"/>
                <a:ext cx="33123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60363" indent="-360363" algn="ctr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b="1" dirty="0" smtClean="0">
                    <a:solidFill>
                      <a:schemeClr val="tx2">
                        <a:lumMod val="5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Regional Workshop</a:t>
                </a:r>
                <a:endParaRPr lang="es-CO" sz="2400" b="1" dirty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7" name="18 Flecha derecha"/>
              <p:cNvSpPr/>
              <p:nvPr/>
            </p:nvSpPr>
            <p:spPr>
              <a:xfrm>
                <a:off x="2987824" y="3285168"/>
                <a:ext cx="360040" cy="360040"/>
              </a:xfrm>
              <a:prstGeom prst="rightArrow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8" name="19 CuadroTexto"/>
              <p:cNvSpPr txBox="1"/>
              <p:nvPr/>
            </p:nvSpPr>
            <p:spPr>
              <a:xfrm>
                <a:off x="3419872" y="3033519"/>
                <a:ext cx="56166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400" b="1" dirty="0" smtClean="0">
                    <a:solidFill>
                      <a:schemeClr val="tx2">
                        <a:lumMod val="5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  Present  results of national/regional activities for validation and provide recommendations for inclusion in the SAP</a:t>
                </a:r>
                <a:endParaRPr lang="es-CO" sz="2400" b="1" dirty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79512" y="2997136"/>
                <a:ext cx="8712968" cy="1224136"/>
              </a:xfrm>
              <a:prstGeom prst="rect">
                <a:avLst/>
              </a:prstGeom>
              <a:noFill/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79512" y="3645208"/>
                <a:ext cx="30865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chemeClr val="tx2">
                        <a:lumMod val="50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(Port of Spain, October 2012)</a:t>
                </a:r>
                <a:endParaRPr lang="en-US" dirty="0"/>
              </a:p>
            </p:txBody>
          </p:sp>
        </p:grpSp>
        <p:sp>
          <p:nvSpPr>
            <p:cNvPr id="39" name="Down Arrow 38"/>
            <p:cNvSpPr/>
            <p:nvPr/>
          </p:nvSpPr>
          <p:spPr>
            <a:xfrm>
              <a:off x="4499992" y="2493080"/>
              <a:ext cx="288032" cy="432048"/>
            </a:xfrm>
            <a:prstGeom prst="down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06119" y="3861048"/>
            <a:ext cx="8663462" cy="1385971"/>
            <a:chOff x="206119" y="4293280"/>
            <a:chExt cx="8663462" cy="1385971"/>
          </a:xfrm>
        </p:grpSpPr>
        <p:sp>
          <p:nvSpPr>
            <p:cNvPr id="40" name="Down Arrow 39"/>
            <p:cNvSpPr/>
            <p:nvPr/>
          </p:nvSpPr>
          <p:spPr>
            <a:xfrm>
              <a:off x="4499992" y="4293280"/>
              <a:ext cx="288032" cy="432048"/>
            </a:xfrm>
            <a:prstGeom prst="down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06119" y="4725144"/>
              <a:ext cx="8663462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/>
                <a:t>CLME SAP (Strategic Action </a:t>
              </a:r>
              <a:r>
                <a:rPr lang="en-US" sz="2800" b="1" dirty="0" err="1" smtClean="0"/>
                <a:t>Programme</a:t>
              </a:r>
              <a:r>
                <a:rPr lang="en-US" sz="2800" b="1" dirty="0" smtClean="0"/>
                <a:t>)</a:t>
              </a:r>
            </a:p>
            <a:p>
              <a:pPr algn="ctr"/>
              <a:r>
                <a:rPr lang="en-US" sz="2800" b="1" dirty="0" smtClean="0"/>
                <a:t>that will be submitted to policy makers for endorsement</a:t>
              </a:r>
              <a:endParaRPr lang="en-US" sz="2800" b="1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0" y="5373216"/>
            <a:ext cx="9144000" cy="1314147"/>
            <a:chOff x="0" y="5373216"/>
            <a:chExt cx="9144000" cy="1314147"/>
          </a:xfrm>
        </p:grpSpPr>
        <p:sp>
          <p:nvSpPr>
            <p:cNvPr id="45" name="Rectangle 44"/>
            <p:cNvSpPr/>
            <p:nvPr/>
          </p:nvSpPr>
          <p:spPr>
            <a:xfrm>
              <a:off x="0" y="5733256"/>
              <a:ext cx="914400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/>
                <a:t>legal, policy and institutional reforms to achieve sustainable </a:t>
              </a:r>
              <a:r>
                <a:rPr lang="en-US" sz="2800" b="1" dirty="0" err="1" smtClean="0"/>
                <a:t>transboundary</a:t>
              </a:r>
              <a:r>
                <a:rPr lang="en-US" sz="2800" b="1" dirty="0" smtClean="0"/>
                <a:t> living marine resources management</a:t>
              </a:r>
              <a:endParaRPr lang="en-US" sz="2800" dirty="0"/>
            </a:p>
          </p:txBody>
        </p:sp>
        <p:sp>
          <p:nvSpPr>
            <p:cNvPr id="46" name="Down Arrow 45"/>
            <p:cNvSpPr/>
            <p:nvPr/>
          </p:nvSpPr>
          <p:spPr>
            <a:xfrm>
              <a:off x="4499992" y="5373216"/>
              <a:ext cx="288032" cy="432048"/>
            </a:xfrm>
            <a:prstGeom prst="down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1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Activities &amp; outputs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3" name="Group 42"/>
          <p:cNvGrpSpPr/>
          <p:nvPr/>
        </p:nvGrpSpPr>
        <p:grpSpPr>
          <a:xfrm>
            <a:off x="2771800" y="692696"/>
            <a:ext cx="3744417" cy="5753617"/>
            <a:chOff x="2771800" y="548680"/>
            <a:chExt cx="3744417" cy="5753617"/>
          </a:xfrm>
        </p:grpSpPr>
        <p:pic>
          <p:nvPicPr>
            <p:cNvPr id="7" name="Picture Placeholder 4" descr="IMG_1836.JPG"/>
            <p:cNvPicPr>
              <a:picLocks noChangeAspect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>
            <a:xfrm rot="16200000">
              <a:off x="1767200" y="1553280"/>
              <a:ext cx="5753617" cy="374441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724128" y="1749066"/>
              <a:ext cx="648072" cy="304314"/>
            </a:xfrm>
            <a:prstGeom prst="rect">
              <a:avLst/>
            </a:prstGeom>
            <a:solidFill>
              <a:schemeClr val="bg1">
                <a:lumMod val="85000"/>
                <a:alpha val="66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500"/>
                </a:lnSpc>
              </a:pPr>
              <a:r>
                <a:rPr lang="en-US" sz="2000" b="1" dirty="0" smtClean="0">
                  <a:solidFill>
                    <a:schemeClr val="accent1">
                      <a:lumMod val="75000"/>
                    </a:schemeClr>
                  </a:solidFill>
                </a:rPr>
                <a:t>SAP</a:t>
              </a:r>
              <a:endParaRPr lang="en-US" sz="20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4" name="Group 38"/>
          <p:cNvGrpSpPr/>
          <p:nvPr/>
        </p:nvGrpSpPr>
        <p:grpSpPr>
          <a:xfrm>
            <a:off x="0" y="3861048"/>
            <a:ext cx="3923928" cy="2952328"/>
            <a:chOff x="0" y="3717032"/>
            <a:chExt cx="3923928" cy="2952328"/>
          </a:xfrm>
        </p:grpSpPr>
        <p:sp>
          <p:nvSpPr>
            <p:cNvPr id="10" name="Oval 9"/>
            <p:cNvSpPr/>
            <p:nvPr/>
          </p:nvSpPr>
          <p:spPr>
            <a:xfrm>
              <a:off x="2627784" y="3717032"/>
              <a:ext cx="1296144" cy="576064"/>
            </a:xfrm>
            <a:prstGeom prst="ellips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Arrow Connector 15"/>
            <p:cNvCxnSpPr>
              <a:endCxn id="17" idx="0"/>
            </p:cNvCxnSpPr>
            <p:nvPr/>
          </p:nvCxnSpPr>
          <p:spPr>
            <a:xfrm flipH="1">
              <a:off x="1548172" y="4221088"/>
              <a:ext cx="1295128" cy="132488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6 CuadroTexto"/>
            <p:cNvSpPr txBox="1"/>
            <p:nvPr/>
          </p:nvSpPr>
          <p:spPr>
            <a:xfrm>
              <a:off x="0" y="5545976"/>
              <a:ext cx="3096344" cy="112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Regional </a:t>
              </a:r>
              <a:r>
                <a:rPr lang="en-US" sz="2200" b="1" dirty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training workshop on </a:t>
              </a:r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facilitation</a:t>
              </a:r>
            </a:p>
            <a:p>
              <a:pPr indent="-360363">
                <a:spcBef>
                  <a:spcPts val="600"/>
                </a:spcBef>
              </a:pPr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(Port of Spain, July 2011)</a:t>
              </a:r>
              <a:endParaRPr lang="es-CO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5" name="Group 39"/>
          <p:cNvGrpSpPr/>
          <p:nvPr/>
        </p:nvGrpSpPr>
        <p:grpSpPr>
          <a:xfrm>
            <a:off x="0" y="3249359"/>
            <a:ext cx="3995936" cy="1763817"/>
            <a:chOff x="0" y="3105343"/>
            <a:chExt cx="3995936" cy="1763817"/>
          </a:xfrm>
        </p:grpSpPr>
        <p:sp>
          <p:nvSpPr>
            <p:cNvPr id="11" name="Oval 10"/>
            <p:cNvSpPr/>
            <p:nvPr/>
          </p:nvSpPr>
          <p:spPr>
            <a:xfrm>
              <a:off x="2699792" y="3105343"/>
              <a:ext cx="1296144" cy="576064"/>
            </a:xfrm>
            <a:prstGeom prst="ellips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6 CuadroTexto"/>
            <p:cNvSpPr txBox="1"/>
            <p:nvPr/>
          </p:nvSpPr>
          <p:spPr>
            <a:xfrm>
              <a:off x="0" y="3745776"/>
              <a:ext cx="3096344" cy="112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Regional </a:t>
              </a:r>
              <a:r>
                <a:rPr lang="en-US" sz="2200" b="1" dirty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training workshop on </a:t>
              </a:r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EAF</a:t>
              </a:r>
            </a:p>
            <a:p>
              <a:pPr indent="-360363">
                <a:spcBef>
                  <a:spcPts val="600"/>
                </a:spcBef>
              </a:pPr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(Paramaribo, Oct. 2011)</a:t>
              </a:r>
              <a:endParaRPr lang="es-CO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22" name="Straight Arrow Connector 21"/>
            <p:cNvCxnSpPr>
              <a:stCxn id="11" idx="2"/>
            </p:cNvCxnSpPr>
            <p:nvPr/>
          </p:nvCxnSpPr>
          <p:spPr>
            <a:xfrm flipH="1">
              <a:off x="2123728" y="3393375"/>
              <a:ext cx="576064" cy="467673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0"/>
          <p:cNvGrpSpPr/>
          <p:nvPr/>
        </p:nvGrpSpPr>
        <p:grpSpPr>
          <a:xfrm>
            <a:off x="35496" y="2060848"/>
            <a:ext cx="4104456" cy="1212261"/>
            <a:chOff x="35496" y="1916832"/>
            <a:chExt cx="4104456" cy="1212261"/>
          </a:xfrm>
        </p:grpSpPr>
        <p:sp>
          <p:nvSpPr>
            <p:cNvPr id="12" name="Oval 11"/>
            <p:cNvSpPr/>
            <p:nvPr/>
          </p:nvSpPr>
          <p:spPr>
            <a:xfrm>
              <a:off x="2780184" y="2481021"/>
              <a:ext cx="1359768" cy="648072"/>
            </a:xfrm>
            <a:prstGeom prst="ellips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5496" y="1916832"/>
              <a:ext cx="2448272" cy="11233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4 National consultations</a:t>
              </a:r>
            </a:p>
            <a:p>
              <a:pPr indent="-360363">
                <a:spcBef>
                  <a:spcPts val="600"/>
                </a:spcBef>
              </a:pPr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(Apr.-Sept. 2012)</a:t>
              </a:r>
              <a:endParaRPr lang="es-CO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H="1" flipV="1">
              <a:off x="1835696" y="2420888"/>
              <a:ext cx="936104" cy="36004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41"/>
          <p:cNvGrpSpPr/>
          <p:nvPr/>
        </p:nvGrpSpPr>
        <p:grpSpPr>
          <a:xfrm>
            <a:off x="179512" y="980728"/>
            <a:ext cx="4608512" cy="1440160"/>
            <a:chOff x="179512" y="836712"/>
            <a:chExt cx="4608512" cy="1440160"/>
          </a:xfrm>
        </p:grpSpPr>
        <p:sp>
          <p:nvSpPr>
            <p:cNvPr id="13" name="Oval 12"/>
            <p:cNvSpPr/>
            <p:nvPr/>
          </p:nvSpPr>
          <p:spPr>
            <a:xfrm>
              <a:off x="3491880" y="1700808"/>
              <a:ext cx="1296144" cy="576064"/>
            </a:xfrm>
            <a:prstGeom prst="ellips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79512" y="836712"/>
              <a:ext cx="2448272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Final workshop</a:t>
              </a:r>
            </a:p>
            <a:p>
              <a:pPr indent="-360363">
                <a:spcBef>
                  <a:spcPts val="600"/>
                </a:spcBef>
              </a:pPr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(POS, Oct. 2012)</a:t>
              </a:r>
              <a:endParaRPr lang="es-CO" b="1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30" name="Straight Arrow Connector 29"/>
            <p:cNvCxnSpPr>
              <a:stCxn id="13" idx="2"/>
            </p:cNvCxnSpPr>
            <p:nvPr/>
          </p:nvCxnSpPr>
          <p:spPr>
            <a:xfrm flipH="1" flipV="1">
              <a:off x="1988096" y="1268760"/>
              <a:ext cx="1503784" cy="72008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52"/>
          <p:cNvGrpSpPr/>
          <p:nvPr/>
        </p:nvGrpSpPr>
        <p:grpSpPr>
          <a:xfrm>
            <a:off x="6308576" y="4149080"/>
            <a:ext cx="2511896" cy="1080120"/>
            <a:chOff x="6308576" y="4005064"/>
            <a:chExt cx="2511896" cy="1080120"/>
          </a:xfrm>
        </p:grpSpPr>
        <p:sp>
          <p:nvSpPr>
            <p:cNvPr id="36" name="Right Bracket 35"/>
            <p:cNvSpPr/>
            <p:nvPr/>
          </p:nvSpPr>
          <p:spPr>
            <a:xfrm>
              <a:off x="6308576" y="4005064"/>
              <a:ext cx="144016" cy="1080120"/>
            </a:xfrm>
            <a:prstGeom prst="rightBracket">
              <a:avLst/>
            </a:prstGeom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6 CuadroTexto"/>
            <p:cNvSpPr txBox="1"/>
            <p:nvPr/>
          </p:nvSpPr>
          <p:spPr>
            <a:xfrm>
              <a:off x="6588224" y="4221088"/>
              <a:ext cx="22322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Stakeholder analysis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6444208" y="4437112"/>
              <a:ext cx="576064" cy="0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53"/>
          <p:cNvGrpSpPr/>
          <p:nvPr/>
        </p:nvGrpSpPr>
        <p:grpSpPr>
          <a:xfrm>
            <a:off x="6156176" y="5301208"/>
            <a:ext cx="2952328" cy="1080120"/>
            <a:chOff x="6156176" y="5157192"/>
            <a:chExt cx="2952328" cy="1080120"/>
          </a:xfrm>
        </p:grpSpPr>
        <p:sp>
          <p:nvSpPr>
            <p:cNvPr id="35" name="Right Bracket 34"/>
            <p:cNvSpPr/>
            <p:nvPr/>
          </p:nvSpPr>
          <p:spPr>
            <a:xfrm>
              <a:off x="6156176" y="5157192"/>
              <a:ext cx="144016" cy="1080120"/>
            </a:xfrm>
            <a:prstGeom prst="rightBracket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6 CuadroTexto"/>
            <p:cNvSpPr txBox="1"/>
            <p:nvPr/>
          </p:nvSpPr>
          <p:spPr>
            <a:xfrm>
              <a:off x="6876256" y="5445224"/>
              <a:ext cx="22322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Communication strategy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6300192" y="5661248"/>
              <a:ext cx="576064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57"/>
          <p:cNvGrpSpPr/>
          <p:nvPr/>
        </p:nvGrpSpPr>
        <p:grpSpPr>
          <a:xfrm>
            <a:off x="5076056" y="1694418"/>
            <a:ext cx="3752800" cy="1785104"/>
            <a:chOff x="5076056" y="1550402"/>
            <a:chExt cx="3752800" cy="1785104"/>
          </a:xfrm>
        </p:grpSpPr>
        <p:sp>
          <p:nvSpPr>
            <p:cNvPr id="55" name="Oval 54"/>
            <p:cNvSpPr/>
            <p:nvPr/>
          </p:nvSpPr>
          <p:spPr>
            <a:xfrm>
              <a:off x="5076056" y="1556792"/>
              <a:ext cx="1512168" cy="1296144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6596608" y="2132856"/>
              <a:ext cx="576064" cy="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6 CuadroTexto"/>
            <p:cNvSpPr txBox="1"/>
            <p:nvPr/>
          </p:nvSpPr>
          <p:spPr>
            <a:xfrm>
              <a:off x="6596608" y="1550402"/>
              <a:ext cx="2232248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Outputs of the workshops, consultations / draft SAP</a:t>
              </a:r>
            </a:p>
            <a:p>
              <a:pPr algn="r"/>
              <a:r>
                <a:rPr lang="en-US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(Dec. 2012)</a:t>
              </a:r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4499992" y="36357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  <a:latin typeface="Apple Chancery" pitchFamily="66" charset="0"/>
              </a:rPr>
              <a:t>Specific studies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Apple Chancery" pitchFamily="66" charset="0"/>
            </a:endParaRPr>
          </a:p>
        </p:txBody>
      </p:sp>
      <p:grpSp>
        <p:nvGrpSpPr>
          <p:cNvPr id="19" name="Group 66"/>
          <p:cNvGrpSpPr/>
          <p:nvPr/>
        </p:nvGrpSpPr>
        <p:grpSpPr>
          <a:xfrm>
            <a:off x="6156176" y="3501008"/>
            <a:ext cx="3240360" cy="769441"/>
            <a:chOff x="6156176" y="3356992"/>
            <a:chExt cx="3240360" cy="769441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6156176" y="3668774"/>
              <a:ext cx="900000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6 CuadroTexto"/>
            <p:cNvSpPr txBox="1"/>
            <p:nvPr/>
          </p:nvSpPr>
          <p:spPr>
            <a:xfrm>
              <a:off x="7020272" y="3356992"/>
              <a:ext cx="237626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on Stock status</a:t>
              </a:r>
            </a:p>
            <a:p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1 </a:t>
              </a:r>
              <a:r>
                <a:rPr lang="en-US" sz="2200" b="1" dirty="0" err="1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Bioec</a:t>
              </a:r>
              <a:r>
                <a:rPr lang="en-US" sz="2200" b="1" dirty="0" smtClean="0">
                  <a:solidFill>
                    <a:schemeClr val="tx2">
                      <a:lumMod val="50000"/>
                    </a:schemeClr>
                  </a:solidFill>
                  <a:latin typeface="Calibri" pitchFamily="34" charset="0"/>
                  <a:cs typeface="Calibri" pitchFamily="34" charset="0"/>
                </a:rPr>
                <a:t>. analysis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Results</a:t>
            </a:r>
            <a:r>
              <a:rPr lang="es-CO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s-CO" b="1" dirty="0" smtClean="0">
                <a:latin typeface="Calibri" pitchFamily="34" charset="0"/>
                <a:cs typeface="Calibri" pitchFamily="34" charset="0"/>
              </a:rPr>
            </a:b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133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National focal points trained on facilitation techniques and on EAF;</a:t>
            </a:r>
          </a:p>
          <a:p>
            <a:r>
              <a:rPr lang="en-US" dirty="0" smtClean="0"/>
              <a:t>Preliminary mapping of national, sub-regional and regional stakeholders;</a:t>
            </a:r>
          </a:p>
          <a:p>
            <a:r>
              <a:rPr lang="en-US" dirty="0" smtClean="0"/>
              <a:t>Preliminary report on existing institutional arrangements for the management of S&amp;GF stocks;</a:t>
            </a:r>
          </a:p>
          <a:p>
            <a:r>
              <a:rPr lang="en-US" dirty="0" smtClean="0"/>
              <a:t>Available information on bio-economic analysis and on stock status of the S&amp;GF fisheries in the sub-region collated;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9552" y="4221088"/>
            <a:ext cx="8388424" cy="2088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CO" b="1" dirty="0" err="1" smtClean="0">
                <a:solidFill>
                  <a:schemeClr val="accent6">
                    <a:lumMod val="50000"/>
                  </a:schemeClr>
                </a:solidFill>
              </a:rPr>
              <a:t>Results</a:t>
            </a:r>
            <a:r>
              <a:rPr lang="es-CO" b="1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s-CO" b="1" dirty="0" smtClean="0">
                <a:latin typeface="Calibri" pitchFamily="34" charset="0"/>
                <a:cs typeface="Calibri" pitchFamily="34" charset="0"/>
              </a:rPr>
            </a:b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1338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List of issues and potential solutions negotiated and discussed (4 national consultations) (ex. declining stocks, lack of social security, poor enforcement, pollution, …);</a:t>
            </a:r>
          </a:p>
          <a:p>
            <a:r>
              <a:rPr lang="en-US" dirty="0" smtClean="0"/>
              <a:t>Increased awareness and involvement of stakeholders;</a:t>
            </a:r>
          </a:p>
          <a:p>
            <a:r>
              <a:rPr lang="en-US" dirty="0" smtClean="0"/>
              <a:t>Basis for a sub-regional EAF management plan laid by the case study ;</a:t>
            </a:r>
          </a:p>
          <a:p>
            <a:r>
              <a:rPr lang="en-US" dirty="0" smtClean="0"/>
              <a:t>TDA refined/validated through a hands-on process;</a:t>
            </a:r>
          </a:p>
          <a:p>
            <a:r>
              <a:rPr lang="en-US" dirty="0" smtClean="0">
                <a:sym typeface="Wingdings" pitchFamily="2" charset="2"/>
              </a:rPr>
              <a:t>P</a:t>
            </a:r>
            <a:r>
              <a:rPr lang="en-US" dirty="0" smtClean="0"/>
              <a:t>riorities for the CLME Strategic Action Plan developed and agreed through a bottom-up process (1 sub-regional workshop).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39552" y="4221088"/>
            <a:ext cx="8388424" cy="2088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4950</TotalTime>
  <Words>704</Words>
  <Application>Microsoft Office PowerPoint</Application>
  <PresentationFormat>Presentación en pantalla (4:3)</PresentationFormat>
  <Paragraphs>100</Paragraphs>
  <Slides>11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Office Theme</vt:lpstr>
      <vt:lpstr>CASE STUDY FOR THE SHARED STOCKS OF THE SHRIMP AND GROUNDFISH FISHERY OF THE GUIANAS-BRAZIL SHELF</vt:lpstr>
      <vt:lpstr>Case study on shrimp and groundfish</vt:lpstr>
      <vt:lpstr>General information</vt:lpstr>
      <vt:lpstr>Objectives of the case study </vt:lpstr>
      <vt:lpstr>Roadmap (1)</vt:lpstr>
      <vt:lpstr>Roadmap (2)</vt:lpstr>
      <vt:lpstr>Activities &amp; outputs</vt:lpstr>
      <vt:lpstr>Results </vt:lpstr>
      <vt:lpstr>Results </vt:lpstr>
      <vt:lpstr>Lessons learned </vt:lpstr>
      <vt:lpstr>Best practices 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FOR THE SHARED STOCKS OF THE SHRIMP AND GROUNDFISH FISHERY OF THE GUIANAS-BRAZIL SHELF</dc:title>
  <dc:creator>FAO</dc:creator>
  <cp:lastModifiedBy>CLME project</cp:lastModifiedBy>
  <cp:revision>143</cp:revision>
  <dcterms:created xsi:type="dcterms:W3CDTF">2011-07-10T18:44:06Z</dcterms:created>
  <dcterms:modified xsi:type="dcterms:W3CDTF">2013-02-19T13:50:50Z</dcterms:modified>
</cp:coreProperties>
</file>