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334" r:id="rId3"/>
    <p:sldId id="332" r:id="rId4"/>
    <p:sldId id="320" r:id="rId5"/>
    <p:sldId id="333" r:id="rId6"/>
    <p:sldId id="355" r:id="rId7"/>
    <p:sldId id="362" r:id="rId8"/>
    <p:sldId id="356" r:id="rId9"/>
    <p:sldId id="357" r:id="rId10"/>
    <p:sldId id="361" r:id="rId11"/>
    <p:sldId id="358" r:id="rId12"/>
    <p:sldId id="360" r:id="rId13"/>
    <p:sldId id="359" r:id="rId14"/>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E5FFFF"/>
    <a:srgbClr val="000000"/>
    <a:srgbClr val="CCFFFF"/>
    <a:srgbClr val="FF9900"/>
    <a:srgbClr val="FF0000"/>
    <a:srgbClr val="00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88455" autoAdjust="0"/>
  </p:normalViewPr>
  <p:slideViewPr>
    <p:cSldViewPr>
      <p:cViewPr varScale="1">
        <p:scale>
          <a:sx n="61" d="100"/>
          <a:sy n="61" d="100"/>
        </p:scale>
        <p:origin x="-148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978" y="-6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fld id="{DDE7A423-A975-4246-A0E1-8969A4C634E1}" type="datetimeFigureOut">
              <a:rPr lang="en-US" smtClean="0"/>
              <a:pPr/>
              <a:t>2/27/2013</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fld id="{1BF932F0-92D5-4A59-9A3E-E0071EF8D7D3}" type="slidenum">
              <a:rPr lang="en-US" smtClean="0"/>
              <a:pPr/>
              <a:t>‹#›</a:t>
            </a:fld>
            <a:endParaRPr lang="en-US"/>
          </a:p>
        </p:txBody>
      </p:sp>
    </p:spTree>
    <p:extLst>
      <p:ext uri="{BB962C8B-B14F-4D97-AF65-F5344CB8AC3E}">
        <p14:creationId xmlns:p14="http://schemas.microsoft.com/office/powerpoint/2010/main" val="492188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eaLnBrk="1" hangingPunct="1">
              <a:defRPr sz="1200"/>
            </a:lvl1pPr>
          </a:lstStyle>
          <a:p>
            <a:endParaRPr lang="en-US"/>
          </a:p>
        </p:txBody>
      </p:sp>
      <p:sp>
        <p:nvSpPr>
          <p:cNvPr id="62467" name="Rectangle 3"/>
          <p:cNvSpPr>
            <a:spLocks noGrp="1" noChangeArrowheads="1"/>
          </p:cNvSpPr>
          <p:nvPr>
            <p:ph type="dt" idx="1"/>
          </p:nvPr>
        </p:nvSpPr>
        <p:spPr bwMode="auto">
          <a:xfrm>
            <a:off x="3976333"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eaLnBrk="1" hangingPunct="1">
              <a:defRPr sz="1200"/>
            </a:lvl1pPr>
          </a:lstStyle>
          <a:p>
            <a:endParaRPr lang="en-US"/>
          </a:p>
        </p:txBody>
      </p:sp>
      <p:sp>
        <p:nvSpPr>
          <p:cNvPr id="62468"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p:spPr>
      </p:sp>
      <p:sp>
        <p:nvSpPr>
          <p:cNvPr id="62469" name="Rectangle 5"/>
          <p:cNvSpPr>
            <a:spLocks noGrp="1" noChangeArrowheads="1"/>
          </p:cNvSpPr>
          <p:nvPr>
            <p:ph type="body" sz="quarter" idx="3"/>
          </p:nvPr>
        </p:nvSpPr>
        <p:spPr bwMode="auto">
          <a:xfrm>
            <a:off x="701993" y="4420315"/>
            <a:ext cx="5615940" cy="418766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70" name="Rectangle 6"/>
          <p:cNvSpPr>
            <a:spLocks noGrp="1" noChangeArrowheads="1"/>
          </p:cNvSpPr>
          <p:nvPr>
            <p:ph type="ftr" sz="quarter" idx="4"/>
          </p:nvPr>
        </p:nvSpPr>
        <p:spPr bwMode="auto">
          <a:xfrm>
            <a:off x="0"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eaLnBrk="1" hangingPunct="1">
              <a:defRPr sz="1200"/>
            </a:lvl1pPr>
          </a:lstStyle>
          <a:p>
            <a:endParaRPr lang="en-US"/>
          </a:p>
        </p:txBody>
      </p:sp>
      <p:sp>
        <p:nvSpPr>
          <p:cNvPr id="62471" name="Rectangle 7"/>
          <p:cNvSpPr>
            <a:spLocks noGrp="1" noChangeArrowheads="1"/>
          </p:cNvSpPr>
          <p:nvPr>
            <p:ph type="sldNum" sz="quarter" idx="5"/>
          </p:nvPr>
        </p:nvSpPr>
        <p:spPr bwMode="auto">
          <a:xfrm>
            <a:off x="3976333"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eaLnBrk="1" hangingPunct="1">
              <a:defRPr sz="1200"/>
            </a:lvl1pPr>
          </a:lstStyle>
          <a:p>
            <a:fld id="{77BA81C3-984B-48D5-8E21-3126BE153F4F}" type="slidenum">
              <a:rPr lang="en-US"/>
              <a:pPr/>
              <a:t>‹#›</a:t>
            </a:fld>
            <a:endParaRPr lang="en-US"/>
          </a:p>
        </p:txBody>
      </p:sp>
    </p:spTree>
    <p:extLst>
      <p:ext uri="{BB962C8B-B14F-4D97-AF65-F5344CB8AC3E}">
        <p14:creationId xmlns:p14="http://schemas.microsoft.com/office/powerpoint/2010/main" val="41197827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5D9B1F-E4A6-4E1F-9853-75B3EC6BEEAA}" type="slidenum">
              <a:rPr lang="en-US"/>
              <a:pPr/>
              <a:t>1</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eaLnBrk="1" hangingPunct="1"/>
            <a:fld id="{161CEA74-30B0-4B98-A56A-9CE12F182B86}" type="slidenum">
              <a:rPr lang="en-US" sz="1200">
                <a:cs typeface="Arial" charset="0"/>
              </a:rPr>
              <a:pPr algn="r" eaLnBrk="1" hangingPunct="1"/>
              <a:t>11</a:t>
            </a:fld>
            <a:endParaRPr lang="en-US" sz="1200" dirty="0">
              <a:cs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701993" y="4420315"/>
            <a:ext cx="5615940" cy="4187666"/>
          </a:xfrm>
          <a:noFill/>
          <a:ln/>
        </p:spPr>
        <p:txBody>
          <a:bodyPr/>
          <a:lstStyle/>
          <a:p>
            <a:pPr eaLnBrk="1" hangingPunct="1"/>
            <a:r>
              <a:rPr lang="en-US" dirty="0" smtClean="0"/>
              <a:t>Interpretive notes: </a:t>
            </a:r>
          </a:p>
          <a:p>
            <a:pPr eaLnBrk="1" hangingPunct="1"/>
            <a:r>
              <a:rPr lang="en-US" dirty="0" smtClean="0"/>
              <a:t>•</a:t>
            </a:r>
            <a:r>
              <a:rPr lang="en-US" baseline="0" dirty="0" smtClean="0"/>
              <a:t>  </a:t>
            </a:r>
            <a:r>
              <a:rPr lang="en-US" dirty="0" smtClean="0"/>
              <a:t>Likely lead organizations for arrangements are shown in parentheses;</a:t>
            </a:r>
          </a:p>
          <a:p>
            <a:pPr eaLnBrk="1" hangingPunct="1"/>
            <a:r>
              <a:rPr lang="en-US" dirty="0" smtClean="0"/>
              <a:t>•</a:t>
            </a:r>
            <a:r>
              <a:rPr lang="en-US" baseline="0" dirty="0" smtClean="0"/>
              <a:t>  </a:t>
            </a:r>
            <a:r>
              <a:rPr lang="en-US" dirty="0" smtClean="0"/>
              <a:t>Nesting implies that there are vertical linkages with the overarching entity;</a:t>
            </a:r>
          </a:p>
          <a:p>
            <a:pPr eaLnBrk="1" hangingPunct="1"/>
            <a:r>
              <a:rPr lang="en-US" dirty="0" smtClean="0"/>
              <a:t>•  Nesting implies integration and coordination but not necessarily control;</a:t>
            </a:r>
          </a:p>
          <a:p>
            <a:pPr eaLnBrk="1" hangingPunct="1"/>
            <a:r>
              <a:rPr lang="en-US" dirty="0" smtClean="0"/>
              <a:t>•  Lower level entities are expected to engage in the work of higher level entities within which they are nested;</a:t>
            </a:r>
          </a:p>
          <a:p>
            <a:pPr eaLnBrk="1" hangingPunct="1"/>
            <a:r>
              <a:rPr lang="en-US" dirty="0" smtClean="0"/>
              <a:t>•  The diagram is not comprehensive. Resources and sub-issues not included here must be added as the framework is developed;</a:t>
            </a:r>
          </a:p>
          <a:p>
            <a:pPr eaLnBrk="1" hangingPunct="1"/>
            <a:r>
              <a:rPr lang="en-US" dirty="0" smtClean="0"/>
              <a:t>•  The final system may include too many arrangements to be diagrammed in two dimensions.</a:t>
            </a: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eaLnBrk="1" hangingPunct="1"/>
            <a:fld id="{161CEA74-30B0-4B98-A56A-9CE12F182B86}" type="slidenum">
              <a:rPr lang="en-US" sz="1200">
                <a:cs typeface="Arial" charset="0"/>
              </a:rPr>
              <a:pPr algn="r" eaLnBrk="1" hangingPunct="1"/>
              <a:t>12</a:t>
            </a:fld>
            <a:endParaRPr lang="en-US" sz="1200" dirty="0">
              <a:cs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701993" y="4420315"/>
            <a:ext cx="5615940" cy="4187666"/>
          </a:xfrm>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eaLnBrk="1" hangingPunct="1"/>
            <a:fld id="{161CEA74-30B0-4B98-A56A-9CE12F182B86}" type="slidenum">
              <a:rPr lang="en-US" sz="1200">
                <a:cs typeface="Arial" charset="0"/>
              </a:rPr>
              <a:pPr algn="r" eaLnBrk="1" hangingPunct="1"/>
              <a:t>13</a:t>
            </a:fld>
            <a:endParaRPr lang="en-US" sz="1200" dirty="0">
              <a:cs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701993" y="4420315"/>
            <a:ext cx="5615940" cy="4187666"/>
          </a:xfrm>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AFF4BC-191C-4812-B804-CB002ABD4B72}" type="slidenum">
              <a:rPr lang="de-DE"/>
              <a:pPr/>
              <a:t>4</a:t>
            </a:fld>
            <a:endParaRPr lang="de-DE"/>
          </a:p>
        </p:txBody>
      </p:sp>
      <p:sp>
        <p:nvSpPr>
          <p:cNvPr id="666626" name="Rectangle 2"/>
          <p:cNvSpPr>
            <a:spLocks noGrp="1" noRot="1" noChangeAspect="1" noChangeArrowheads="1" noTextEdit="1"/>
          </p:cNvSpPr>
          <p:nvPr>
            <p:ph type="sldImg"/>
          </p:nvPr>
        </p:nvSpPr>
        <p:spPr>
          <a:xfrm>
            <a:off x="1184275" y="698500"/>
            <a:ext cx="4651375" cy="3489325"/>
          </a:xfrm>
          <a:ln/>
        </p:spPr>
      </p:sp>
      <p:sp>
        <p:nvSpPr>
          <p:cNvPr id="666627" name="Rectangle 3"/>
          <p:cNvSpPr>
            <a:spLocks noGrp="1" noChangeArrowheads="1"/>
          </p:cNvSpPr>
          <p:nvPr>
            <p:ph type="body" idx="1"/>
          </p:nvPr>
        </p:nvSpPr>
        <p:spPr>
          <a:xfrm>
            <a:off x="702298" y="4420623"/>
            <a:ext cx="5615331" cy="4186743"/>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eaLnBrk="1" hangingPunct="1"/>
            <a:fld id="{161CEA74-30B0-4B98-A56A-9CE12F182B86}" type="slidenum">
              <a:rPr lang="en-US" sz="1200">
                <a:cs typeface="Arial" charset="0"/>
              </a:rPr>
              <a:pPr algn="r" eaLnBrk="1" hangingPunct="1"/>
              <a:t>5</a:t>
            </a:fld>
            <a:endParaRPr lang="en-US" sz="1200" dirty="0">
              <a:cs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701993" y="4420315"/>
            <a:ext cx="5615940" cy="4187666"/>
          </a:xfrm>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eaLnBrk="1" hangingPunct="1"/>
            <a:fld id="{161CEA74-30B0-4B98-A56A-9CE12F182B86}" type="slidenum">
              <a:rPr lang="en-US" sz="1200">
                <a:cs typeface="Arial" charset="0"/>
              </a:rPr>
              <a:pPr algn="r" eaLnBrk="1" hangingPunct="1"/>
              <a:t>6</a:t>
            </a:fld>
            <a:endParaRPr lang="en-US" sz="1200" dirty="0">
              <a:cs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701993" y="4420315"/>
            <a:ext cx="5615940" cy="4187666"/>
          </a:xfrm>
          <a:noFill/>
          <a:ln/>
        </p:spPr>
        <p:txBody>
          <a:bodyPr/>
          <a:lstStyle/>
          <a:p>
            <a:pPr eaLnBrk="1" hangingPunct="1"/>
            <a:endParaRPr lang="en-US" dirty="0" smtClean="0"/>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eaLnBrk="1" hangingPunct="1"/>
            <a:fld id="{161CEA74-30B0-4B98-A56A-9CE12F182B86}" type="slidenum">
              <a:rPr lang="en-US" sz="1200">
                <a:cs typeface="Arial" charset="0"/>
              </a:rPr>
              <a:pPr algn="r" eaLnBrk="1" hangingPunct="1"/>
              <a:t>7</a:t>
            </a:fld>
            <a:endParaRPr lang="en-US" sz="1200" dirty="0">
              <a:cs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701993" y="4420315"/>
            <a:ext cx="5615940" cy="4187666"/>
          </a:xfrm>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eaLnBrk="1" hangingPunct="1"/>
            <a:fld id="{161CEA74-30B0-4B98-A56A-9CE12F182B86}" type="slidenum">
              <a:rPr lang="en-US" sz="1200">
                <a:cs typeface="Arial" charset="0"/>
              </a:rPr>
              <a:pPr algn="r" eaLnBrk="1" hangingPunct="1"/>
              <a:t>8</a:t>
            </a:fld>
            <a:endParaRPr lang="en-US" sz="1200" dirty="0">
              <a:cs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701993" y="4420315"/>
            <a:ext cx="5615940" cy="4187666"/>
          </a:xfrm>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eaLnBrk="1" hangingPunct="1"/>
            <a:fld id="{161CEA74-30B0-4B98-A56A-9CE12F182B86}" type="slidenum">
              <a:rPr lang="en-US" sz="1200">
                <a:cs typeface="Arial" charset="0"/>
              </a:rPr>
              <a:pPr algn="r" eaLnBrk="1" hangingPunct="1"/>
              <a:t>9</a:t>
            </a:fld>
            <a:endParaRPr lang="en-US" sz="1200" dirty="0">
              <a:cs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701993" y="4420315"/>
            <a:ext cx="5615940" cy="4187666"/>
          </a:xfrm>
          <a:noFill/>
          <a:ln/>
        </p:spPr>
        <p:txBody>
          <a:bodyPr/>
          <a:lstStyle/>
          <a:p>
            <a:pPr eaLnBrk="1" hangingPunct="1"/>
            <a:r>
              <a:rPr lang="en-US" dirty="0" smtClean="0"/>
              <a:t>Biermann, F. and P. </a:t>
            </a:r>
            <a:r>
              <a:rPr lang="en-US" dirty="0" err="1" smtClean="0"/>
              <a:t>Pattberg</a:t>
            </a:r>
            <a:r>
              <a:rPr lang="en-US" dirty="0" smtClean="0"/>
              <a:t>. 2012. Conclusions. Pp. 265-280 In: Biermann, F. and P. </a:t>
            </a:r>
            <a:r>
              <a:rPr lang="en-US" dirty="0" err="1" smtClean="0"/>
              <a:t>Pattberg</a:t>
            </a:r>
            <a:r>
              <a:rPr lang="en-US" dirty="0" smtClean="0"/>
              <a:t>. Global environmental governance revisited. MIT Press, Cambridge Massachusetts.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eaLnBrk="1" hangingPunct="1"/>
            <a:fld id="{161CEA74-30B0-4B98-A56A-9CE12F182B86}" type="slidenum">
              <a:rPr lang="en-US" sz="1200">
                <a:cs typeface="Arial" charset="0"/>
              </a:rPr>
              <a:pPr algn="r" eaLnBrk="1" hangingPunct="1"/>
              <a:t>10</a:t>
            </a:fld>
            <a:endParaRPr lang="en-US" sz="1200" dirty="0">
              <a:cs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701993" y="4420315"/>
            <a:ext cx="5615940" cy="4187666"/>
          </a:xfrm>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FFFF"/>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My Documents\My Pictures\Air Photos, maps, satellite\Satellite\EarthRender-10K-Color caribbean.jpg"/>
          <p:cNvPicPr>
            <a:picLocks noChangeAspect="1" noChangeArrowheads="1"/>
          </p:cNvPicPr>
          <p:nvPr/>
        </p:nvPicPr>
        <p:blipFill>
          <a:blip r:embed="rId3" cstate="print"/>
          <a:srcRect/>
          <a:stretch>
            <a:fillRect/>
          </a:stretch>
        </p:blipFill>
        <p:spPr bwMode="auto">
          <a:xfrm>
            <a:off x="-125358" y="0"/>
            <a:ext cx="9417082" cy="6858000"/>
          </a:xfrm>
          <a:prstGeom prst="rect">
            <a:avLst/>
          </a:prstGeom>
          <a:noFill/>
        </p:spPr>
      </p:pic>
      <p:sp>
        <p:nvSpPr>
          <p:cNvPr id="2050" name="Rectangle 2"/>
          <p:cNvSpPr>
            <a:spLocks noGrp="1" noChangeArrowheads="1"/>
          </p:cNvSpPr>
          <p:nvPr>
            <p:ph type="ctrTitle"/>
          </p:nvPr>
        </p:nvSpPr>
        <p:spPr bwMode="auto">
          <a:xfrm>
            <a:off x="0" y="152400"/>
            <a:ext cx="9144000" cy="1295400"/>
          </a:xfrm>
          <a:prstGeom prst="rect">
            <a:avLst/>
          </a:prstGeom>
          <a:noFill/>
          <a:ln cap="flat" algn="ctr">
            <a:miter lim="800000"/>
            <a:headEnd/>
            <a:tailEnd/>
          </a:ln>
        </p:spPr>
        <p:txBody>
          <a:bodyPr/>
          <a:lstStyle/>
          <a:p>
            <a:r>
              <a:rPr lang="en-US" sz="3600" b="1" dirty="0">
                <a:solidFill>
                  <a:srgbClr val="FFFF00"/>
                </a:solidFill>
                <a:effectLst/>
              </a:rPr>
              <a:t>Regional Governance Framework for the </a:t>
            </a:r>
            <a:r>
              <a:rPr lang="en-US" sz="3600" b="1" dirty="0" smtClean="0">
                <a:solidFill>
                  <a:srgbClr val="FFFF00"/>
                </a:solidFill>
                <a:effectLst/>
              </a:rPr>
              <a:t>Wider Caribbean Region</a:t>
            </a:r>
            <a:endParaRPr lang="en-US" sz="3600" dirty="0">
              <a:solidFill>
                <a:srgbClr val="FFFF00"/>
              </a:solidFill>
              <a:effectLst/>
            </a:endParaRPr>
          </a:p>
        </p:txBody>
      </p:sp>
      <p:sp>
        <p:nvSpPr>
          <p:cNvPr id="2057" name="Text Box 9"/>
          <p:cNvSpPr txBox="1">
            <a:spLocks noChangeArrowheads="1"/>
          </p:cNvSpPr>
          <p:nvPr/>
        </p:nvSpPr>
        <p:spPr bwMode="auto">
          <a:xfrm>
            <a:off x="0" y="6150114"/>
            <a:ext cx="9291724" cy="707886"/>
          </a:xfrm>
          <a:prstGeom prst="rect">
            <a:avLst/>
          </a:prstGeom>
          <a:noFill/>
          <a:ln w="9525">
            <a:noFill/>
            <a:miter lim="800000"/>
            <a:headEnd/>
            <a:tailEnd/>
          </a:ln>
          <a:effectLst/>
        </p:spPr>
        <p:txBody>
          <a:bodyPr wrap="square">
            <a:spAutoFit/>
          </a:bodyPr>
          <a:lstStyle/>
          <a:p>
            <a:pPr algn="ctr" eaLnBrk="1" hangingPunct="1"/>
            <a:r>
              <a:rPr lang="en-US" sz="2000" dirty="0">
                <a:solidFill>
                  <a:srgbClr val="FFFF66"/>
                </a:solidFill>
                <a:cs typeface="Times New Roman" pitchFamily="18" charset="0"/>
              </a:rPr>
              <a:t>Fourth CLME Steering Committee Meeting</a:t>
            </a:r>
          </a:p>
          <a:p>
            <a:pPr algn="ctr" eaLnBrk="1" hangingPunct="1"/>
            <a:r>
              <a:rPr lang="en-US" sz="2000" dirty="0">
                <a:solidFill>
                  <a:srgbClr val="FFFF66"/>
                </a:solidFill>
                <a:cs typeface="Times New Roman" pitchFamily="18" charset="0"/>
              </a:rPr>
              <a:t>Cartagena, </a:t>
            </a:r>
            <a:r>
              <a:rPr lang="en-US" sz="2000" dirty="0" smtClean="0">
                <a:solidFill>
                  <a:srgbClr val="FFFF66"/>
                </a:solidFill>
                <a:cs typeface="Times New Roman" pitchFamily="18" charset="0"/>
              </a:rPr>
              <a:t>Colombia, 5 </a:t>
            </a:r>
            <a:r>
              <a:rPr lang="en-US" sz="2000" dirty="0">
                <a:solidFill>
                  <a:srgbClr val="FFFF66"/>
                </a:solidFill>
                <a:cs typeface="Times New Roman" pitchFamily="18" charset="0"/>
              </a:rPr>
              <a:t>-6 March, 2013</a:t>
            </a:r>
          </a:p>
        </p:txBody>
      </p:sp>
      <p:sp>
        <p:nvSpPr>
          <p:cNvPr id="2" name="Rectangle 1"/>
          <p:cNvSpPr/>
          <p:nvPr/>
        </p:nvSpPr>
        <p:spPr>
          <a:xfrm>
            <a:off x="0" y="3524071"/>
            <a:ext cx="9144000" cy="1200329"/>
          </a:xfrm>
          <a:prstGeom prst="rect">
            <a:avLst/>
          </a:prstGeom>
        </p:spPr>
        <p:txBody>
          <a:bodyPr wrap="square">
            <a:spAutoFit/>
          </a:bodyPr>
          <a:lstStyle/>
          <a:p>
            <a:pPr algn="ctr"/>
            <a:r>
              <a:rPr lang="en-GB" b="1" dirty="0">
                <a:solidFill>
                  <a:srgbClr val="FFFF00"/>
                </a:solidFill>
              </a:rPr>
              <a:t>Centre for Resource Management and Environmental Studies (CERMES), University of the West Indies, Cave Hill Campus, St. Michael, </a:t>
            </a:r>
            <a:r>
              <a:rPr lang="en-GB" b="1" dirty="0" smtClean="0">
                <a:solidFill>
                  <a:srgbClr val="FFFF00"/>
                </a:solidFill>
              </a:rPr>
              <a:t>Barbados</a:t>
            </a:r>
          </a:p>
          <a:p>
            <a:pPr algn="ctr"/>
            <a:endParaRPr lang="en-GB" b="1" dirty="0" smtClean="0">
              <a:solidFill>
                <a:srgbClr val="FFFF00"/>
              </a:solidFill>
            </a:endParaRPr>
          </a:p>
          <a:p>
            <a:pPr algn="ctr"/>
            <a:r>
              <a:rPr lang="en-GB" b="1" dirty="0" smtClean="0">
                <a:solidFill>
                  <a:srgbClr val="FFFF00"/>
                </a:solidFill>
              </a:rPr>
              <a:t>Marine </a:t>
            </a:r>
            <a:r>
              <a:rPr lang="en-GB" b="1" dirty="0">
                <a:solidFill>
                  <a:srgbClr val="FFFF00"/>
                </a:solidFill>
              </a:rPr>
              <a:t>Affairs Program, Dalhousie University, Halifax, Nova Scotia, Canada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FFFF"/>
        </a:solidFill>
        <a:effectLst/>
      </p:bgPr>
    </p:bg>
    <p:spTree>
      <p:nvGrpSpPr>
        <p:cNvPr id="1" name=""/>
        <p:cNvGrpSpPr/>
        <p:nvPr/>
      </p:nvGrpSpPr>
      <p:grpSpPr>
        <a:xfrm>
          <a:off x="0" y="0"/>
          <a:ext cx="0" cy="0"/>
          <a:chOff x="0" y="0"/>
          <a:chExt cx="0" cy="0"/>
        </a:xfrm>
      </p:grpSpPr>
      <p:sp>
        <p:nvSpPr>
          <p:cNvPr id="151558" name="Text Box 6"/>
          <p:cNvSpPr txBox="1">
            <a:spLocks noChangeArrowheads="1"/>
          </p:cNvSpPr>
          <p:nvPr/>
        </p:nvSpPr>
        <p:spPr bwMode="auto">
          <a:xfrm>
            <a:off x="0" y="0"/>
            <a:ext cx="9144000" cy="492443"/>
          </a:xfrm>
          <a:prstGeom prst="rect">
            <a:avLst/>
          </a:prstGeom>
          <a:noFill/>
          <a:ln w="9525">
            <a:noFill/>
            <a:miter lim="800000"/>
            <a:headEnd/>
            <a:tailEnd/>
          </a:ln>
          <a:effectLst/>
        </p:spPr>
        <p:txBody>
          <a:bodyPr>
            <a:spAutoFit/>
          </a:bodyPr>
          <a:lstStyle/>
          <a:p>
            <a:pPr algn="ctr">
              <a:spcBef>
                <a:spcPct val="50000"/>
              </a:spcBef>
            </a:pPr>
            <a:r>
              <a:rPr lang="en-US" sz="2600" b="1" dirty="0">
                <a:solidFill>
                  <a:srgbClr val="008000"/>
                </a:solidFill>
              </a:rPr>
              <a:t>Characteristics of the Regional Governance </a:t>
            </a:r>
            <a:r>
              <a:rPr lang="en-US" sz="2600" b="1" dirty="0" smtClean="0">
                <a:solidFill>
                  <a:srgbClr val="008000"/>
                </a:solidFill>
              </a:rPr>
              <a:t>Framework</a:t>
            </a:r>
            <a:endParaRPr lang="en-US" sz="2600" b="1" dirty="0">
              <a:solidFill>
                <a:srgbClr val="008000"/>
              </a:solidFill>
            </a:endParaRPr>
          </a:p>
        </p:txBody>
      </p:sp>
      <p:sp>
        <p:nvSpPr>
          <p:cNvPr id="2" name="Rectangle 1"/>
          <p:cNvSpPr/>
          <p:nvPr/>
        </p:nvSpPr>
        <p:spPr>
          <a:xfrm>
            <a:off x="76200" y="629483"/>
            <a:ext cx="9067800" cy="5873403"/>
          </a:xfrm>
          <a:prstGeom prst="rect">
            <a:avLst/>
          </a:prstGeom>
        </p:spPr>
        <p:txBody>
          <a:bodyPr wrap="square">
            <a:spAutoFit/>
          </a:bodyPr>
          <a:lstStyle/>
          <a:p>
            <a:pPr marL="285750" indent="-285750">
              <a:spcAft>
                <a:spcPts val="800"/>
              </a:spcAft>
              <a:buClr>
                <a:srgbClr val="008000"/>
              </a:buClr>
              <a:buFont typeface="Wingdings" pitchFamily="2" charset="2"/>
              <a:buChar char="Ø"/>
            </a:pPr>
            <a:r>
              <a:rPr lang="en-US" sz="2000" dirty="0" smtClean="0">
                <a:solidFill>
                  <a:schemeClr val="bg2"/>
                </a:solidFill>
              </a:rPr>
              <a:t>Consists </a:t>
            </a:r>
            <a:r>
              <a:rPr lang="en-US" sz="2000" dirty="0">
                <a:solidFill>
                  <a:schemeClr val="bg2"/>
                </a:solidFill>
              </a:rPr>
              <a:t>of linked </a:t>
            </a:r>
            <a:r>
              <a:rPr lang="en-US" sz="2000" dirty="0" smtClean="0">
                <a:solidFill>
                  <a:schemeClr val="bg2"/>
                </a:solidFill>
              </a:rPr>
              <a:t>nested ‘governance </a:t>
            </a:r>
            <a:r>
              <a:rPr lang="en-US" sz="2000" dirty="0">
                <a:solidFill>
                  <a:schemeClr val="bg2"/>
                </a:solidFill>
              </a:rPr>
              <a:t>arrangements’.</a:t>
            </a:r>
          </a:p>
          <a:p>
            <a:pPr marL="285750" indent="-285750">
              <a:spcAft>
                <a:spcPts val="800"/>
              </a:spcAft>
              <a:buClr>
                <a:srgbClr val="008000"/>
              </a:buClr>
              <a:buFont typeface="Wingdings" pitchFamily="2" charset="2"/>
              <a:buChar char="Ø"/>
            </a:pPr>
            <a:r>
              <a:rPr lang="en-US" sz="2000" dirty="0" smtClean="0">
                <a:solidFill>
                  <a:schemeClr val="bg2"/>
                </a:solidFill>
              </a:rPr>
              <a:t>Must have a </a:t>
            </a:r>
            <a:r>
              <a:rPr lang="en-US" sz="2000" dirty="0">
                <a:solidFill>
                  <a:schemeClr val="bg2"/>
                </a:solidFill>
              </a:rPr>
              <a:t>clear arrangement for each actual or potential issue.</a:t>
            </a:r>
          </a:p>
          <a:p>
            <a:pPr marL="285750" indent="-285750">
              <a:spcAft>
                <a:spcPts val="600"/>
              </a:spcAft>
              <a:buClr>
                <a:srgbClr val="008000"/>
              </a:buClr>
              <a:buFont typeface="Wingdings" pitchFamily="2" charset="2"/>
              <a:buChar char="Ø"/>
            </a:pPr>
            <a:r>
              <a:rPr lang="en-US" sz="2000" dirty="0" smtClean="0">
                <a:solidFill>
                  <a:schemeClr val="bg2"/>
                </a:solidFill>
              </a:rPr>
              <a:t>Arrangements </a:t>
            </a:r>
            <a:r>
              <a:rPr lang="en-US" sz="2000" dirty="0">
                <a:solidFill>
                  <a:schemeClr val="bg2"/>
                </a:solidFill>
              </a:rPr>
              <a:t>must have:</a:t>
            </a:r>
          </a:p>
          <a:p>
            <a:pPr marL="742950" lvl="1" indent="-285750">
              <a:spcAft>
                <a:spcPts val="600"/>
              </a:spcAft>
              <a:buClr>
                <a:srgbClr val="008000"/>
              </a:buClr>
              <a:buFont typeface="Courier New" pitchFamily="49" charset="0"/>
              <a:buChar char="o"/>
            </a:pPr>
            <a:r>
              <a:rPr lang="en-US" dirty="0" smtClean="0">
                <a:solidFill>
                  <a:schemeClr val="bg2"/>
                </a:solidFill>
              </a:rPr>
              <a:t>A </a:t>
            </a:r>
            <a:r>
              <a:rPr lang="en-US" dirty="0">
                <a:solidFill>
                  <a:schemeClr val="bg2"/>
                </a:solidFill>
              </a:rPr>
              <a:t>complete policy process that can (1) take up data and information, (2) generate advice, (3) make decisions, (4) implement and (5) review and adapt</a:t>
            </a:r>
          </a:p>
          <a:p>
            <a:pPr marL="742950" lvl="1" indent="-285750">
              <a:spcAft>
                <a:spcPts val="600"/>
              </a:spcAft>
              <a:buClr>
                <a:srgbClr val="008000"/>
              </a:buClr>
              <a:buFont typeface="Courier New" pitchFamily="49" charset="0"/>
              <a:buChar char="o"/>
            </a:pPr>
            <a:r>
              <a:rPr lang="en-US" dirty="0" smtClean="0">
                <a:solidFill>
                  <a:schemeClr val="bg2"/>
                </a:solidFill>
              </a:rPr>
              <a:t>Capacity </a:t>
            </a:r>
            <a:r>
              <a:rPr lang="en-US" dirty="0">
                <a:solidFill>
                  <a:schemeClr val="bg2"/>
                </a:solidFill>
              </a:rPr>
              <a:t>for (1) Policy advice and decision-making, (2) Management planning and decision-making, (3) Day-to-day action for implementation.</a:t>
            </a:r>
            <a:r>
              <a:rPr lang="en-US" sz="2000" dirty="0">
                <a:solidFill>
                  <a:schemeClr val="bg2"/>
                </a:solidFill>
              </a:rPr>
              <a:t> </a:t>
            </a:r>
          </a:p>
          <a:p>
            <a:pPr marL="285750" indent="-285750">
              <a:spcAft>
                <a:spcPts val="800"/>
              </a:spcAft>
              <a:buClr>
                <a:srgbClr val="008000"/>
              </a:buClr>
              <a:buFont typeface="Wingdings" pitchFamily="2" charset="2"/>
              <a:buChar char="Ø"/>
            </a:pPr>
            <a:r>
              <a:rPr lang="en-US" sz="2000" dirty="0" smtClean="0">
                <a:solidFill>
                  <a:schemeClr val="bg2"/>
                </a:solidFill>
              </a:rPr>
              <a:t>Arrangements </a:t>
            </a:r>
            <a:r>
              <a:rPr lang="en-US" sz="2000" dirty="0">
                <a:solidFill>
                  <a:schemeClr val="bg2"/>
                </a:solidFill>
              </a:rPr>
              <a:t>must </a:t>
            </a:r>
            <a:r>
              <a:rPr lang="en-US" sz="2000" dirty="0" smtClean="0">
                <a:solidFill>
                  <a:schemeClr val="bg2"/>
                </a:solidFill>
              </a:rPr>
              <a:t>be:</a:t>
            </a:r>
          </a:p>
          <a:p>
            <a:pPr marL="800100" lvl="1" indent="-342900">
              <a:spcAft>
                <a:spcPts val="800"/>
              </a:spcAft>
              <a:buClr>
                <a:srgbClr val="008000"/>
              </a:buClr>
              <a:buFont typeface="Courier New" pitchFamily="49" charset="0"/>
              <a:buChar char="o"/>
            </a:pPr>
            <a:r>
              <a:rPr lang="en-US" sz="2000" dirty="0" smtClean="0">
                <a:solidFill>
                  <a:schemeClr val="bg2"/>
                </a:solidFill>
              </a:rPr>
              <a:t>Linked for </a:t>
            </a:r>
            <a:r>
              <a:rPr lang="en-US" sz="2000" dirty="0">
                <a:solidFill>
                  <a:schemeClr val="bg2"/>
                </a:solidFill>
              </a:rPr>
              <a:t>the integration needed for efficiency and to achieve EBM</a:t>
            </a:r>
            <a:r>
              <a:rPr lang="en-US" sz="2000" dirty="0" smtClean="0">
                <a:solidFill>
                  <a:schemeClr val="bg2"/>
                </a:solidFill>
              </a:rPr>
              <a:t>.</a:t>
            </a:r>
          </a:p>
          <a:p>
            <a:pPr marL="800100" lvl="1" indent="-342900">
              <a:spcAft>
                <a:spcPts val="800"/>
              </a:spcAft>
              <a:buClr>
                <a:srgbClr val="008000"/>
              </a:buClr>
              <a:buFont typeface="Courier New" pitchFamily="49" charset="0"/>
              <a:buChar char="o"/>
            </a:pPr>
            <a:r>
              <a:rPr lang="en-US" sz="2000" dirty="0" smtClean="0">
                <a:solidFill>
                  <a:schemeClr val="bg2"/>
                </a:solidFill>
              </a:rPr>
              <a:t>Nested as appropriate to achieve subsidiarity</a:t>
            </a:r>
            <a:endParaRPr lang="en-US" sz="2000" dirty="0">
              <a:solidFill>
                <a:schemeClr val="bg2"/>
              </a:solidFill>
            </a:endParaRPr>
          </a:p>
          <a:p>
            <a:pPr marL="285750" indent="-285750">
              <a:spcAft>
                <a:spcPts val="800"/>
              </a:spcAft>
              <a:buClr>
                <a:srgbClr val="008000"/>
              </a:buClr>
              <a:buFont typeface="Wingdings" pitchFamily="2" charset="2"/>
              <a:buChar char="Ø"/>
            </a:pPr>
            <a:r>
              <a:rPr lang="en-US" sz="2000" dirty="0" smtClean="0">
                <a:solidFill>
                  <a:schemeClr val="bg2"/>
                </a:solidFill>
              </a:rPr>
              <a:t>Similar </a:t>
            </a:r>
            <a:r>
              <a:rPr lang="en-US" sz="2000" dirty="0">
                <a:solidFill>
                  <a:schemeClr val="bg2"/>
                </a:solidFill>
              </a:rPr>
              <a:t>issues may be covered by similar arrangements </a:t>
            </a:r>
            <a:r>
              <a:rPr lang="en-US" sz="2000" dirty="0" smtClean="0">
                <a:solidFill>
                  <a:schemeClr val="bg2"/>
                </a:solidFill>
              </a:rPr>
              <a:t>and </a:t>
            </a:r>
            <a:r>
              <a:rPr lang="en-US" sz="2000" dirty="0">
                <a:solidFill>
                  <a:schemeClr val="bg2"/>
                </a:solidFill>
              </a:rPr>
              <a:t>overseen by a common organization for efficiency. </a:t>
            </a:r>
          </a:p>
          <a:p>
            <a:pPr marL="285750" indent="-285750">
              <a:spcAft>
                <a:spcPts val="800"/>
              </a:spcAft>
              <a:buClr>
                <a:srgbClr val="008000"/>
              </a:buClr>
              <a:buFont typeface="Wingdings" pitchFamily="2" charset="2"/>
              <a:buChar char="Ø"/>
            </a:pPr>
            <a:r>
              <a:rPr lang="en-US" sz="2000" dirty="0" smtClean="0">
                <a:solidFill>
                  <a:schemeClr val="bg2"/>
                </a:solidFill>
              </a:rPr>
              <a:t>Entire framework will </a:t>
            </a:r>
            <a:r>
              <a:rPr lang="en-US" sz="2000" dirty="0">
                <a:solidFill>
                  <a:schemeClr val="bg2"/>
                </a:solidFill>
              </a:rPr>
              <a:t>involve multiple organizations at several geographical and institutional scale levels. </a:t>
            </a:r>
          </a:p>
          <a:p>
            <a:pPr marL="285750" indent="-285750">
              <a:spcAft>
                <a:spcPts val="800"/>
              </a:spcAft>
              <a:buClr>
                <a:srgbClr val="008000"/>
              </a:buClr>
              <a:buFont typeface="Wingdings" pitchFamily="2" charset="2"/>
              <a:buChar char="Ø"/>
            </a:pPr>
            <a:r>
              <a:rPr lang="en-US" sz="2000" dirty="0" smtClean="0">
                <a:solidFill>
                  <a:schemeClr val="bg2"/>
                </a:solidFill>
              </a:rPr>
              <a:t>Several </a:t>
            </a:r>
            <a:r>
              <a:rPr lang="en-US" sz="2000" dirty="0">
                <a:solidFill>
                  <a:schemeClr val="bg2"/>
                </a:solidFill>
              </a:rPr>
              <a:t>arrangements may share a common process at the level of policy development and decision making.</a:t>
            </a:r>
          </a:p>
        </p:txBody>
      </p:sp>
    </p:spTree>
    <p:extLst>
      <p:ext uri="{BB962C8B-B14F-4D97-AF65-F5344CB8AC3E}">
        <p14:creationId xmlns:p14="http://schemas.microsoft.com/office/powerpoint/2010/main" val="17674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FFFF"/>
        </a:solidFill>
        <a:effectLst/>
      </p:bgPr>
    </p:bg>
    <p:spTree>
      <p:nvGrpSpPr>
        <p:cNvPr id="1" name=""/>
        <p:cNvGrpSpPr/>
        <p:nvPr/>
      </p:nvGrpSpPr>
      <p:grpSpPr>
        <a:xfrm>
          <a:off x="0" y="0"/>
          <a:ext cx="0" cy="0"/>
          <a:chOff x="0" y="0"/>
          <a:chExt cx="0" cy="0"/>
        </a:xfrm>
      </p:grpSpPr>
      <p:grpSp>
        <p:nvGrpSpPr>
          <p:cNvPr id="4" name="Canvas 148"/>
          <p:cNvGrpSpPr/>
          <p:nvPr/>
        </p:nvGrpSpPr>
        <p:grpSpPr>
          <a:xfrm>
            <a:off x="870813" y="228600"/>
            <a:ext cx="7358787" cy="6553200"/>
            <a:chOff x="340995" y="92710"/>
            <a:chExt cx="5986145" cy="5330825"/>
          </a:xfrm>
        </p:grpSpPr>
        <p:sp>
          <p:nvSpPr>
            <p:cNvPr id="6" name="Rectangle 5"/>
            <p:cNvSpPr>
              <a:spLocks noChangeArrowheads="1"/>
            </p:cNvSpPr>
            <p:nvPr/>
          </p:nvSpPr>
          <p:spPr bwMode="auto">
            <a:xfrm>
              <a:off x="340995" y="92710"/>
              <a:ext cx="5986145" cy="5330825"/>
            </a:xfrm>
            <a:prstGeom prst="rect">
              <a:avLst/>
            </a:prstGeom>
            <a:solidFill>
              <a:srgbClr val="1F497D">
                <a:lumMod val="50000"/>
                <a:lumOff val="0"/>
              </a:srgb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7" name="Rectangle 6"/>
            <p:cNvSpPr>
              <a:spLocks noChangeArrowheads="1"/>
            </p:cNvSpPr>
            <p:nvPr/>
          </p:nvSpPr>
          <p:spPr bwMode="auto">
            <a:xfrm>
              <a:off x="520065" y="464820"/>
              <a:ext cx="5640070" cy="4803775"/>
            </a:xfrm>
            <a:prstGeom prst="rect">
              <a:avLst/>
            </a:prstGeom>
            <a:solidFill>
              <a:srgbClr val="1F497D">
                <a:lumMod val="75000"/>
                <a:lumOff val="0"/>
              </a:srgb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1400" cap="none" spc="0" normalizeH="0" baseline="0" noProof="0">
                  <a:ln>
                    <a:noFill/>
                  </a:ln>
                  <a:solidFill>
                    <a:srgbClr val="FFFFFF"/>
                  </a:solidFill>
                  <a:effectLst/>
                  <a:uLnTx/>
                  <a:uFillTx/>
                  <a:latin typeface="Franklin Gothic Book"/>
                  <a:ea typeface="Times New Roman"/>
                  <a:cs typeface="Times New Roman"/>
                </a:rPr>
                <a:t>REGION-WIDE OCEAN POLICY LEVEL</a:t>
              </a:r>
              <a:r>
                <a:rPr kumimoji="0" lang="en-US" sz="1100" b="1" i="0" u="none" strike="noStrike" kern="1400" cap="none" spc="0" normalizeH="0" baseline="0" noProof="0">
                  <a:ln>
                    <a:noFill/>
                  </a:ln>
                  <a:solidFill>
                    <a:srgbClr val="FFFFFF"/>
                  </a:solidFill>
                  <a:effectLst/>
                  <a:uLnTx/>
                  <a:uFillTx/>
                  <a:latin typeface="Franklin Gothic Book"/>
                  <a:ea typeface="Times New Roman"/>
                  <a:cs typeface="Times New Roman"/>
                </a:rPr>
                <a:t> </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1400" cap="none" spc="0" normalizeH="0" baseline="0" noProof="0">
                  <a:ln>
                    <a:noFill/>
                  </a:ln>
                  <a:solidFill>
                    <a:srgbClr val="FFFFFF"/>
                  </a:solidFill>
                  <a:effectLst/>
                  <a:uLnTx/>
                  <a:uFillTx/>
                  <a:latin typeface="Franklin Gothic Book"/>
                  <a:ea typeface="Times New Roman"/>
                  <a:cs typeface="Times New Roman"/>
                </a:rPr>
                <a:t>Regional ocean governance policy mechanism</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1400" cap="none" spc="0" normalizeH="0" baseline="0" noProof="0">
                  <a:ln>
                    <a:noFill/>
                  </a:ln>
                  <a:solidFill>
                    <a:srgbClr val="FFFFFF"/>
                  </a:solidFill>
                  <a:effectLst/>
                  <a:uLnTx/>
                  <a:uFillTx/>
                  <a:latin typeface="Franklin Gothic Book"/>
                  <a:ea typeface="Times New Roman"/>
                  <a:cs typeface="Times New Roman"/>
                </a:rPr>
                <a:t>(Caribbean Sea Commission, or equivalent, with membership of all relevant regional IGOs and NGOs)</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p:txBody>
        </p:sp>
        <p:sp>
          <p:nvSpPr>
            <p:cNvPr id="8" name="Rectangle 7"/>
            <p:cNvSpPr>
              <a:spLocks noChangeArrowheads="1"/>
            </p:cNvSpPr>
            <p:nvPr/>
          </p:nvSpPr>
          <p:spPr bwMode="auto">
            <a:xfrm>
              <a:off x="722630" y="1020445"/>
              <a:ext cx="5260340" cy="4029075"/>
            </a:xfrm>
            <a:prstGeom prst="rect">
              <a:avLst/>
            </a:prstGeom>
            <a:solidFill>
              <a:srgbClr val="1F497D">
                <a:lumMod val="60000"/>
                <a:lumOff val="40000"/>
              </a:srgbClr>
            </a:solidFill>
            <a:ln w="9525">
              <a:solidFill>
                <a:srgbClr val="000000"/>
              </a:solidFill>
              <a:miter lim="800000"/>
              <a:headEnd/>
              <a:tailEnd/>
            </a:ln>
          </p:spPr>
          <p:txBody>
            <a:bodyPr rot="0" vert="horz" wrap="square" lIns="101718" tIns="50859" rIns="101718" bIns="50859" anchor="t" anchorCtr="0" upright="1">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400" b="1" i="0" u="none" strike="noStrike" kern="1400" cap="none" spc="0" normalizeH="0" baseline="0" noProof="0">
                  <a:ln>
                    <a:noFill/>
                  </a:ln>
                  <a:solidFill>
                    <a:srgbClr val="FFFFFF"/>
                  </a:solidFill>
                  <a:effectLst/>
                  <a:uLnTx/>
                  <a:uFillTx/>
                  <a:latin typeface="Franklin Gothic Book"/>
                  <a:ea typeface="Times New Roman"/>
                  <a:cs typeface="Times New Roman"/>
                </a:rPr>
                <a:t>PLANNING AND OPERATIONAL LEVELS</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p:txBody>
        </p:sp>
        <p:sp>
          <p:nvSpPr>
            <p:cNvPr id="9" name="Rectangle 8"/>
            <p:cNvSpPr>
              <a:spLocks noChangeArrowheads="1"/>
            </p:cNvSpPr>
            <p:nvPr/>
          </p:nvSpPr>
          <p:spPr bwMode="auto">
            <a:xfrm>
              <a:off x="889635" y="1325245"/>
              <a:ext cx="4924425" cy="2855595"/>
            </a:xfrm>
            <a:prstGeom prst="rect">
              <a:avLst/>
            </a:prstGeom>
            <a:solidFill>
              <a:srgbClr val="1F497D">
                <a:lumMod val="40000"/>
                <a:lumOff val="60000"/>
              </a:srgb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600" b="1" i="0" u="none" strike="noStrike" kern="1400" cap="none" spc="0" normalizeH="0" baseline="0" noProof="0">
                  <a:ln>
                    <a:noFill/>
                  </a:ln>
                  <a:solidFill>
                    <a:srgbClr val="000000"/>
                  </a:solidFill>
                  <a:effectLst/>
                  <a:uLnTx/>
                  <a:uFillTx/>
                  <a:latin typeface="Franklin Gothic Book"/>
                  <a:ea typeface="Times New Roman"/>
                  <a:cs typeface="Times New Roman"/>
                </a:rPr>
                <a:t>Fisheries</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a:p>
              <a:pPr marL="0" marR="0" lvl="0" indent="0" defTabSz="914400" eaLnBrk="1" fontAlgn="auto" latinLnBrk="0" hangingPunct="1">
                <a:lnSpc>
                  <a:spcPct val="100000"/>
                </a:lnSpc>
                <a:spcBef>
                  <a:spcPts val="300"/>
                </a:spcBef>
                <a:spcAft>
                  <a:spcPts val="300"/>
                </a:spcAft>
                <a:buClrTx/>
                <a:buSzTx/>
                <a:buFontTx/>
                <a:buNone/>
                <a:tabLst/>
                <a:defRPr/>
              </a:pPr>
              <a:r>
                <a:rPr kumimoji="0" lang="en-US" sz="1400" b="0" i="0" u="none" strike="noStrike" kern="1400" cap="none" spc="0" normalizeH="0" baseline="0" noProof="0">
                  <a:ln>
                    <a:noFill/>
                  </a:ln>
                  <a:solidFill>
                    <a:srgbClr val="000000"/>
                  </a:solidFill>
                  <a:effectLst/>
                  <a:uLnTx/>
                  <a:uFillTx/>
                  <a:latin typeface="Franklin Gothic Book"/>
                  <a:ea typeface="Times New Roman"/>
                  <a:cs typeface="Times New Roman"/>
                </a:rPr>
                <a:t> </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p:txBody>
        </p:sp>
        <p:sp>
          <p:nvSpPr>
            <p:cNvPr id="10" name="Rectangle 9"/>
            <p:cNvSpPr>
              <a:spLocks noChangeArrowheads="1"/>
            </p:cNvSpPr>
            <p:nvPr/>
          </p:nvSpPr>
          <p:spPr bwMode="auto">
            <a:xfrm>
              <a:off x="3921125" y="1398270"/>
              <a:ext cx="1787525" cy="1469390"/>
            </a:xfrm>
            <a:prstGeom prst="rect">
              <a:avLst/>
            </a:prstGeom>
            <a:solidFill>
              <a:srgbClr val="1F497D">
                <a:lumMod val="20000"/>
                <a:lumOff val="80000"/>
              </a:srgb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11" name="Rectangle 10"/>
            <p:cNvSpPr>
              <a:spLocks noChangeArrowheads="1"/>
            </p:cNvSpPr>
            <p:nvPr/>
          </p:nvSpPr>
          <p:spPr bwMode="auto">
            <a:xfrm>
              <a:off x="974725" y="1401445"/>
              <a:ext cx="1946275" cy="2263140"/>
            </a:xfrm>
            <a:prstGeom prst="rect">
              <a:avLst/>
            </a:prstGeom>
            <a:solidFill>
              <a:srgbClr val="1F497D">
                <a:lumMod val="20000"/>
                <a:lumOff val="80000"/>
              </a:srgb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12" name="Text Box 156"/>
            <p:cNvSpPr txBox="1">
              <a:spLocks noChangeArrowheads="1"/>
            </p:cNvSpPr>
            <p:nvPr/>
          </p:nvSpPr>
          <p:spPr bwMode="auto">
            <a:xfrm>
              <a:off x="3949700" y="1804670"/>
              <a:ext cx="1724660" cy="608330"/>
            </a:xfrm>
            <a:prstGeom prst="rect">
              <a:avLst/>
            </a:prstGeom>
            <a:solidFill>
              <a:srgbClr val="4F81BD">
                <a:lumMod val="20000"/>
                <a:lumOff val="80000"/>
              </a:srgbClr>
            </a:solidFill>
            <a:ln w="9525">
              <a:solidFill>
                <a:srgbClr val="000000"/>
              </a:solidFill>
              <a:miter lim="800000"/>
              <a:headEnd/>
              <a:tailEnd/>
            </a:ln>
          </p:spPr>
          <p:txBody>
            <a:bodyPr rot="0" vert="horz" wrap="square" lIns="0" tIns="0" rIns="0" bIns="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1400" cap="none" spc="0" normalizeH="0" baseline="0" noProof="0">
                  <a:ln>
                    <a:noFill/>
                  </a:ln>
                  <a:solidFill>
                    <a:srgbClr val="000000"/>
                  </a:solidFill>
                  <a:effectLst/>
                  <a:uLnTx/>
                  <a:uFillTx/>
                  <a:latin typeface="Franklin Gothic Book"/>
                  <a:ea typeface="Times New Roman"/>
                  <a:cs typeface="Times New Roman"/>
                </a:rPr>
                <a:t>Large pelagics</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p:txBody>
        </p:sp>
        <p:sp>
          <p:nvSpPr>
            <p:cNvPr id="13" name="Rectangle 12"/>
            <p:cNvSpPr>
              <a:spLocks noChangeArrowheads="1"/>
            </p:cNvSpPr>
            <p:nvPr/>
          </p:nvSpPr>
          <p:spPr bwMode="auto">
            <a:xfrm>
              <a:off x="3683000" y="4442460"/>
              <a:ext cx="1294765" cy="545465"/>
            </a:xfrm>
            <a:prstGeom prst="rect">
              <a:avLst/>
            </a:prstGeom>
            <a:solidFill>
              <a:srgbClr val="1F497D">
                <a:lumMod val="40000"/>
                <a:lumOff val="60000"/>
              </a:srgbClr>
            </a:solidFill>
            <a:ln w="9525">
              <a:solidFill>
                <a:srgbClr val="000000"/>
              </a:solidFill>
              <a:miter lim="800000"/>
              <a:headEnd/>
              <a:tailEnd/>
            </a:ln>
          </p:spPr>
          <p:txBody>
            <a:bodyPr rot="0" vert="horz" wrap="square" lIns="36126" tIns="14451" rIns="36126" bIns="14451"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1400" cap="none" spc="0" normalizeH="0" baseline="0" noProof="0">
                  <a:ln>
                    <a:noFill/>
                  </a:ln>
                  <a:solidFill>
                    <a:srgbClr val="000000"/>
                  </a:solidFill>
                  <a:effectLst/>
                  <a:uLnTx/>
                  <a:uFillTx/>
                  <a:latin typeface="Franklin Gothic Book"/>
                  <a:ea typeface="Times New Roman"/>
                  <a:cs typeface="Times New Roman"/>
                </a:rPr>
                <a:t>Pollution</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1400" cap="none" spc="0" normalizeH="0" baseline="0" noProof="0">
                  <a:ln>
                    <a:noFill/>
                  </a:ln>
                  <a:solidFill>
                    <a:srgbClr val="000000"/>
                  </a:solidFill>
                  <a:effectLst/>
                  <a:uLnTx/>
                  <a:uFillTx/>
                  <a:latin typeface="Franklin Gothic Book"/>
                  <a:ea typeface="Times New Roman"/>
                  <a:cs typeface="Times New Roman"/>
                </a:rPr>
                <a:t>(UNEP-LBS/OSP, MARPOL IMO)</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p:txBody>
        </p:sp>
        <p:sp>
          <p:nvSpPr>
            <p:cNvPr id="14" name="Rectangle 13"/>
            <p:cNvSpPr>
              <a:spLocks noChangeArrowheads="1"/>
            </p:cNvSpPr>
            <p:nvPr/>
          </p:nvSpPr>
          <p:spPr bwMode="auto">
            <a:xfrm>
              <a:off x="1764030" y="4442460"/>
              <a:ext cx="1297305" cy="539115"/>
            </a:xfrm>
            <a:prstGeom prst="rect">
              <a:avLst/>
            </a:prstGeom>
            <a:solidFill>
              <a:srgbClr val="1F497D">
                <a:lumMod val="40000"/>
                <a:lumOff val="60000"/>
              </a:srgbClr>
            </a:solidFill>
            <a:ln w="9525">
              <a:solidFill>
                <a:srgbClr val="000000"/>
              </a:solidFill>
              <a:miter lim="800000"/>
              <a:headEnd/>
              <a:tailEnd/>
            </a:ln>
          </p:spPr>
          <p:txBody>
            <a:bodyPr rot="0" vert="horz" wrap="square" lIns="36126" tIns="14451" rIns="36126" bIns="14451"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1400" cap="none" spc="0" normalizeH="0" baseline="0" noProof="0">
                  <a:ln>
                    <a:noFill/>
                  </a:ln>
                  <a:solidFill>
                    <a:srgbClr val="000000"/>
                  </a:solidFill>
                  <a:effectLst/>
                  <a:uLnTx/>
                  <a:uFillTx/>
                  <a:latin typeface="Franklin Gothic Book"/>
                  <a:ea typeface="Times New Roman"/>
                  <a:cs typeface="Times New Roman"/>
                </a:rPr>
                <a:t>Habitat destruction</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1400" cap="none" spc="0" normalizeH="0" baseline="0" noProof="0">
                  <a:ln>
                    <a:noFill/>
                  </a:ln>
                  <a:solidFill>
                    <a:srgbClr val="000000"/>
                  </a:solidFill>
                  <a:effectLst/>
                  <a:uLnTx/>
                  <a:uFillTx/>
                  <a:latin typeface="Franklin Gothic Book"/>
                  <a:ea typeface="Times New Roman"/>
                  <a:cs typeface="Times New Roman"/>
                </a:rPr>
                <a:t>(UNEP-SPAW)</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p:txBody>
        </p:sp>
        <p:sp>
          <p:nvSpPr>
            <p:cNvPr id="15" name="Rectangle 14"/>
            <p:cNvSpPr>
              <a:spLocks noChangeArrowheads="1"/>
            </p:cNvSpPr>
            <p:nvPr/>
          </p:nvSpPr>
          <p:spPr bwMode="auto">
            <a:xfrm>
              <a:off x="1179195" y="1401445"/>
              <a:ext cx="149987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36126" tIns="14451" rIns="36126" bIns="14451"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1400" cap="none" spc="0" normalizeH="0" baseline="0" noProof="0">
                  <a:ln>
                    <a:noFill/>
                  </a:ln>
                  <a:solidFill>
                    <a:srgbClr val="000000"/>
                  </a:solidFill>
                  <a:effectLst/>
                  <a:uLnTx/>
                  <a:uFillTx/>
                  <a:latin typeface="Franklin Gothic Book"/>
                  <a:ea typeface="Times New Roman"/>
                  <a:cs typeface="Times New Roman"/>
                </a:rPr>
                <a:t>Reef fisheries ecosystem</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p:txBody>
        </p:sp>
        <p:sp>
          <p:nvSpPr>
            <p:cNvPr id="16" name="Rectangle 15"/>
            <p:cNvSpPr>
              <a:spLocks noChangeArrowheads="1"/>
            </p:cNvSpPr>
            <p:nvPr/>
          </p:nvSpPr>
          <p:spPr bwMode="auto">
            <a:xfrm>
              <a:off x="1024890" y="1752600"/>
              <a:ext cx="837565" cy="1818640"/>
            </a:xfrm>
            <a:prstGeom prst="rect">
              <a:avLst/>
            </a:prstGeom>
            <a:solidFill>
              <a:srgbClr val="4F81BD">
                <a:lumMod val="20000"/>
                <a:lumOff val="80000"/>
              </a:srgb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17" name="Rectangle 16"/>
            <p:cNvSpPr>
              <a:spLocks noChangeArrowheads="1"/>
            </p:cNvSpPr>
            <p:nvPr/>
          </p:nvSpPr>
          <p:spPr bwMode="auto">
            <a:xfrm>
              <a:off x="1136650" y="1710055"/>
              <a:ext cx="655955" cy="303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36126" tIns="14451" rIns="36126" bIns="14451" anchor="ctr" anchorCtr="0" upright="1">
              <a:noAutofit/>
            </a:bodyP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sz="1100" b="0" i="0" u="none" strike="noStrike" kern="1400" cap="none" spc="0" normalizeH="0" baseline="0" noProof="0">
                  <a:ln>
                    <a:noFill/>
                  </a:ln>
                  <a:solidFill>
                    <a:srgbClr val="000000"/>
                  </a:solidFill>
                  <a:effectLst/>
                  <a:uLnTx/>
                  <a:uFillTx/>
                  <a:latin typeface="Franklin Gothic Book"/>
                  <a:ea typeface="Times New Roman"/>
                  <a:cs typeface="Times New Roman"/>
                </a:rPr>
                <a:t>Lobster</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p:txBody>
        </p:sp>
        <p:sp>
          <p:nvSpPr>
            <p:cNvPr id="18" name="Rectangle 17"/>
            <p:cNvSpPr>
              <a:spLocks noChangeArrowheads="1"/>
            </p:cNvSpPr>
            <p:nvPr/>
          </p:nvSpPr>
          <p:spPr bwMode="auto">
            <a:xfrm>
              <a:off x="1069340" y="1997710"/>
              <a:ext cx="723265" cy="537210"/>
            </a:xfrm>
            <a:prstGeom prst="rect">
              <a:avLst/>
            </a:prstGeom>
            <a:solidFill>
              <a:sysClr val="window" lastClr="FFFFFF">
                <a:lumMod val="100000"/>
                <a:lumOff val="0"/>
              </a:sysClr>
            </a:solidFill>
            <a:ln w="9525">
              <a:solidFill>
                <a:srgbClr val="000000"/>
              </a:solidFill>
              <a:miter lim="800000"/>
              <a:headEnd/>
              <a:tailEnd/>
            </a:ln>
          </p:spPr>
          <p:txBody>
            <a:bodyPr rot="0" vert="horz" wrap="square" lIns="36126" tIns="14451" rIns="36126" bIns="14451"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1400" cap="none" spc="0" normalizeH="0" baseline="0" noProof="0">
                  <a:ln>
                    <a:noFill/>
                  </a:ln>
                  <a:solidFill>
                    <a:srgbClr val="000000"/>
                  </a:solidFill>
                  <a:effectLst/>
                  <a:uLnTx/>
                  <a:uFillTx/>
                  <a:latin typeface="Franklin Gothic Book"/>
                  <a:ea typeface="Times New Roman"/>
                  <a:cs typeface="Times New Roman"/>
                </a:rPr>
                <a:t>CA lobster</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1400" cap="none" spc="0" normalizeH="0" baseline="0" noProof="0">
                  <a:ln>
                    <a:noFill/>
                  </a:ln>
                  <a:solidFill>
                    <a:srgbClr val="000000"/>
                  </a:solidFill>
                  <a:effectLst/>
                  <a:uLnTx/>
                  <a:uFillTx/>
                  <a:latin typeface="Franklin Gothic Book"/>
                  <a:ea typeface="Times New Roman"/>
                  <a:cs typeface="Times New Roman"/>
                </a:rPr>
                <a:t>(</a:t>
              </a:r>
              <a:r>
                <a:rPr kumimoji="0" lang="en-US" sz="900" b="0" i="0" u="none" strike="noStrike" kern="1400" cap="none" spc="0" normalizeH="0" baseline="0" noProof="0">
                  <a:ln>
                    <a:noFill/>
                  </a:ln>
                  <a:solidFill>
                    <a:srgbClr val="000000"/>
                  </a:solidFill>
                  <a:effectLst/>
                  <a:uLnTx/>
                  <a:uFillTx/>
                  <a:latin typeface="Franklin Gothic Book"/>
                  <a:ea typeface="Times New Roman"/>
                  <a:cs typeface="Times New Roman"/>
                </a:rPr>
                <a:t>OSPESCA</a:t>
              </a:r>
              <a:r>
                <a:rPr kumimoji="0" lang="en-US" sz="1100" b="0" i="0" u="none" strike="noStrike" kern="1400" cap="none" spc="0" normalizeH="0" baseline="0" noProof="0">
                  <a:ln>
                    <a:noFill/>
                  </a:ln>
                  <a:solidFill>
                    <a:srgbClr val="000000"/>
                  </a:solidFill>
                  <a:effectLst/>
                  <a:uLnTx/>
                  <a:uFillTx/>
                  <a:latin typeface="Franklin Gothic Book"/>
                  <a:ea typeface="Times New Roman"/>
                  <a:cs typeface="Times New Roman"/>
                </a:rPr>
                <a:t>)</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p:txBody>
        </p:sp>
        <p:sp>
          <p:nvSpPr>
            <p:cNvPr id="19" name="Rectangle 18"/>
            <p:cNvSpPr>
              <a:spLocks noChangeArrowheads="1"/>
            </p:cNvSpPr>
            <p:nvPr/>
          </p:nvSpPr>
          <p:spPr bwMode="auto">
            <a:xfrm>
              <a:off x="1108710" y="2733040"/>
              <a:ext cx="655320" cy="754380"/>
            </a:xfrm>
            <a:prstGeom prst="rect">
              <a:avLst/>
            </a:prstGeom>
            <a:solidFill>
              <a:sysClr val="window" lastClr="FFFFFF">
                <a:lumMod val="100000"/>
                <a:lumOff val="0"/>
              </a:sysClr>
            </a:solidFill>
            <a:ln w="9525">
              <a:solidFill>
                <a:srgbClr val="000000"/>
              </a:solidFill>
              <a:miter lim="800000"/>
              <a:headEnd/>
              <a:tailEnd/>
            </a:ln>
          </p:spPr>
          <p:txBody>
            <a:bodyPr rot="0" vert="horz" wrap="square" lIns="36126" tIns="14451" rIns="36126" bIns="14451"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1400" cap="none" spc="0" normalizeH="0" baseline="0" noProof="0">
                  <a:ln>
                    <a:noFill/>
                  </a:ln>
                  <a:solidFill>
                    <a:srgbClr val="000000"/>
                  </a:solidFill>
                  <a:effectLst/>
                  <a:uLnTx/>
                  <a:uFillTx/>
                  <a:latin typeface="Franklin Gothic Book"/>
                  <a:ea typeface="Times New Roman"/>
                  <a:cs typeface="Times New Roman"/>
                </a:rPr>
                <a:t>Other lobster</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1400" cap="none" spc="0" normalizeH="0" baseline="0" noProof="0">
                  <a:ln>
                    <a:noFill/>
                  </a:ln>
                  <a:solidFill>
                    <a:srgbClr val="000000"/>
                  </a:solidFill>
                  <a:effectLst/>
                  <a:uLnTx/>
                  <a:uFillTx/>
                  <a:latin typeface="Franklin Gothic Book"/>
                  <a:ea typeface="Times New Roman"/>
                  <a:cs typeface="Times New Roman"/>
                </a:rPr>
                <a:t>(CRFM/</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sz="1000" b="0" i="0" u="none" strike="noStrike" kern="1400" cap="none" spc="0" normalizeH="0" baseline="0" noProof="0">
                  <a:ln>
                    <a:noFill/>
                  </a:ln>
                  <a:solidFill>
                    <a:srgbClr val="000000"/>
                  </a:solidFill>
                  <a:effectLst/>
                  <a:uLnTx/>
                  <a:uFillTx/>
                  <a:latin typeface="Franklin Gothic Book"/>
                  <a:ea typeface="Times New Roman"/>
                  <a:cs typeface="Times New Roman"/>
                </a:rPr>
                <a:t>WECAFC)</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p:txBody>
        </p:sp>
        <p:cxnSp>
          <p:nvCxnSpPr>
            <p:cNvPr id="20" name="AutoShape 164"/>
            <p:cNvCxnSpPr>
              <a:cxnSpLocks noChangeShapeType="1"/>
              <a:stCxn id="18" idx="2"/>
              <a:endCxn id="19" idx="0"/>
            </p:cNvCxnSpPr>
            <p:nvPr/>
          </p:nvCxnSpPr>
          <p:spPr bwMode="auto">
            <a:xfrm>
              <a:off x="1431290" y="2534920"/>
              <a:ext cx="5080" cy="19812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1" name="Rectangle 20"/>
            <p:cNvSpPr>
              <a:spLocks noChangeArrowheads="1"/>
            </p:cNvSpPr>
            <p:nvPr/>
          </p:nvSpPr>
          <p:spPr bwMode="auto">
            <a:xfrm>
              <a:off x="2092960" y="2187575"/>
              <a:ext cx="777875" cy="957580"/>
            </a:xfrm>
            <a:prstGeom prst="rect">
              <a:avLst/>
            </a:prstGeom>
            <a:solidFill>
              <a:srgbClr val="4F81BD">
                <a:lumMod val="20000"/>
                <a:lumOff val="80000"/>
              </a:srgbClr>
            </a:solidFill>
            <a:ln w="9525">
              <a:solidFill>
                <a:srgbClr val="000000"/>
              </a:solidFill>
              <a:miter lim="800000"/>
              <a:headEnd/>
              <a:tailEnd/>
            </a:ln>
          </p:spPr>
          <p:txBody>
            <a:bodyPr rot="0" vert="horz" wrap="square" lIns="36126" tIns="14451" rIns="36126" bIns="14451"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1400" cap="none" spc="0" normalizeH="0" baseline="0" noProof="0">
                  <a:ln>
                    <a:noFill/>
                  </a:ln>
                  <a:solidFill>
                    <a:srgbClr val="000000"/>
                  </a:solidFill>
                  <a:effectLst/>
                  <a:uLnTx/>
                  <a:uFillTx/>
                  <a:latin typeface="Franklin Gothic Book"/>
                  <a:ea typeface="Times New Roman"/>
                  <a:cs typeface="Times New Roman"/>
                </a:rPr>
                <a:t>Reef fisheries and biodiversity</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1400" cap="none" spc="0" normalizeH="0" baseline="0" noProof="0">
                  <a:ln>
                    <a:noFill/>
                  </a:ln>
                  <a:solidFill>
                    <a:srgbClr val="000000"/>
                  </a:solidFill>
                  <a:effectLst/>
                  <a:uLnTx/>
                  <a:uFillTx/>
                  <a:latin typeface="Franklin Gothic Book"/>
                  <a:ea typeface="Times New Roman"/>
                  <a:cs typeface="Times New Roman"/>
                </a:rPr>
                <a:t>(UNEP)</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p:txBody>
        </p:sp>
        <p:sp>
          <p:nvSpPr>
            <p:cNvPr id="22" name="Text Box 166"/>
            <p:cNvSpPr txBox="1">
              <a:spLocks noChangeArrowheads="1"/>
            </p:cNvSpPr>
            <p:nvPr/>
          </p:nvSpPr>
          <p:spPr bwMode="auto">
            <a:xfrm>
              <a:off x="806450" y="137160"/>
              <a:ext cx="5176520" cy="28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01718" tIns="50859" rIns="101718" bIns="50859" anchor="t" anchorCtr="0" upright="1">
              <a:noAutofit/>
            </a:bodyP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sz="1400" b="1" i="0" u="none" strike="noStrike" kern="1400" cap="none" spc="0" normalizeH="0" baseline="0" noProof="0">
                  <a:ln>
                    <a:noFill/>
                  </a:ln>
                  <a:solidFill>
                    <a:srgbClr val="FFFFFF"/>
                  </a:solidFill>
                  <a:effectLst/>
                  <a:uLnTx/>
                  <a:uFillTx/>
                  <a:latin typeface="Franklin Gothic Book"/>
                  <a:ea typeface="Times New Roman"/>
                  <a:cs typeface="Times New Roman"/>
                </a:rPr>
                <a:t>REGIONAL GOVERNANCE FRAMEWORK FOR LIVING MARINE RESOURCES</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p:txBody>
        </p:sp>
        <p:cxnSp>
          <p:nvCxnSpPr>
            <p:cNvPr id="23" name="AutoShape 167"/>
            <p:cNvCxnSpPr>
              <a:cxnSpLocks noChangeShapeType="1"/>
              <a:stCxn id="21" idx="1"/>
              <a:endCxn id="16" idx="3"/>
            </p:cNvCxnSpPr>
            <p:nvPr/>
          </p:nvCxnSpPr>
          <p:spPr bwMode="auto">
            <a:xfrm flipH="1" flipV="1">
              <a:off x="1862455" y="2661920"/>
              <a:ext cx="230505" cy="444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4" name="AutoShape 168"/>
            <p:cNvCxnSpPr>
              <a:cxnSpLocks noChangeShapeType="1"/>
              <a:stCxn id="10" idx="1"/>
              <a:endCxn id="11" idx="3"/>
            </p:cNvCxnSpPr>
            <p:nvPr/>
          </p:nvCxnSpPr>
          <p:spPr bwMode="auto">
            <a:xfrm flipH="1">
              <a:off x="2921000" y="2132965"/>
              <a:ext cx="1000125" cy="40005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 name="AutoShape 169"/>
            <p:cNvCxnSpPr>
              <a:cxnSpLocks noChangeShapeType="1"/>
              <a:stCxn id="32" idx="0"/>
              <a:endCxn id="10" idx="2"/>
            </p:cNvCxnSpPr>
            <p:nvPr/>
          </p:nvCxnSpPr>
          <p:spPr bwMode="auto">
            <a:xfrm flipV="1">
              <a:off x="4815205" y="2867660"/>
              <a:ext cx="635" cy="18732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6" name="AutoShape 170"/>
            <p:cNvCxnSpPr>
              <a:cxnSpLocks noChangeShapeType="1"/>
              <a:endCxn id="13" idx="1"/>
            </p:cNvCxnSpPr>
            <p:nvPr/>
          </p:nvCxnSpPr>
          <p:spPr bwMode="auto">
            <a:xfrm flipV="1">
              <a:off x="3061970" y="4715510"/>
              <a:ext cx="621030" cy="63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7" name="Text Box 172"/>
            <p:cNvSpPr txBox="1">
              <a:spLocks noChangeArrowheads="1"/>
            </p:cNvSpPr>
            <p:nvPr/>
          </p:nvSpPr>
          <p:spPr bwMode="auto">
            <a:xfrm>
              <a:off x="4196715" y="2580005"/>
              <a:ext cx="1224915" cy="252095"/>
            </a:xfrm>
            <a:prstGeom prst="rect">
              <a:avLst/>
            </a:prstGeom>
            <a:solidFill>
              <a:sysClr val="window" lastClr="FFFFFF">
                <a:lumMod val="95000"/>
                <a:lumOff val="0"/>
              </a:sys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1400" cap="none" spc="0" normalizeH="0" baseline="0" noProof="0">
                  <a:ln>
                    <a:noFill/>
                  </a:ln>
                  <a:solidFill>
                    <a:srgbClr val="000000"/>
                  </a:solidFill>
                  <a:effectLst/>
                  <a:uLnTx/>
                  <a:uFillTx/>
                  <a:latin typeface="Franklin Gothic Book"/>
                  <a:ea typeface="Times New Roman"/>
                  <a:cs typeface="Times New Roman"/>
                </a:rPr>
                <a:t>Flyingfish</a:t>
              </a:r>
              <a:r>
                <a:rPr kumimoji="0" lang="en-US" sz="900" b="0" i="0" u="none" strike="noStrike" kern="1400" cap="none" spc="0" normalizeH="0" baseline="0" noProof="0">
                  <a:ln>
                    <a:noFill/>
                  </a:ln>
                  <a:solidFill>
                    <a:srgbClr val="000000"/>
                  </a:solidFill>
                  <a:effectLst/>
                  <a:uLnTx/>
                  <a:uFillTx/>
                  <a:latin typeface="Franklin Gothic Book"/>
                  <a:ea typeface="Times New Roman"/>
                  <a:cs typeface="Times New Roman"/>
                </a:rPr>
                <a:t> </a:t>
              </a:r>
              <a:r>
                <a:rPr kumimoji="0" lang="en-US" sz="1000" b="0" i="0" u="none" strike="noStrike" kern="1400" cap="none" spc="0" normalizeH="0" baseline="0" noProof="0">
                  <a:ln>
                    <a:noFill/>
                  </a:ln>
                  <a:solidFill>
                    <a:srgbClr val="000000"/>
                  </a:solidFill>
                  <a:effectLst/>
                  <a:uLnTx/>
                  <a:uFillTx/>
                  <a:latin typeface="Franklin Gothic Book"/>
                  <a:ea typeface="Times New Roman"/>
                  <a:cs typeface="Times New Roman"/>
                </a:rPr>
                <a:t>(CRFM)</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p:txBody>
        </p:sp>
        <p:sp>
          <p:nvSpPr>
            <p:cNvPr id="28" name="Rectangle 27"/>
            <p:cNvSpPr>
              <a:spLocks noChangeArrowheads="1"/>
            </p:cNvSpPr>
            <p:nvPr/>
          </p:nvSpPr>
          <p:spPr bwMode="auto">
            <a:xfrm>
              <a:off x="3982720" y="2001520"/>
              <a:ext cx="655320" cy="354330"/>
            </a:xfrm>
            <a:prstGeom prst="rect">
              <a:avLst/>
            </a:prstGeom>
            <a:solidFill>
              <a:sysClr val="window" lastClr="FFFFFF">
                <a:lumMod val="100000"/>
                <a:lumOff val="0"/>
              </a:sysClr>
            </a:solidFill>
            <a:ln w="9525">
              <a:solidFill>
                <a:srgbClr val="000000"/>
              </a:solidFill>
              <a:miter lim="800000"/>
              <a:headEnd/>
              <a:tailEnd/>
            </a:ln>
          </p:spPr>
          <p:txBody>
            <a:bodyPr rot="0" vert="horz" wrap="square" lIns="0" tIns="0" rIns="0" bIns="0" anchor="ctr" anchorCtr="0" upright="1">
              <a:noAutofit/>
            </a:bodyP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sz="1100" b="0" i="0" u="none" strike="noStrike" kern="1400" cap="none" spc="0" normalizeH="0" baseline="0" noProof="0">
                  <a:ln>
                    <a:noFill/>
                  </a:ln>
                  <a:solidFill>
                    <a:srgbClr val="000000"/>
                  </a:solidFill>
                  <a:effectLst/>
                  <a:uLnTx/>
                  <a:uFillTx/>
                  <a:latin typeface="Franklin Gothic Book"/>
                  <a:ea typeface="Times New Roman"/>
                  <a:cs typeface="Times New Roman"/>
                </a:rPr>
                <a:t>Ocean- wide</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p:txBody>
        </p:sp>
        <p:sp>
          <p:nvSpPr>
            <p:cNvPr id="29" name="Rectangle 28"/>
            <p:cNvSpPr>
              <a:spLocks noChangeArrowheads="1"/>
            </p:cNvSpPr>
            <p:nvPr/>
          </p:nvSpPr>
          <p:spPr bwMode="auto">
            <a:xfrm>
              <a:off x="4957445" y="2058035"/>
              <a:ext cx="655320" cy="236220"/>
            </a:xfrm>
            <a:prstGeom prst="rect">
              <a:avLst/>
            </a:prstGeom>
            <a:solidFill>
              <a:sysClr val="window" lastClr="FFFFFF">
                <a:lumMod val="100000"/>
                <a:lumOff val="0"/>
              </a:sysClr>
            </a:solidFill>
            <a:ln w="9525">
              <a:solidFill>
                <a:srgbClr val="000000"/>
              </a:solidFill>
              <a:miter lim="800000"/>
              <a:headEnd/>
              <a:tailEnd/>
            </a:ln>
          </p:spPr>
          <p:txBody>
            <a:bodyPr rot="0" vert="horz" wrap="square" lIns="36126" tIns="14451" rIns="36126" bIns="14451" anchor="ctr" anchorCtr="0" upright="1">
              <a:noAutofit/>
            </a:bodyP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sz="1100" b="0" i="0" u="none" strike="noStrike" kern="1400" cap="none" spc="0" normalizeH="0" baseline="0" noProof="0">
                  <a:ln>
                    <a:noFill/>
                  </a:ln>
                  <a:solidFill>
                    <a:srgbClr val="000000"/>
                  </a:solidFill>
                  <a:effectLst/>
                  <a:uLnTx/>
                  <a:uFillTx/>
                  <a:latin typeface="Franklin Gothic Book"/>
                  <a:ea typeface="Times New Roman"/>
                  <a:cs typeface="Times New Roman"/>
                </a:rPr>
                <a:t>Regional</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p:txBody>
        </p:sp>
        <p:cxnSp>
          <p:nvCxnSpPr>
            <p:cNvPr id="30" name="AutoShape 175"/>
            <p:cNvCxnSpPr>
              <a:cxnSpLocks noChangeShapeType="1"/>
              <a:stCxn id="28" idx="3"/>
              <a:endCxn id="29" idx="1"/>
            </p:cNvCxnSpPr>
            <p:nvPr/>
          </p:nvCxnSpPr>
          <p:spPr bwMode="auto">
            <a:xfrm flipV="1">
              <a:off x="4638040" y="2176145"/>
              <a:ext cx="319405" cy="254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 name="AutoShape 176"/>
            <p:cNvCxnSpPr>
              <a:cxnSpLocks noChangeShapeType="1"/>
              <a:stCxn id="12" idx="2"/>
              <a:endCxn id="27" idx="0"/>
            </p:cNvCxnSpPr>
            <p:nvPr/>
          </p:nvCxnSpPr>
          <p:spPr bwMode="auto">
            <a:xfrm flipH="1">
              <a:off x="4809490" y="2413000"/>
              <a:ext cx="2540" cy="16700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32" name="Rectangle 31"/>
            <p:cNvSpPr>
              <a:spLocks noChangeArrowheads="1"/>
            </p:cNvSpPr>
            <p:nvPr/>
          </p:nvSpPr>
          <p:spPr bwMode="auto">
            <a:xfrm>
              <a:off x="3921125" y="3054985"/>
              <a:ext cx="1787525" cy="1050290"/>
            </a:xfrm>
            <a:prstGeom prst="rect">
              <a:avLst/>
            </a:prstGeom>
            <a:solidFill>
              <a:srgbClr val="1F497D">
                <a:lumMod val="20000"/>
                <a:lumOff val="80000"/>
              </a:srgb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endParaRPr>
            </a:p>
          </p:txBody>
        </p:sp>
        <p:sp>
          <p:nvSpPr>
            <p:cNvPr id="33" name="Text Box 178"/>
            <p:cNvSpPr txBox="1">
              <a:spLocks noChangeArrowheads="1"/>
            </p:cNvSpPr>
            <p:nvPr/>
          </p:nvSpPr>
          <p:spPr bwMode="auto">
            <a:xfrm>
              <a:off x="3982720" y="3084830"/>
              <a:ext cx="1630045" cy="32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1400" cap="none" spc="0" normalizeH="0" baseline="0" noProof="0">
                  <a:ln>
                    <a:noFill/>
                  </a:ln>
                  <a:solidFill>
                    <a:srgbClr val="000000"/>
                  </a:solidFill>
                  <a:effectLst/>
                  <a:uLnTx/>
                  <a:uFillTx/>
                  <a:latin typeface="Franklin Gothic Book"/>
                  <a:ea typeface="Times New Roman"/>
                  <a:cs typeface="Times New Roman"/>
                </a:rPr>
                <a:t>Continental shelf fisheries ecosystem</a:t>
              </a:r>
              <a:r>
                <a:rPr kumimoji="0" lang="en-US" sz="900" b="0" i="0" u="none" strike="noStrike" kern="1400" cap="none" spc="0" normalizeH="0" baseline="0" noProof="0">
                  <a:ln>
                    <a:noFill/>
                  </a:ln>
                  <a:solidFill>
                    <a:srgbClr val="000000"/>
                  </a:solidFill>
                  <a:effectLst/>
                  <a:uLnTx/>
                  <a:uFillTx/>
                  <a:latin typeface="Franklin Gothic Book"/>
                  <a:ea typeface="Times New Roman"/>
                  <a:cs typeface="Times New Roman"/>
                </a:rPr>
                <a:t> </a:t>
              </a:r>
              <a:r>
                <a:rPr kumimoji="0" lang="en-US" sz="1000" b="0" i="0" u="none" strike="noStrike" kern="1400" cap="none" spc="0" normalizeH="0" baseline="0" noProof="0">
                  <a:ln>
                    <a:noFill/>
                  </a:ln>
                  <a:solidFill>
                    <a:srgbClr val="000000"/>
                  </a:solidFill>
                  <a:effectLst/>
                  <a:uLnTx/>
                  <a:uFillTx/>
                  <a:latin typeface="Franklin Gothic Book"/>
                  <a:ea typeface="Times New Roman"/>
                  <a:cs typeface="Times New Roman"/>
                </a:rPr>
                <a:t>(CRFM/FAO)</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a:p>
              <a:pPr marL="0" marR="0" lvl="0" indent="0" defTabSz="914400" eaLnBrk="1" fontAlgn="auto" latinLnBrk="0" hangingPunct="1">
                <a:lnSpc>
                  <a:spcPct val="100000"/>
                </a:lnSpc>
                <a:spcBef>
                  <a:spcPts val="300"/>
                </a:spcBef>
                <a:spcAft>
                  <a:spcPts val="300"/>
                </a:spcAft>
                <a:buClrTx/>
                <a:buSzTx/>
                <a:buFontTx/>
                <a:buNone/>
                <a:tabLst/>
                <a:defRPr/>
              </a:pPr>
              <a:r>
                <a:rPr kumimoji="0" lang="en-US" sz="1400" b="0" i="0" u="none" strike="noStrike" kern="1400" cap="none" spc="0" normalizeH="0" baseline="0" noProof="0">
                  <a:ln>
                    <a:noFill/>
                  </a:ln>
                  <a:solidFill>
                    <a:srgbClr val="000000"/>
                  </a:solidFill>
                  <a:effectLst/>
                  <a:uLnTx/>
                  <a:uFillTx/>
                  <a:latin typeface="Franklin Gothic Book"/>
                  <a:ea typeface="Times New Roman"/>
                  <a:cs typeface="Times New Roman"/>
                </a:rPr>
                <a:t> </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p:txBody>
        </p:sp>
        <p:sp>
          <p:nvSpPr>
            <p:cNvPr id="34" name="Rectangle 33"/>
            <p:cNvSpPr>
              <a:spLocks noChangeArrowheads="1"/>
            </p:cNvSpPr>
            <p:nvPr/>
          </p:nvSpPr>
          <p:spPr bwMode="auto">
            <a:xfrm>
              <a:off x="4977765" y="3433445"/>
              <a:ext cx="696595" cy="553085"/>
            </a:xfrm>
            <a:prstGeom prst="rect">
              <a:avLst/>
            </a:prstGeom>
            <a:solidFill>
              <a:srgbClr val="4F81BD">
                <a:lumMod val="20000"/>
                <a:lumOff val="80000"/>
              </a:srgbClr>
            </a:solidFill>
            <a:ln w="9525">
              <a:solidFill>
                <a:srgbClr val="000000"/>
              </a:solidFill>
              <a:miter lim="800000"/>
              <a:headEnd/>
              <a:tailEnd/>
            </a:ln>
          </p:spPr>
          <p:txBody>
            <a:bodyPr rot="0" vert="horz" wrap="square" lIns="36126" tIns="14451" rIns="36126" bIns="14451"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1400" cap="none" spc="0" normalizeH="0" baseline="0" noProof="0">
                  <a:ln>
                    <a:noFill/>
                  </a:ln>
                  <a:solidFill>
                    <a:srgbClr val="000000"/>
                  </a:solidFill>
                  <a:effectLst/>
                  <a:uLnTx/>
                  <a:uFillTx/>
                  <a:latin typeface="Franklin Gothic Book"/>
                  <a:ea typeface="Times New Roman"/>
                  <a:cs typeface="Times New Roman"/>
                </a:rPr>
                <a:t>Other continental shelf</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p:txBody>
        </p:sp>
        <p:cxnSp>
          <p:nvCxnSpPr>
            <p:cNvPr id="35" name="AutoShape 180"/>
            <p:cNvCxnSpPr>
              <a:cxnSpLocks noChangeShapeType="1"/>
            </p:cNvCxnSpPr>
            <p:nvPr/>
          </p:nvCxnSpPr>
          <p:spPr bwMode="auto">
            <a:xfrm flipV="1">
              <a:off x="4658360" y="3715385"/>
              <a:ext cx="319405" cy="254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36" name="Rectangle 35"/>
            <p:cNvSpPr>
              <a:spLocks noChangeArrowheads="1"/>
            </p:cNvSpPr>
            <p:nvPr/>
          </p:nvSpPr>
          <p:spPr bwMode="auto">
            <a:xfrm>
              <a:off x="3949700" y="1384300"/>
              <a:ext cx="1663065" cy="38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1400" cap="none" spc="0" normalizeH="0" baseline="0" noProof="0">
                  <a:ln>
                    <a:noFill/>
                  </a:ln>
                  <a:solidFill>
                    <a:srgbClr val="000000"/>
                  </a:solidFill>
                  <a:effectLst/>
                  <a:uLnTx/>
                  <a:uFillTx/>
                  <a:latin typeface="Franklin Gothic Book"/>
                  <a:ea typeface="Times New Roman"/>
                  <a:cs typeface="Times New Roman"/>
                </a:rPr>
                <a:t>Pelagic fisheries ecosystem</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1400" cap="none" spc="0" normalizeH="0" baseline="0" noProof="0">
                  <a:ln>
                    <a:noFill/>
                  </a:ln>
                  <a:solidFill>
                    <a:srgbClr val="000000"/>
                  </a:solidFill>
                  <a:effectLst/>
                  <a:uLnTx/>
                  <a:uFillTx/>
                  <a:latin typeface="Franklin Gothic Book"/>
                  <a:ea typeface="Times New Roman"/>
                  <a:cs typeface="Times New Roman"/>
                </a:rPr>
                <a:t>(CRFM/OESPESCA/FAO)</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p:txBody>
        </p:sp>
        <p:sp>
          <p:nvSpPr>
            <p:cNvPr id="37" name="Rectangle 36"/>
            <p:cNvSpPr>
              <a:spLocks noChangeArrowheads="1"/>
            </p:cNvSpPr>
            <p:nvPr/>
          </p:nvSpPr>
          <p:spPr bwMode="auto">
            <a:xfrm>
              <a:off x="3992245" y="3433445"/>
              <a:ext cx="666115" cy="553085"/>
            </a:xfrm>
            <a:prstGeom prst="rect">
              <a:avLst/>
            </a:prstGeom>
            <a:solidFill>
              <a:srgbClr val="4F81BD">
                <a:lumMod val="20000"/>
                <a:lumOff val="80000"/>
              </a:srgbClr>
            </a:solidFill>
            <a:ln w="9525">
              <a:solidFill>
                <a:srgbClr val="000000"/>
              </a:solidFill>
              <a:miter lim="800000"/>
              <a:headEnd/>
              <a:tailEnd/>
            </a:ln>
          </p:spPr>
          <p:txBody>
            <a:bodyPr rot="0" vert="horz" wrap="square" lIns="0" tIns="0" rIns="0" bIns="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1400" cap="none" spc="0" normalizeH="0" baseline="0" noProof="0">
                  <a:ln>
                    <a:noFill/>
                  </a:ln>
                  <a:solidFill>
                    <a:srgbClr val="000000"/>
                  </a:solidFill>
                  <a:effectLst/>
                  <a:uLnTx/>
                  <a:uFillTx/>
                  <a:latin typeface="Franklin Gothic Book"/>
                  <a:ea typeface="Times New Roman"/>
                  <a:cs typeface="Times New Roman"/>
                </a:rPr>
                <a:t>North Brazil Shelf ecosystem</a:t>
              </a:r>
              <a:endParaRPr kumimoji="0" lang="en-GB" sz="1400" b="0" i="0" u="none" strike="noStrike" kern="1400" cap="none" spc="0" normalizeH="0" baseline="0" noProof="0">
                <a:ln>
                  <a:noFill/>
                </a:ln>
                <a:solidFill>
                  <a:srgbClr val="000000"/>
                </a:solidFill>
                <a:effectLst/>
                <a:uLnTx/>
                <a:uFillTx/>
                <a:latin typeface="Franklin Gothic Book"/>
                <a:ea typeface="Times New Roman"/>
                <a:cs typeface="Times New Roman"/>
              </a:endParaRPr>
            </a:p>
          </p:txBody>
        </p:sp>
        <p:cxnSp>
          <p:nvCxnSpPr>
            <p:cNvPr id="38" name="AutoShape 183"/>
            <p:cNvCxnSpPr>
              <a:cxnSpLocks noChangeShapeType="1"/>
              <a:stCxn id="14" idx="0"/>
              <a:endCxn id="9" idx="2"/>
            </p:cNvCxnSpPr>
            <p:nvPr/>
          </p:nvCxnSpPr>
          <p:spPr bwMode="auto">
            <a:xfrm flipV="1">
              <a:off x="2413000" y="4180840"/>
              <a:ext cx="939165" cy="26162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9" name="AutoShape 184"/>
            <p:cNvCxnSpPr>
              <a:cxnSpLocks noChangeShapeType="1"/>
              <a:stCxn id="13" idx="0"/>
              <a:endCxn id="9" idx="2"/>
            </p:cNvCxnSpPr>
            <p:nvPr/>
          </p:nvCxnSpPr>
          <p:spPr bwMode="auto">
            <a:xfrm flipH="1" flipV="1">
              <a:off x="3352165" y="4180840"/>
              <a:ext cx="978535" cy="26162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0" name="AutoShape 213"/>
            <p:cNvCxnSpPr>
              <a:cxnSpLocks noChangeShapeType="1"/>
              <a:stCxn id="11" idx="3"/>
              <a:endCxn id="32" idx="1"/>
            </p:cNvCxnSpPr>
            <p:nvPr/>
          </p:nvCxnSpPr>
          <p:spPr bwMode="auto">
            <a:xfrm>
              <a:off x="2921000" y="2533015"/>
              <a:ext cx="1000125" cy="104711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227843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5FFFF"/>
        </a:solidFill>
        <a:effectLst/>
      </p:bgPr>
    </p:bg>
    <p:spTree>
      <p:nvGrpSpPr>
        <p:cNvPr id="1" name=""/>
        <p:cNvGrpSpPr/>
        <p:nvPr/>
      </p:nvGrpSpPr>
      <p:grpSpPr>
        <a:xfrm>
          <a:off x="0" y="0"/>
          <a:ext cx="0" cy="0"/>
          <a:chOff x="0" y="0"/>
          <a:chExt cx="0" cy="0"/>
        </a:xfrm>
      </p:grpSpPr>
      <p:sp>
        <p:nvSpPr>
          <p:cNvPr id="151558" name="Text Box 6"/>
          <p:cNvSpPr txBox="1">
            <a:spLocks noChangeArrowheads="1"/>
          </p:cNvSpPr>
          <p:nvPr/>
        </p:nvSpPr>
        <p:spPr bwMode="auto">
          <a:xfrm>
            <a:off x="0" y="0"/>
            <a:ext cx="9144000" cy="492443"/>
          </a:xfrm>
          <a:prstGeom prst="rect">
            <a:avLst/>
          </a:prstGeom>
          <a:noFill/>
          <a:ln w="9525">
            <a:noFill/>
            <a:miter lim="800000"/>
            <a:headEnd/>
            <a:tailEnd/>
          </a:ln>
          <a:effectLst/>
        </p:spPr>
        <p:txBody>
          <a:bodyPr>
            <a:spAutoFit/>
          </a:bodyPr>
          <a:lstStyle/>
          <a:p>
            <a:pPr algn="ctr">
              <a:spcBef>
                <a:spcPct val="50000"/>
              </a:spcBef>
            </a:pPr>
            <a:r>
              <a:rPr lang="en-US" sz="2600" b="1" dirty="0" smtClean="0">
                <a:solidFill>
                  <a:srgbClr val="008000"/>
                </a:solidFill>
              </a:rPr>
              <a:t>Key features of  the Regional </a:t>
            </a:r>
            <a:r>
              <a:rPr lang="en-US" sz="2600" b="1" dirty="0">
                <a:solidFill>
                  <a:srgbClr val="008000"/>
                </a:solidFill>
              </a:rPr>
              <a:t>Governance Framework</a:t>
            </a:r>
          </a:p>
        </p:txBody>
      </p:sp>
      <p:sp>
        <p:nvSpPr>
          <p:cNvPr id="3" name="Rectangle 2"/>
          <p:cNvSpPr/>
          <p:nvPr/>
        </p:nvSpPr>
        <p:spPr>
          <a:xfrm>
            <a:off x="0" y="685800"/>
            <a:ext cx="9144000" cy="5681555"/>
          </a:xfrm>
          <a:prstGeom prst="rect">
            <a:avLst/>
          </a:prstGeom>
        </p:spPr>
        <p:txBody>
          <a:bodyPr wrap="square">
            <a:spAutoFit/>
          </a:bodyPr>
          <a:lstStyle/>
          <a:p>
            <a:pPr marL="460375" lvl="1" indent="-342900" eaLnBrk="1" hangingPunct="1">
              <a:lnSpc>
                <a:spcPct val="90000"/>
              </a:lnSpc>
              <a:spcBef>
                <a:spcPct val="50000"/>
              </a:spcBef>
              <a:buClr>
                <a:srgbClr val="008000"/>
              </a:buClr>
              <a:buSzPct val="90000"/>
              <a:buFont typeface="Wingdings" pitchFamily="2" charset="2"/>
              <a:buChar char="Ø"/>
              <a:defRPr/>
            </a:pPr>
            <a:r>
              <a:rPr lang="en-US" sz="2400" kern="0" dirty="0" smtClean="0">
                <a:solidFill>
                  <a:schemeClr val="bg1"/>
                </a:solidFill>
              </a:rPr>
              <a:t>Overarching regional </a:t>
            </a:r>
            <a:r>
              <a:rPr lang="en-US" sz="2400" kern="0" dirty="0">
                <a:solidFill>
                  <a:schemeClr val="bg1"/>
                </a:solidFill>
              </a:rPr>
              <a:t>ocean governance policy coordination mechanism </a:t>
            </a:r>
            <a:r>
              <a:rPr lang="en-US" sz="2400" kern="0" dirty="0" smtClean="0">
                <a:solidFill>
                  <a:schemeClr val="bg1"/>
                </a:solidFill>
              </a:rPr>
              <a:t>for the </a:t>
            </a:r>
            <a:r>
              <a:rPr lang="en-US" sz="2400" kern="0" dirty="0">
                <a:solidFill>
                  <a:schemeClr val="bg1"/>
                </a:solidFill>
              </a:rPr>
              <a:t>entire </a:t>
            </a:r>
            <a:r>
              <a:rPr lang="en-US" sz="2400" kern="0" dirty="0" smtClean="0">
                <a:solidFill>
                  <a:schemeClr val="bg1"/>
                </a:solidFill>
              </a:rPr>
              <a:t>framework to;</a:t>
            </a:r>
          </a:p>
          <a:p>
            <a:pPr marL="917575" lvl="2" indent="-342900" eaLnBrk="1" hangingPunct="1">
              <a:lnSpc>
                <a:spcPct val="90000"/>
              </a:lnSpc>
              <a:spcBef>
                <a:spcPts val="600"/>
              </a:spcBef>
              <a:buClr>
                <a:srgbClr val="008000"/>
              </a:buClr>
              <a:buSzPct val="90000"/>
              <a:buFont typeface="Courier New" pitchFamily="49" charset="0"/>
              <a:buChar char="o"/>
              <a:defRPr/>
            </a:pPr>
            <a:r>
              <a:rPr lang="en-US" sz="2200" kern="0" dirty="0" smtClean="0">
                <a:solidFill>
                  <a:schemeClr val="bg1"/>
                </a:solidFill>
              </a:rPr>
              <a:t>Develop regional science-policy </a:t>
            </a:r>
            <a:r>
              <a:rPr lang="en-US" sz="2200" kern="0" dirty="0">
                <a:solidFill>
                  <a:schemeClr val="bg1"/>
                </a:solidFill>
              </a:rPr>
              <a:t>interface for oceans governance with focus on </a:t>
            </a:r>
            <a:r>
              <a:rPr lang="en-US" sz="2200" kern="0" dirty="0" smtClean="0">
                <a:solidFill>
                  <a:schemeClr val="bg1"/>
                </a:solidFill>
              </a:rPr>
              <a:t>LMR</a:t>
            </a:r>
          </a:p>
          <a:p>
            <a:pPr marL="917575" lvl="2" indent="-342900" eaLnBrk="1" hangingPunct="1">
              <a:lnSpc>
                <a:spcPct val="90000"/>
              </a:lnSpc>
              <a:spcBef>
                <a:spcPts val="600"/>
              </a:spcBef>
              <a:buClr>
                <a:srgbClr val="008000"/>
              </a:buClr>
              <a:buSzPct val="90000"/>
              <a:buFont typeface="Courier New" pitchFamily="49" charset="0"/>
              <a:buChar char="o"/>
              <a:defRPr/>
            </a:pPr>
            <a:r>
              <a:rPr lang="en-US" sz="2200" kern="0" dirty="0" smtClean="0">
                <a:solidFill>
                  <a:schemeClr val="bg1"/>
                </a:solidFill>
              </a:rPr>
              <a:t>Take up regional data </a:t>
            </a:r>
            <a:r>
              <a:rPr lang="en-US" sz="2200" kern="0" dirty="0">
                <a:solidFill>
                  <a:schemeClr val="bg1"/>
                </a:solidFill>
              </a:rPr>
              <a:t>and information </a:t>
            </a:r>
            <a:r>
              <a:rPr lang="en-US" sz="2200" kern="0" dirty="0" smtClean="0">
                <a:solidFill>
                  <a:schemeClr val="bg1"/>
                </a:solidFill>
              </a:rPr>
              <a:t>system;</a:t>
            </a:r>
          </a:p>
          <a:p>
            <a:pPr marL="917575" lvl="2" indent="-342900" eaLnBrk="1" hangingPunct="1">
              <a:lnSpc>
                <a:spcPct val="90000"/>
              </a:lnSpc>
              <a:spcBef>
                <a:spcPts val="600"/>
              </a:spcBef>
              <a:buClr>
                <a:srgbClr val="008000"/>
              </a:buClr>
              <a:buSzPct val="90000"/>
              <a:buFont typeface="Courier New" pitchFamily="49" charset="0"/>
              <a:buChar char="o"/>
              <a:defRPr/>
            </a:pPr>
            <a:r>
              <a:rPr lang="en-US" sz="2200" kern="0" dirty="0" smtClean="0">
                <a:solidFill>
                  <a:schemeClr val="bg1"/>
                </a:solidFill>
              </a:rPr>
              <a:t>Promote </a:t>
            </a:r>
            <a:r>
              <a:rPr lang="en-US" sz="2200" kern="0" dirty="0">
                <a:solidFill>
                  <a:schemeClr val="bg1"/>
                </a:solidFill>
              </a:rPr>
              <a:t>ocean governance in general and EAF/EBM in </a:t>
            </a:r>
            <a:r>
              <a:rPr lang="en-US" sz="2200" kern="0" dirty="0" smtClean="0">
                <a:solidFill>
                  <a:schemeClr val="bg1"/>
                </a:solidFill>
              </a:rPr>
              <a:t>particular;</a:t>
            </a:r>
          </a:p>
          <a:p>
            <a:pPr marL="917575" lvl="2" indent="-342900" eaLnBrk="1" hangingPunct="1">
              <a:lnSpc>
                <a:spcPct val="90000"/>
              </a:lnSpc>
              <a:spcBef>
                <a:spcPts val="600"/>
              </a:spcBef>
              <a:buClr>
                <a:srgbClr val="008000"/>
              </a:buClr>
              <a:buSzPct val="90000"/>
              <a:buFont typeface="Courier New" pitchFamily="49" charset="0"/>
              <a:buChar char="o"/>
              <a:defRPr/>
            </a:pPr>
            <a:r>
              <a:rPr lang="en-US" sz="2200" kern="0" dirty="0" smtClean="0">
                <a:solidFill>
                  <a:schemeClr val="bg1"/>
                </a:solidFill>
              </a:rPr>
              <a:t>Develop </a:t>
            </a:r>
            <a:r>
              <a:rPr lang="en-US" sz="2200" kern="0" dirty="0">
                <a:solidFill>
                  <a:schemeClr val="bg1"/>
                </a:solidFill>
              </a:rPr>
              <a:t>a regional ocean governance </a:t>
            </a:r>
            <a:r>
              <a:rPr lang="en-US" sz="2200" kern="0" dirty="0" smtClean="0">
                <a:solidFill>
                  <a:schemeClr val="bg1"/>
                </a:solidFill>
              </a:rPr>
              <a:t>policy;</a:t>
            </a:r>
            <a:endParaRPr lang="en-US" sz="2200" kern="0" dirty="0">
              <a:solidFill>
                <a:schemeClr val="bg1"/>
              </a:solidFill>
            </a:endParaRPr>
          </a:p>
          <a:p>
            <a:pPr marL="917575" lvl="2" indent="-342900" eaLnBrk="1" hangingPunct="1">
              <a:lnSpc>
                <a:spcPct val="90000"/>
              </a:lnSpc>
              <a:spcBef>
                <a:spcPts val="600"/>
              </a:spcBef>
              <a:buClr>
                <a:srgbClr val="008000"/>
              </a:buClr>
              <a:buSzPct val="90000"/>
              <a:buFont typeface="Courier New" pitchFamily="49" charset="0"/>
              <a:buChar char="o"/>
              <a:defRPr/>
            </a:pPr>
            <a:r>
              <a:rPr lang="en-US" sz="2200" kern="0" dirty="0" smtClean="0">
                <a:solidFill>
                  <a:schemeClr val="bg1"/>
                </a:solidFill>
              </a:rPr>
              <a:t>Promote use </a:t>
            </a:r>
            <a:r>
              <a:rPr lang="en-US" sz="2200" kern="0" dirty="0">
                <a:solidFill>
                  <a:schemeClr val="bg1"/>
                </a:solidFill>
              </a:rPr>
              <a:t>of valuation information in regional decision-making and policy </a:t>
            </a:r>
            <a:r>
              <a:rPr lang="en-US" sz="2200" kern="0" dirty="0" smtClean="0">
                <a:solidFill>
                  <a:schemeClr val="bg1"/>
                </a:solidFill>
              </a:rPr>
              <a:t>setting</a:t>
            </a:r>
            <a:endParaRPr lang="en-US" sz="2400" kern="0" dirty="0" smtClean="0">
              <a:solidFill>
                <a:schemeClr val="bg1"/>
              </a:solidFill>
            </a:endParaRPr>
          </a:p>
          <a:p>
            <a:pPr marL="460375" lvl="1" indent="-342900" eaLnBrk="1" hangingPunct="1">
              <a:lnSpc>
                <a:spcPct val="90000"/>
              </a:lnSpc>
              <a:spcBef>
                <a:spcPct val="50000"/>
              </a:spcBef>
              <a:buClr>
                <a:srgbClr val="008000"/>
              </a:buClr>
              <a:buSzPct val="90000"/>
              <a:buFont typeface="Wingdings" pitchFamily="2" charset="2"/>
              <a:buChar char="Ø"/>
              <a:defRPr/>
            </a:pPr>
            <a:r>
              <a:rPr lang="en-US" sz="2400" kern="0" dirty="0" smtClean="0">
                <a:solidFill>
                  <a:schemeClr val="bg1"/>
                </a:solidFill>
              </a:rPr>
              <a:t>Overarching sub-arrangements </a:t>
            </a:r>
            <a:r>
              <a:rPr lang="en-US" sz="2400" kern="0" dirty="0">
                <a:solidFill>
                  <a:schemeClr val="bg1"/>
                </a:solidFill>
              </a:rPr>
              <a:t>for </a:t>
            </a:r>
            <a:r>
              <a:rPr lang="en-US" sz="2400" kern="0" dirty="0" smtClean="0">
                <a:solidFill>
                  <a:schemeClr val="bg1"/>
                </a:solidFill>
              </a:rPr>
              <a:t>(a) fisheries, (b) marine pollution, (c) coastal/marine </a:t>
            </a:r>
            <a:r>
              <a:rPr lang="en-US" sz="2400" kern="0" dirty="0">
                <a:solidFill>
                  <a:schemeClr val="bg1"/>
                </a:solidFill>
              </a:rPr>
              <a:t>habitat </a:t>
            </a:r>
            <a:r>
              <a:rPr lang="en-US" sz="2400" kern="0" dirty="0" smtClean="0">
                <a:solidFill>
                  <a:schemeClr val="bg1"/>
                </a:solidFill>
              </a:rPr>
              <a:t>degradation to;</a:t>
            </a:r>
          </a:p>
          <a:p>
            <a:pPr marL="917575" lvl="2" indent="-342900" eaLnBrk="1" hangingPunct="1">
              <a:lnSpc>
                <a:spcPct val="90000"/>
              </a:lnSpc>
              <a:spcBef>
                <a:spcPct val="50000"/>
              </a:spcBef>
              <a:buClr>
                <a:srgbClr val="008000"/>
              </a:buClr>
              <a:buSzPct val="90000"/>
              <a:buFont typeface="Courier New" pitchFamily="49" charset="0"/>
              <a:buChar char="o"/>
              <a:defRPr/>
            </a:pPr>
            <a:r>
              <a:rPr lang="en-US" sz="2200" kern="0" dirty="0" smtClean="0">
                <a:solidFill>
                  <a:schemeClr val="bg1"/>
                </a:solidFill>
              </a:rPr>
              <a:t>Develop </a:t>
            </a:r>
            <a:r>
              <a:rPr lang="en-US" sz="2200" kern="0" dirty="0">
                <a:solidFill>
                  <a:schemeClr val="bg1"/>
                </a:solidFill>
              </a:rPr>
              <a:t>regional approaches and plans of action;</a:t>
            </a:r>
          </a:p>
          <a:p>
            <a:pPr marL="917575" lvl="2" indent="-342900" eaLnBrk="1" hangingPunct="1">
              <a:lnSpc>
                <a:spcPct val="90000"/>
              </a:lnSpc>
              <a:spcBef>
                <a:spcPct val="50000"/>
              </a:spcBef>
              <a:buClr>
                <a:srgbClr val="008000"/>
              </a:buClr>
              <a:buSzPct val="90000"/>
              <a:buFont typeface="Courier New" pitchFamily="49" charset="0"/>
              <a:buChar char="o"/>
              <a:defRPr/>
            </a:pPr>
            <a:r>
              <a:rPr lang="en-US" sz="2200" kern="0" dirty="0" smtClean="0">
                <a:solidFill>
                  <a:schemeClr val="bg1"/>
                </a:solidFill>
              </a:rPr>
              <a:t>Institutionalize policy processes </a:t>
            </a:r>
            <a:r>
              <a:rPr lang="en-US" sz="2200" kern="0" dirty="0">
                <a:solidFill>
                  <a:schemeClr val="bg1"/>
                </a:solidFill>
              </a:rPr>
              <a:t>for developing these plans and tracking their </a:t>
            </a:r>
            <a:r>
              <a:rPr lang="en-US" sz="2200" kern="0" dirty="0" smtClean="0">
                <a:solidFill>
                  <a:schemeClr val="bg1"/>
                </a:solidFill>
              </a:rPr>
              <a:t>implementation</a:t>
            </a:r>
            <a:endParaRPr lang="en-US" sz="2200" kern="0" dirty="0">
              <a:solidFill>
                <a:schemeClr val="bg1"/>
              </a:solidFill>
            </a:endParaRPr>
          </a:p>
        </p:txBody>
      </p:sp>
    </p:spTree>
    <p:extLst>
      <p:ext uri="{BB962C8B-B14F-4D97-AF65-F5344CB8AC3E}">
        <p14:creationId xmlns:p14="http://schemas.microsoft.com/office/powerpoint/2010/main" val="1203275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5FFFF"/>
        </a:solidFill>
        <a:effectLst/>
      </p:bgPr>
    </p:bg>
    <p:spTree>
      <p:nvGrpSpPr>
        <p:cNvPr id="1" name=""/>
        <p:cNvGrpSpPr/>
        <p:nvPr/>
      </p:nvGrpSpPr>
      <p:grpSpPr>
        <a:xfrm>
          <a:off x="0" y="0"/>
          <a:ext cx="0" cy="0"/>
          <a:chOff x="0" y="0"/>
          <a:chExt cx="0" cy="0"/>
        </a:xfrm>
      </p:grpSpPr>
      <p:sp>
        <p:nvSpPr>
          <p:cNvPr id="151558" name="Text Box 6"/>
          <p:cNvSpPr txBox="1">
            <a:spLocks noChangeArrowheads="1"/>
          </p:cNvSpPr>
          <p:nvPr/>
        </p:nvSpPr>
        <p:spPr bwMode="auto">
          <a:xfrm>
            <a:off x="0" y="0"/>
            <a:ext cx="9144000" cy="523220"/>
          </a:xfrm>
          <a:prstGeom prst="rect">
            <a:avLst/>
          </a:prstGeom>
          <a:noFill/>
          <a:ln w="9525">
            <a:noFill/>
            <a:miter lim="800000"/>
            <a:headEnd/>
            <a:tailEnd/>
          </a:ln>
          <a:effectLst/>
        </p:spPr>
        <p:txBody>
          <a:bodyPr>
            <a:spAutoFit/>
          </a:bodyPr>
          <a:lstStyle/>
          <a:p>
            <a:pPr algn="ctr">
              <a:spcBef>
                <a:spcPct val="50000"/>
              </a:spcBef>
            </a:pPr>
            <a:r>
              <a:rPr lang="en-US" sz="2800" b="1" dirty="0" smtClean="0">
                <a:solidFill>
                  <a:srgbClr val="008000"/>
                </a:solidFill>
              </a:rPr>
              <a:t>Building </a:t>
            </a:r>
            <a:r>
              <a:rPr lang="en-US" sz="2800" b="1" dirty="0">
                <a:solidFill>
                  <a:srgbClr val="008000"/>
                </a:solidFill>
              </a:rPr>
              <a:t>the </a:t>
            </a:r>
            <a:r>
              <a:rPr lang="en-US" sz="2800" b="1" dirty="0" smtClean="0">
                <a:solidFill>
                  <a:srgbClr val="008000"/>
                </a:solidFill>
              </a:rPr>
              <a:t>RGF</a:t>
            </a:r>
            <a:endParaRPr lang="en-US" sz="2800" b="1" dirty="0">
              <a:solidFill>
                <a:srgbClr val="008000"/>
              </a:solidFill>
            </a:endParaRPr>
          </a:p>
        </p:txBody>
      </p:sp>
      <p:sp>
        <p:nvSpPr>
          <p:cNvPr id="3" name="Rectangle 2"/>
          <p:cNvSpPr/>
          <p:nvPr/>
        </p:nvSpPr>
        <p:spPr>
          <a:xfrm>
            <a:off x="228600" y="685800"/>
            <a:ext cx="8534400" cy="6518708"/>
          </a:xfrm>
          <a:prstGeom prst="rect">
            <a:avLst/>
          </a:prstGeom>
        </p:spPr>
        <p:txBody>
          <a:bodyPr wrap="square">
            <a:spAutoFit/>
          </a:bodyPr>
          <a:lstStyle/>
          <a:p>
            <a:pPr marL="117475" lvl="1" eaLnBrk="1" hangingPunct="1">
              <a:lnSpc>
                <a:spcPct val="90000"/>
              </a:lnSpc>
              <a:spcBef>
                <a:spcPct val="50000"/>
              </a:spcBef>
              <a:buClr>
                <a:schemeClr val="hlink"/>
              </a:buClr>
              <a:buSzPct val="90000"/>
              <a:defRPr/>
            </a:pPr>
            <a:r>
              <a:rPr lang="en-US" sz="2400" b="1" kern="0" dirty="0" smtClean="0">
                <a:solidFill>
                  <a:schemeClr val="bg1"/>
                </a:solidFill>
              </a:rPr>
              <a:t>First </a:t>
            </a:r>
            <a:r>
              <a:rPr lang="en-US" sz="2400" b="1" kern="0" dirty="0">
                <a:solidFill>
                  <a:schemeClr val="bg1"/>
                </a:solidFill>
              </a:rPr>
              <a:t>step</a:t>
            </a:r>
            <a:r>
              <a:rPr lang="en-US" sz="2400" kern="0" dirty="0">
                <a:solidFill>
                  <a:schemeClr val="bg1"/>
                </a:solidFill>
              </a:rPr>
              <a:t> is for </a:t>
            </a:r>
            <a:r>
              <a:rPr lang="en-US" sz="2400" kern="0" dirty="0" smtClean="0">
                <a:solidFill>
                  <a:schemeClr val="bg1"/>
                </a:solidFill>
              </a:rPr>
              <a:t>countries </a:t>
            </a:r>
            <a:r>
              <a:rPr lang="en-US" sz="2400" kern="0" dirty="0">
                <a:solidFill>
                  <a:schemeClr val="bg1"/>
                </a:solidFill>
              </a:rPr>
              <a:t>and organizations of the WCR to accept and adopt the network approach to regional ocean governance. </a:t>
            </a:r>
            <a:endParaRPr lang="en-US" sz="2400" kern="0" dirty="0" smtClean="0">
              <a:solidFill>
                <a:schemeClr val="bg1"/>
              </a:solidFill>
            </a:endParaRPr>
          </a:p>
          <a:p>
            <a:pPr marL="460375" lvl="1" indent="-342900" eaLnBrk="1" hangingPunct="1">
              <a:lnSpc>
                <a:spcPct val="90000"/>
              </a:lnSpc>
              <a:spcBef>
                <a:spcPct val="50000"/>
              </a:spcBef>
              <a:buClr>
                <a:srgbClr val="008000"/>
              </a:buClr>
              <a:buSzPct val="90000"/>
              <a:buFont typeface="Wingdings" pitchFamily="2" charset="2"/>
              <a:buChar char="Ø"/>
              <a:defRPr/>
            </a:pPr>
            <a:r>
              <a:rPr lang="en-US" sz="2400" kern="0" dirty="0" smtClean="0">
                <a:solidFill>
                  <a:schemeClr val="bg1"/>
                </a:solidFill>
              </a:rPr>
              <a:t>Should </a:t>
            </a:r>
            <a:r>
              <a:rPr lang="en-US" sz="2400" kern="0" dirty="0">
                <a:solidFill>
                  <a:schemeClr val="bg1"/>
                </a:solidFill>
              </a:rPr>
              <a:t>be a turning point in the regional conversation about ocean </a:t>
            </a:r>
            <a:r>
              <a:rPr lang="en-US" sz="2400" kern="0" dirty="0" smtClean="0">
                <a:solidFill>
                  <a:schemeClr val="bg1"/>
                </a:solidFill>
              </a:rPr>
              <a:t>governance </a:t>
            </a:r>
            <a:r>
              <a:rPr lang="en-US" sz="2400" kern="0" dirty="0">
                <a:solidFill>
                  <a:schemeClr val="bg1"/>
                </a:solidFill>
              </a:rPr>
              <a:t>from </a:t>
            </a:r>
            <a:r>
              <a:rPr lang="en-US" sz="2400" kern="0" dirty="0" err="1" smtClean="0">
                <a:solidFill>
                  <a:schemeClr val="bg1"/>
                </a:solidFill>
              </a:rPr>
              <a:t>sectoral</a:t>
            </a:r>
            <a:r>
              <a:rPr lang="en-US" sz="2400" kern="0" dirty="0" smtClean="0">
                <a:solidFill>
                  <a:schemeClr val="bg1"/>
                </a:solidFill>
              </a:rPr>
              <a:t> </a:t>
            </a:r>
            <a:r>
              <a:rPr lang="en-US" sz="2400" kern="0" dirty="0">
                <a:solidFill>
                  <a:schemeClr val="bg1"/>
                </a:solidFill>
              </a:rPr>
              <a:t>and </a:t>
            </a:r>
            <a:r>
              <a:rPr lang="en-US" sz="2400" kern="0" dirty="0" err="1">
                <a:solidFill>
                  <a:schemeClr val="bg1"/>
                </a:solidFill>
              </a:rPr>
              <a:t>organisation</a:t>
            </a:r>
            <a:r>
              <a:rPr lang="en-US" sz="2400" kern="0" dirty="0">
                <a:solidFill>
                  <a:schemeClr val="bg1"/>
                </a:solidFill>
              </a:rPr>
              <a:t> focused to </a:t>
            </a:r>
            <a:r>
              <a:rPr lang="en-US" sz="2400" kern="0" dirty="0" smtClean="0">
                <a:solidFill>
                  <a:schemeClr val="bg1"/>
                </a:solidFill>
              </a:rPr>
              <a:t>holistic </a:t>
            </a:r>
            <a:r>
              <a:rPr lang="en-US" sz="2400" kern="0" dirty="0">
                <a:solidFill>
                  <a:schemeClr val="bg1"/>
                </a:solidFill>
              </a:rPr>
              <a:t>and </a:t>
            </a:r>
            <a:r>
              <a:rPr lang="en-US" sz="2400" kern="0" dirty="0" smtClean="0">
                <a:solidFill>
                  <a:schemeClr val="bg1"/>
                </a:solidFill>
              </a:rPr>
              <a:t>ecosystem-based</a:t>
            </a:r>
          </a:p>
          <a:p>
            <a:pPr marL="117475" lvl="1" eaLnBrk="1" hangingPunct="1">
              <a:lnSpc>
                <a:spcPct val="90000"/>
              </a:lnSpc>
              <a:spcBef>
                <a:spcPct val="50000"/>
              </a:spcBef>
              <a:buClr>
                <a:schemeClr val="hlink"/>
              </a:buClr>
              <a:buSzPct val="90000"/>
              <a:defRPr/>
            </a:pPr>
            <a:r>
              <a:rPr lang="en-US" sz="2400" b="1" kern="0" dirty="0" smtClean="0">
                <a:solidFill>
                  <a:schemeClr val="bg1"/>
                </a:solidFill>
              </a:rPr>
              <a:t>Next steps</a:t>
            </a:r>
            <a:r>
              <a:rPr lang="en-US" sz="2400" kern="0" dirty="0" smtClean="0">
                <a:solidFill>
                  <a:schemeClr val="bg1"/>
                </a:solidFill>
              </a:rPr>
              <a:t> are building </a:t>
            </a:r>
            <a:r>
              <a:rPr lang="en-US" sz="2400" kern="0" dirty="0">
                <a:solidFill>
                  <a:schemeClr val="bg1"/>
                </a:solidFill>
              </a:rPr>
              <a:t>and strengthening </a:t>
            </a:r>
            <a:r>
              <a:rPr lang="en-US" sz="2400" kern="0" dirty="0" smtClean="0">
                <a:solidFill>
                  <a:schemeClr val="bg1"/>
                </a:solidFill>
              </a:rPr>
              <a:t>activities involving engaging </a:t>
            </a:r>
            <a:r>
              <a:rPr lang="en-US" sz="2400" kern="0" dirty="0" err="1" smtClean="0">
                <a:solidFill>
                  <a:schemeClr val="bg1"/>
                </a:solidFill>
              </a:rPr>
              <a:t>organisations</a:t>
            </a:r>
            <a:r>
              <a:rPr lang="en-US" sz="2400" kern="0" dirty="0" smtClean="0">
                <a:solidFill>
                  <a:schemeClr val="bg1"/>
                </a:solidFill>
              </a:rPr>
              <a:t> </a:t>
            </a:r>
            <a:r>
              <a:rPr lang="en-US" sz="2400" kern="0" dirty="0">
                <a:solidFill>
                  <a:schemeClr val="bg1"/>
                </a:solidFill>
              </a:rPr>
              <a:t>to plan how they will proceed with: </a:t>
            </a:r>
          </a:p>
          <a:p>
            <a:pPr marL="460375" lvl="1" indent="-342900" eaLnBrk="1" hangingPunct="1">
              <a:lnSpc>
                <a:spcPct val="90000"/>
              </a:lnSpc>
              <a:spcBef>
                <a:spcPct val="50000"/>
              </a:spcBef>
              <a:buClr>
                <a:srgbClr val="008000"/>
              </a:buClr>
              <a:buSzPct val="90000"/>
              <a:buFont typeface="Wingdings" pitchFamily="2" charset="2"/>
              <a:buChar char="Ø"/>
              <a:defRPr/>
            </a:pPr>
            <a:r>
              <a:rPr lang="en-US" sz="2400" kern="0" dirty="0" smtClean="0">
                <a:solidFill>
                  <a:schemeClr val="bg1"/>
                </a:solidFill>
              </a:rPr>
              <a:t>Maintaining </a:t>
            </a:r>
            <a:r>
              <a:rPr lang="en-US" sz="2400" kern="0" dirty="0">
                <a:solidFill>
                  <a:schemeClr val="bg1"/>
                </a:solidFill>
              </a:rPr>
              <a:t>current roles </a:t>
            </a:r>
          </a:p>
          <a:p>
            <a:pPr marL="460375" lvl="1" indent="-342900" eaLnBrk="1" hangingPunct="1">
              <a:lnSpc>
                <a:spcPct val="90000"/>
              </a:lnSpc>
              <a:spcBef>
                <a:spcPct val="50000"/>
              </a:spcBef>
              <a:buClr>
                <a:srgbClr val="008000"/>
              </a:buClr>
              <a:buSzPct val="90000"/>
              <a:buFont typeface="Wingdings" pitchFamily="2" charset="2"/>
              <a:buChar char="Ø"/>
              <a:defRPr/>
            </a:pPr>
            <a:r>
              <a:rPr lang="en-US" sz="2400" kern="0" dirty="0" smtClean="0">
                <a:solidFill>
                  <a:schemeClr val="bg1"/>
                </a:solidFill>
              </a:rPr>
              <a:t>Expanding mandate </a:t>
            </a:r>
            <a:r>
              <a:rPr lang="en-US" sz="2400" kern="0" dirty="0">
                <a:solidFill>
                  <a:schemeClr val="bg1"/>
                </a:solidFill>
              </a:rPr>
              <a:t>and activities to take up appropriate functions within the framework </a:t>
            </a:r>
          </a:p>
          <a:p>
            <a:pPr marL="460375" lvl="1" indent="-342900" eaLnBrk="1" hangingPunct="1">
              <a:lnSpc>
                <a:spcPct val="90000"/>
              </a:lnSpc>
              <a:spcBef>
                <a:spcPct val="50000"/>
              </a:spcBef>
              <a:buClr>
                <a:srgbClr val="008000"/>
              </a:buClr>
              <a:buSzPct val="90000"/>
              <a:buFont typeface="Wingdings" pitchFamily="2" charset="2"/>
              <a:buChar char="Ø"/>
              <a:defRPr/>
            </a:pPr>
            <a:r>
              <a:rPr lang="en-US" sz="2400" kern="0" dirty="0" smtClean="0">
                <a:solidFill>
                  <a:schemeClr val="bg1"/>
                </a:solidFill>
              </a:rPr>
              <a:t>Developing interactions </a:t>
            </a:r>
            <a:r>
              <a:rPr lang="en-US" sz="2400" kern="0" dirty="0">
                <a:solidFill>
                  <a:schemeClr val="bg1"/>
                </a:solidFill>
              </a:rPr>
              <a:t>and linkages </a:t>
            </a:r>
            <a:r>
              <a:rPr lang="en-US" sz="2400" kern="0" dirty="0" smtClean="0">
                <a:solidFill>
                  <a:schemeClr val="bg1"/>
                </a:solidFill>
              </a:rPr>
              <a:t>essential for </a:t>
            </a:r>
            <a:r>
              <a:rPr lang="en-US" sz="2400" kern="0" dirty="0">
                <a:solidFill>
                  <a:schemeClr val="bg1"/>
                </a:solidFill>
              </a:rPr>
              <a:t>framework </a:t>
            </a:r>
            <a:r>
              <a:rPr lang="en-US" sz="2400" kern="0" dirty="0" smtClean="0">
                <a:solidFill>
                  <a:schemeClr val="bg1"/>
                </a:solidFill>
              </a:rPr>
              <a:t>function </a:t>
            </a:r>
            <a:r>
              <a:rPr lang="en-US" sz="2400" kern="0" dirty="0">
                <a:solidFill>
                  <a:schemeClr val="bg1"/>
                </a:solidFill>
              </a:rPr>
              <a:t>as an effective regional ocean governance framework</a:t>
            </a:r>
          </a:p>
          <a:p>
            <a:pPr marL="117475" lvl="1" eaLnBrk="1" hangingPunct="1">
              <a:lnSpc>
                <a:spcPct val="90000"/>
              </a:lnSpc>
              <a:spcBef>
                <a:spcPct val="50000"/>
              </a:spcBef>
              <a:buClr>
                <a:schemeClr val="hlink"/>
              </a:buClr>
              <a:buSzPct val="90000"/>
              <a:defRPr/>
            </a:pPr>
            <a:endParaRPr lang="en-US" sz="2400" kern="0" dirty="0">
              <a:solidFill>
                <a:schemeClr val="bg1"/>
              </a:solidFill>
            </a:endParaRPr>
          </a:p>
        </p:txBody>
      </p:sp>
    </p:spTree>
    <p:extLst>
      <p:ext uri="{BB962C8B-B14F-4D97-AF65-F5344CB8AC3E}">
        <p14:creationId xmlns:p14="http://schemas.microsoft.com/office/powerpoint/2010/main" val="1347274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FFFF"/>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bwMode="auto">
          <a:xfrm>
            <a:off x="533400" y="304800"/>
            <a:ext cx="7772400" cy="685800"/>
          </a:xfrm>
          <a:prstGeom prst="rect">
            <a:avLst/>
          </a:prstGeom>
          <a:noFill/>
          <a:ln>
            <a:miter lim="800000"/>
            <a:headEnd/>
            <a:tailEnd/>
          </a:ln>
        </p:spPr>
        <p:txBody>
          <a:bodyPr/>
          <a:lstStyle/>
          <a:p>
            <a:pPr algn="l"/>
            <a:r>
              <a:rPr lang="en-US" sz="4000" b="1" dirty="0" smtClean="0">
                <a:solidFill>
                  <a:srgbClr val="008000"/>
                </a:solidFill>
                <a:effectLst/>
                <a:cs typeface="Arial" charset="0"/>
              </a:rPr>
              <a:t>Three areas in </a:t>
            </a:r>
            <a:r>
              <a:rPr lang="en-US" sz="4000" b="1" dirty="0" err="1" smtClean="0">
                <a:solidFill>
                  <a:srgbClr val="008000"/>
                </a:solidFill>
                <a:effectLst/>
                <a:cs typeface="Arial" charset="0"/>
              </a:rPr>
              <a:t>ToRs</a:t>
            </a:r>
            <a:endParaRPr lang="en-US" sz="4000" dirty="0">
              <a:solidFill>
                <a:srgbClr val="008000"/>
              </a:solidFill>
              <a:effectLst/>
              <a:cs typeface="Times New Roman" pitchFamily="18" charset="0"/>
            </a:endParaRPr>
          </a:p>
        </p:txBody>
      </p:sp>
      <p:sp>
        <p:nvSpPr>
          <p:cNvPr id="38915" name="Rectangle 3"/>
          <p:cNvSpPr>
            <a:spLocks noGrp="1" noChangeArrowheads="1"/>
          </p:cNvSpPr>
          <p:nvPr>
            <p:ph type="subTitle" idx="4294967295"/>
          </p:nvPr>
        </p:nvSpPr>
        <p:spPr bwMode="auto">
          <a:xfrm>
            <a:off x="304800" y="1371600"/>
            <a:ext cx="8458200" cy="4038600"/>
          </a:xfrm>
          <a:prstGeom prst="rect">
            <a:avLst/>
          </a:prstGeom>
          <a:noFill/>
          <a:ln>
            <a:miter lim="800000"/>
            <a:headEnd/>
            <a:tailEnd/>
          </a:ln>
        </p:spPr>
        <p:txBody>
          <a:bodyPr/>
          <a:lstStyle/>
          <a:p>
            <a:pPr marL="514350" indent="-514350">
              <a:spcBef>
                <a:spcPts val="0"/>
              </a:spcBef>
              <a:spcAft>
                <a:spcPts val="2400"/>
              </a:spcAft>
              <a:buClr>
                <a:schemeClr val="bg2"/>
              </a:buClr>
              <a:buFont typeface="+mj-lt"/>
              <a:buAutoNum type="arabicPeriod"/>
            </a:pPr>
            <a:r>
              <a:rPr lang="en-GB" sz="2800" dirty="0">
                <a:solidFill>
                  <a:schemeClr val="bg2"/>
                </a:solidFill>
                <a:effectLst/>
              </a:rPr>
              <a:t>Pilot the development of regional science-policy interface for ocean </a:t>
            </a:r>
            <a:r>
              <a:rPr lang="en-GB" sz="2800" dirty="0" smtClean="0">
                <a:solidFill>
                  <a:schemeClr val="bg2"/>
                </a:solidFill>
                <a:effectLst/>
              </a:rPr>
              <a:t>governance</a:t>
            </a:r>
            <a:endParaRPr lang="en-GB" sz="2800" dirty="0">
              <a:solidFill>
                <a:schemeClr val="bg2"/>
              </a:solidFill>
              <a:effectLst/>
            </a:endParaRPr>
          </a:p>
          <a:p>
            <a:pPr marL="514350" indent="-514350">
              <a:spcBef>
                <a:spcPts val="0"/>
              </a:spcBef>
              <a:spcAft>
                <a:spcPts val="2400"/>
              </a:spcAft>
              <a:buClr>
                <a:schemeClr val="bg2"/>
              </a:buClr>
              <a:buFont typeface="+mj-lt"/>
              <a:buAutoNum type="arabicPeriod"/>
            </a:pPr>
            <a:r>
              <a:rPr lang="en-GB" sz="2800" dirty="0" smtClean="0">
                <a:solidFill>
                  <a:schemeClr val="bg2"/>
                </a:solidFill>
                <a:effectLst/>
              </a:rPr>
              <a:t>Assess </a:t>
            </a:r>
            <a:r>
              <a:rPr lang="en-GB" sz="2800" dirty="0">
                <a:solidFill>
                  <a:schemeClr val="bg2"/>
                </a:solidFill>
                <a:effectLst/>
              </a:rPr>
              <a:t>ocean governance arrangements and functionality </a:t>
            </a:r>
            <a:r>
              <a:rPr lang="en-GB" sz="2800" dirty="0" smtClean="0">
                <a:solidFill>
                  <a:schemeClr val="bg2"/>
                </a:solidFill>
                <a:effectLst/>
              </a:rPr>
              <a:t>in </a:t>
            </a:r>
            <a:r>
              <a:rPr lang="en-GB" sz="2800" dirty="0">
                <a:solidFill>
                  <a:schemeClr val="bg2"/>
                </a:solidFill>
                <a:effectLst/>
              </a:rPr>
              <a:t>the WCR with specific reference to the three fishery </a:t>
            </a:r>
            <a:r>
              <a:rPr lang="en-GB" sz="2800" dirty="0" smtClean="0">
                <a:solidFill>
                  <a:schemeClr val="bg2"/>
                </a:solidFill>
                <a:effectLst/>
              </a:rPr>
              <a:t>ecosystems</a:t>
            </a:r>
            <a:endParaRPr lang="en-GB" sz="2800" dirty="0">
              <a:solidFill>
                <a:schemeClr val="bg2"/>
              </a:solidFill>
              <a:effectLst/>
            </a:endParaRPr>
          </a:p>
          <a:p>
            <a:pPr marL="514350" indent="-514350">
              <a:spcBef>
                <a:spcPts val="0"/>
              </a:spcBef>
              <a:spcAft>
                <a:spcPts val="2400"/>
              </a:spcAft>
              <a:buClr>
                <a:schemeClr val="bg2"/>
              </a:buClr>
              <a:buFont typeface="+mj-lt"/>
              <a:buAutoNum type="arabicPeriod"/>
            </a:pPr>
            <a:r>
              <a:rPr lang="en-GB" sz="2800" dirty="0" smtClean="0">
                <a:solidFill>
                  <a:schemeClr val="bg2"/>
                </a:solidFill>
                <a:effectLst/>
              </a:rPr>
              <a:t>Propose </a:t>
            </a:r>
            <a:r>
              <a:rPr lang="en-GB" sz="2800" dirty="0">
                <a:solidFill>
                  <a:schemeClr val="bg2"/>
                </a:solidFill>
                <a:effectLst/>
              </a:rPr>
              <a:t>appropriate regional ocean governance framework options for input to the </a:t>
            </a:r>
            <a:r>
              <a:rPr lang="en-GB" sz="2800" dirty="0" smtClean="0">
                <a:solidFill>
                  <a:schemeClr val="bg2"/>
                </a:solidFill>
                <a:effectLst/>
              </a:rPr>
              <a:t>SAP</a:t>
            </a:r>
            <a:endParaRPr lang="en-GB" sz="2800" dirty="0">
              <a:solidFill>
                <a:schemeClr val="bg2"/>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E5FFFF"/>
        </a:solidFill>
        <a:effectLst/>
      </p:bgPr>
    </p:bg>
    <p:spTree>
      <p:nvGrpSpPr>
        <p:cNvPr id="1" name=""/>
        <p:cNvGrpSpPr/>
        <p:nvPr/>
      </p:nvGrpSpPr>
      <p:grpSpPr>
        <a:xfrm>
          <a:off x="0" y="0"/>
          <a:ext cx="0" cy="0"/>
          <a:chOff x="0" y="0"/>
          <a:chExt cx="0" cy="0"/>
        </a:xfrm>
      </p:grpSpPr>
      <p:sp>
        <p:nvSpPr>
          <p:cNvPr id="108552" name="Text Box 8"/>
          <p:cNvSpPr txBox="1">
            <a:spLocks noChangeArrowheads="1"/>
          </p:cNvSpPr>
          <p:nvPr/>
        </p:nvSpPr>
        <p:spPr bwMode="auto">
          <a:xfrm>
            <a:off x="0" y="0"/>
            <a:ext cx="9144000" cy="584775"/>
          </a:xfrm>
          <a:prstGeom prst="rect">
            <a:avLst/>
          </a:prstGeom>
          <a:noFill/>
          <a:ln w="9525">
            <a:noFill/>
            <a:miter lim="800000"/>
            <a:headEnd/>
            <a:tailEnd/>
          </a:ln>
          <a:effectLst/>
        </p:spPr>
        <p:txBody>
          <a:bodyPr>
            <a:spAutoFit/>
          </a:bodyPr>
          <a:lstStyle/>
          <a:p>
            <a:pPr algn="ctr">
              <a:spcBef>
                <a:spcPct val="50000"/>
              </a:spcBef>
            </a:pPr>
            <a:r>
              <a:rPr lang="en-US" sz="3200" b="1" dirty="0" smtClean="0">
                <a:solidFill>
                  <a:srgbClr val="008000"/>
                </a:solidFill>
                <a:latin typeface="Arial" charset="0"/>
              </a:rPr>
              <a:t>Major outputs</a:t>
            </a:r>
            <a:endParaRPr lang="en-US" sz="3200" b="1" dirty="0">
              <a:solidFill>
                <a:srgbClr val="008000"/>
              </a:solidFill>
              <a:latin typeface="Arial" charset="0"/>
            </a:endParaRPr>
          </a:p>
        </p:txBody>
      </p:sp>
      <p:sp>
        <p:nvSpPr>
          <p:cNvPr id="11" name="Rectangle 3"/>
          <p:cNvSpPr txBox="1">
            <a:spLocks noChangeArrowheads="1"/>
          </p:cNvSpPr>
          <p:nvPr/>
        </p:nvSpPr>
        <p:spPr bwMode="auto">
          <a:xfrm>
            <a:off x="304800" y="762000"/>
            <a:ext cx="8458200" cy="5410200"/>
          </a:xfrm>
          <a:prstGeom prst="rect">
            <a:avLst/>
          </a:prstGeom>
          <a:noFill/>
          <a:ln>
            <a:miter lim="800000"/>
            <a:headEnd/>
            <a:tailEnd/>
          </a:ln>
        </p:spPr>
        <p:txBody>
          <a:bodyPr/>
          <a:lstStyle/>
          <a:p>
            <a:pPr marL="341313" marR="0" lvl="0" indent="-341313" algn="l" defTabSz="914400" rtl="0" eaLnBrk="1" fontAlgn="base" latinLnBrk="0" hangingPunct="1">
              <a:lnSpc>
                <a:spcPct val="90000"/>
              </a:lnSpc>
              <a:spcBef>
                <a:spcPts val="2400"/>
              </a:spcBef>
              <a:spcAft>
                <a:spcPct val="0"/>
              </a:spcAft>
              <a:buClr>
                <a:schemeClr val="hlink"/>
              </a:buClr>
              <a:buSzPct val="90000"/>
              <a:buFont typeface="Wingdings" pitchFamily="2" charset="2"/>
              <a:buBlip>
                <a:blip r:embed="rId3"/>
              </a:buBlip>
              <a:tabLst/>
              <a:defRPr/>
            </a:pPr>
            <a:r>
              <a:rPr lang="en-US" sz="3200" kern="0" dirty="0" smtClean="0">
                <a:solidFill>
                  <a:schemeClr val="bg1"/>
                </a:solidFill>
                <a:latin typeface="+mn-lt"/>
              </a:rPr>
              <a:t>Valuation of marine ecosystem goods and service</a:t>
            </a:r>
          </a:p>
          <a:p>
            <a:pPr marL="341313" marR="0" lvl="0" indent="-341313" algn="l" defTabSz="914400" rtl="0" eaLnBrk="1" fontAlgn="base" latinLnBrk="0" hangingPunct="1">
              <a:lnSpc>
                <a:spcPct val="90000"/>
              </a:lnSpc>
              <a:spcBef>
                <a:spcPts val="2400"/>
              </a:spcBef>
              <a:spcAft>
                <a:spcPct val="0"/>
              </a:spcAft>
              <a:buClr>
                <a:schemeClr val="hlink"/>
              </a:buClr>
              <a:buSzPct val="90000"/>
              <a:buFont typeface="Wingdings" pitchFamily="2" charset="2"/>
              <a:buBlip>
                <a:blip r:embed="rId3"/>
              </a:buBlip>
              <a:tabLst/>
              <a:defRPr/>
            </a:pPr>
            <a:r>
              <a:rPr lang="en-US" sz="3200" kern="0" noProof="0" dirty="0" smtClean="0">
                <a:solidFill>
                  <a:schemeClr val="bg1"/>
                </a:solidFill>
                <a:latin typeface="+mn-lt"/>
              </a:rPr>
              <a:t>Assessment of perspective on and needs for a regional science policy interface</a:t>
            </a:r>
            <a:endParaRPr kumimoji="0" lang="en-US" sz="3200" b="0" i="0" u="none" strike="noStrike" kern="0" cap="none" spc="0" normalizeH="0" baseline="0" noProof="0" dirty="0" smtClean="0">
              <a:ln>
                <a:noFill/>
              </a:ln>
              <a:solidFill>
                <a:schemeClr val="bg1"/>
              </a:solidFill>
              <a:effectLst/>
              <a:uLnTx/>
              <a:uFillTx/>
              <a:latin typeface="+mn-lt"/>
            </a:endParaRPr>
          </a:p>
          <a:p>
            <a:pPr marL="341313" marR="0" lvl="0" indent="-341313" algn="l" defTabSz="914400" rtl="0" eaLnBrk="1" fontAlgn="base" latinLnBrk="0" hangingPunct="1">
              <a:lnSpc>
                <a:spcPct val="90000"/>
              </a:lnSpc>
              <a:spcBef>
                <a:spcPts val="2400"/>
              </a:spcBef>
              <a:spcAft>
                <a:spcPct val="0"/>
              </a:spcAft>
              <a:buClr>
                <a:schemeClr val="hlink"/>
              </a:buClr>
              <a:buSzPct val="90000"/>
              <a:buFont typeface="Wingdings" pitchFamily="2" charset="2"/>
              <a:buBlip>
                <a:blip r:embed="rId3"/>
              </a:buBlip>
              <a:tabLst/>
              <a:defRPr/>
            </a:pPr>
            <a:r>
              <a:rPr lang="en-US" sz="3200" kern="0" dirty="0" smtClean="0">
                <a:solidFill>
                  <a:schemeClr val="bg1"/>
                </a:solidFill>
                <a:latin typeface="+mn-lt"/>
              </a:rPr>
              <a:t>Governance analyses in pilot projects and case studies</a:t>
            </a:r>
          </a:p>
          <a:p>
            <a:pPr marL="341313" marR="0" lvl="0" indent="-341313" algn="l" defTabSz="914400" rtl="0" eaLnBrk="1" fontAlgn="base" latinLnBrk="0" hangingPunct="1">
              <a:lnSpc>
                <a:spcPct val="90000"/>
              </a:lnSpc>
              <a:spcBef>
                <a:spcPts val="2400"/>
              </a:spcBef>
              <a:spcAft>
                <a:spcPct val="0"/>
              </a:spcAft>
              <a:buClr>
                <a:schemeClr val="hlink"/>
              </a:buClr>
              <a:buSzPct val="90000"/>
              <a:buFont typeface="Wingdings" pitchFamily="2" charset="2"/>
              <a:buBlip>
                <a:blip r:embed="rId3"/>
              </a:buBlip>
              <a:tabLst/>
              <a:defRPr/>
            </a:pPr>
            <a:r>
              <a:rPr kumimoji="0" lang="en-US" sz="3200" b="0" i="0" u="none" strike="noStrike" kern="0" cap="none" spc="0" normalizeH="0" baseline="0" noProof="0" dirty="0" smtClean="0">
                <a:ln>
                  <a:noFill/>
                </a:ln>
                <a:solidFill>
                  <a:schemeClr val="bg1"/>
                </a:solidFill>
                <a:effectLst/>
                <a:uLnTx/>
                <a:uFillTx/>
                <a:latin typeface="+mn-lt"/>
              </a:rPr>
              <a:t>Assessment of regional </a:t>
            </a:r>
            <a:r>
              <a:rPr kumimoji="0" lang="en-US" sz="3200" b="0" i="0" u="none" strike="noStrike" kern="0" cap="none" spc="0" normalizeH="0" baseline="0" noProof="0" dirty="0" err="1" smtClean="0">
                <a:ln>
                  <a:noFill/>
                </a:ln>
                <a:solidFill>
                  <a:schemeClr val="bg1"/>
                </a:solidFill>
                <a:effectLst/>
                <a:uLnTx/>
                <a:uFillTx/>
                <a:latin typeface="+mn-lt"/>
              </a:rPr>
              <a:t>organisations</a:t>
            </a:r>
            <a:r>
              <a:rPr kumimoji="0" lang="en-US" sz="3200" b="0" i="0" u="none" strike="noStrike" kern="0" cap="none" spc="0" normalizeH="0" baseline="0" noProof="0" dirty="0" smtClean="0">
                <a:ln>
                  <a:noFill/>
                </a:ln>
                <a:solidFill>
                  <a:schemeClr val="bg1"/>
                </a:solidFill>
                <a:effectLst/>
                <a:uLnTx/>
                <a:uFillTx/>
                <a:latin typeface="+mn-lt"/>
              </a:rPr>
              <a:t> in ocean governance</a:t>
            </a:r>
          </a:p>
          <a:p>
            <a:pPr marL="341313" marR="0" lvl="0" indent="-341313" algn="l" defTabSz="914400" rtl="0" eaLnBrk="1" fontAlgn="base" latinLnBrk="0" hangingPunct="1">
              <a:lnSpc>
                <a:spcPct val="90000"/>
              </a:lnSpc>
              <a:spcBef>
                <a:spcPts val="2400"/>
              </a:spcBef>
              <a:spcAft>
                <a:spcPct val="0"/>
              </a:spcAft>
              <a:buClr>
                <a:schemeClr val="hlink"/>
              </a:buClr>
              <a:buSzPct val="90000"/>
              <a:buFont typeface="Wingdings" pitchFamily="2" charset="2"/>
              <a:buBlip>
                <a:blip r:embed="rId3"/>
              </a:buBlip>
              <a:tabLst/>
              <a:defRPr/>
            </a:pPr>
            <a:r>
              <a:rPr lang="en-US" sz="3200" kern="0" dirty="0" smtClean="0">
                <a:solidFill>
                  <a:schemeClr val="bg1"/>
                </a:solidFill>
                <a:latin typeface="+mn-lt"/>
              </a:rPr>
              <a:t>Proposal for a Regional Governance Framework</a:t>
            </a:r>
            <a:endParaRPr kumimoji="0" lang="en-US" sz="3200" b="0" i="0" u="none" strike="noStrike" kern="0" cap="none" spc="0" normalizeH="0" baseline="0" noProof="0" dirty="0" smtClean="0">
              <a:ln>
                <a:noFill/>
              </a:ln>
              <a:solidFill>
                <a:schemeClr val="bg1"/>
              </a:solidFill>
              <a:effectLst/>
              <a:uLnTx/>
              <a:uFillTx/>
              <a:latin typeface="+mn-lt"/>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FFFF"/>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4294967295"/>
          </p:nvPr>
        </p:nvSpPr>
        <p:spPr>
          <a:xfrm>
            <a:off x="6553200" y="6243638"/>
            <a:ext cx="2133600" cy="457200"/>
          </a:xfrm>
          <a:prstGeom prst="rect">
            <a:avLst/>
          </a:prstGeom>
        </p:spPr>
        <p:txBody>
          <a:bodyPr/>
          <a:lstStyle/>
          <a:p>
            <a:fld id="{CB0B1101-5054-4D07-A3BD-C34746A7A317}" type="slidenum">
              <a:rPr lang="en-US"/>
              <a:pPr/>
              <a:t>4</a:t>
            </a:fld>
            <a:endParaRPr lang="en-US"/>
          </a:p>
        </p:txBody>
      </p:sp>
      <p:sp>
        <p:nvSpPr>
          <p:cNvPr id="665602" name="Rectangle 2"/>
          <p:cNvSpPr>
            <a:spLocks noGrp="1" noChangeArrowheads="1"/>
          </p:cNvSpPr>
          <p:nvPr>
            <p:ph type="title"/>
          </p:nvPr>
        </p:nvSpPr>
        <p:spPr>
          <a:xfrm>
            <a:off x="0" y="0"/>
            <a:ext cx="9144000" cy="457200"/>
          </a:xfrm>
          <a:noFill/>
          <a:ln/>
        </p:spPr>
        <p:txBody>
          <a:bodyPr/>
          <a:lstStyle/>
          <a:p>
            <a:r>
              <a:rPr lang="en-US" sz="2600" b="1" dirty="0">
                <a:solidFill>
                  <a:srgbClr val="008000"/>
                </a:solidFill>
                <a:effectLst/>
              </a:rPr>
              <a:t>Valuation of marine ecosystem goods and </a:t>
            </a:r>
            <a:r>
              <a:rPr lang="en-US" sz="2600" b="1" dirty="0" smtClean="0">
                <a:solidFill>
                  <a:srgbClr val="008000"/>
                </a:solidFill>
                <a:effectLst/>
              </a:rPr>
              <a:t>services</a:t>
            </a:r>
            <a:r>
              <a:rPr lang="en-US" sz="3200" b="1" dirty="0">
                <a:solidFill>
                  <a:srgbClr val="008000"/>
                </a:solidFill>
                <a:effectLst/>
              </a:rPr>
              <a:t/>
            </a:r>
            <a:br>
              <a:rPr lang="en-US" sz="3200" b="1" dirty="0">
                <a:solidFill>
                  <a:srgbClr val="008000"/>
                </a:solidFill>
                <a:effectLst/>
              </a:rPr>
            </a:br>
            <a:r>
              <a:rPr lang="en-US" sz="4000" dirty="0" smtClean="0"/>
              <a:t/>
            </a:r>
            <a:br>
              <a:rPr lang="en-US" sz="4000" dirty="0" smtClean="0"/>
            </a:br>
            <a:endParaRPr lang="en-US" sz="3200" b="1" dirty="0">
              <a:solidFill>
                <a:schemeClr val="bg2">
                  <a:lumMod val="75000"/>
                </a:schemeClr>
              </a:solidFill>
              <a:effectLst/>
            </a:endParaRPr>
          </a:p>
        </p:txBody>
      </p:sp>
      <p:sp>
        <p:nvSpPr>
          <p:cNvPr id="4" name="Rectangle 3"/>
          <p:cNvSpPr/>
          <p:nvPr/>
        </p:nvSpPr>
        <p:spPr>
          <a:xfrm>
            <a:off x="76200" y="609600"/>
            <a:ext cx="8915400" cy="3674852"/>
          </a:xfrm>
          <a:prstGeom prst="rect">
            <a:avLst/>
          </a:prstGeom>
        </p:spPr>
        <p:txBody>
          <a:bodyPr wrap="square">
            <a:spAutoFit/>
          </a:bodyPr>
          <a:lstStyle/>
          <a:p>
            <a:pPr marL="117475" lvl="1" eaLnBrk="1" hangingPunct="1">
              <a:lnSpc>
                <a:spcPct val="90000"/>
              </a:lnSpc>
              <a:spcBef>
                <a:spcPct val="50000"/>
              </a:spcBef>
              <a:buClr>
                <a:schemeClr val="hlink"/>
              </a:buClr>
              <a:buSzPct val="90000"/>
              <a:defRPr/>
            </a:pPr>
            <a:r>
              <a:rPr lang="en-US" sz="2400" b="1" kern="0" dirty="0" smtClean="0">
                <a:solidFill>
                  <a:schemeClr val="bg1"/>
                </a:solidFill>
              </a:rPr>
              <a:t>Some findings</a:t>
            </a:r>
          </a:p>
          <a:p>
            <a:pPr marL="398463" lvl="2" indent="-280988" eaLnBrk="1" hangingPunct="1">
              <a:lnSpc>
                <a:spcPct val="90000"/>
              </a:lnSpc>
              <a:spcBef>
                <a:spcPts val="600"/>
              </a:spcBef>
              <a:buClr>
                <a:srgbClr val="008000"/>
              </a:buClr>
              <a:buSzPct val="90000"/>
              <a:buFont typeface="Wingdings" pitchFamily="2" charset="2"/>
              <a:buChar char="Ø"/>
              <a:defRPr/>
            </a:pPr>
            <a:r>
              <a:rPr lang="en-US" sz="2400" kern="0" dirty="0">
                <a:solidFill>
                  <a:schemeClr val="bg1"/>
                </a:solidFill>
              </a:rPr>
              <a:t>200+ studies for 3 </a:t>
            </a:r>
            <a:r>
              <a:rPr lang="en-US" sz="2400" kern="0" dirty="0">
                <a:solidFill>
                  <a:schemeClr val="bg1"/>
                </a:solidFill>
              </a:rPr>
              <a:t>fisheries ecosystems in </a:t>
            </a:r>
            <a:r>
              <a:rPr lang="en-US" sz="2400" kern="0" dirty="0">
                <a:solidFill>
                  <a:schemeClr val="bg1"/>
                </a:solidFill>
              </a:rPr>
              <a:t>WCR</a:t>
            </a:r>
          </a:p>
          <a:p>
            <a:pPr marL="398463" lvl="2" indent="-280988" eaLnBrk="1" hangingPunct="1">
              <a:lnSpc>
                <a:spcPct val="90000"/>
              </a:lnSpc>
              <a:spcBef>
                <a:spcPts val="600"/>
              </a:spcBef>
              <a:buClr>
                <a:srgbClr val="008000"/>
              </a:buClr>
              <a:buSzPct val="90000"/>
              <a:buFont typeface="Wingdings" pitchFamily="2" charset="2"/>
              <a:buChar char="Ø"/>
              <a:defRPr/>
            </a:pPr>
            <a:r>
              <a:rPr lang="en-US" sz="2400" kern="0" dirty="0" smtClean="0">
                <a:solidFill>
                  <a:schemeClr val="bg1"/>
                </a:solidFill>
              </a:rPr>
              <a:t>Focused </a:t>
            </a:r>
            <a:r>
              <a:rPr lang="en-US" sz="2400" kern="0" dirty="0">
                <a:solidFill>
                  <a:schemeClr val="bg1"/>
                </a:solidFill>
              </a:rPr>
              <a:t>on limited number of </a:t>
            </a:r>
            <a:r>
              <a:rPr lang="en-US" sz="2400" kern="0" dirty="0" smtClean="0">
                <a:solidFill>
                  <a:schemeClr val="bg1"/>
                </a:solidFill>
              </a:rPr>
              <a:t>benefits, mainly</a:t>
            </a:r>
          </a:p>
          <a:p>
            <a:pPr marL="741363" lvl="3" indent="-342900" eaLnBrk="1" hangingPunct="1">
              <a:lnSpc>
                <a:spcPct val="90000"/>
              </a:lnSpc>
              <a:spcBef>
                <a:spcPts val="600"/>
              </a:spcBef>
              <a:buClr>
                <a:srgbClr val="008000"/>
              </a:buClr>
              <a:buSzPct val="90000"/>
              <a:buFont typeface="Courier New" pitchFamily="49" charset="0"/>
              <a:buChar char="o"/>
              <a:defRPr/>
            </a:pPr>
            <a:r>
              <a:rPr lang="en-US" sz="2200" kern="0" dirty="0" smtClean="0">
                <a:solidFill>
                  <a:schemeClr val="bg1"/>
                </a:solidFill>
              </a:rPr>
              <a:t>recreation </a:t>
            </a:r>
            <a:r>
              <a:rPr lang="en-US" sz="2200" kern="0" dirty="0">
                <a:solidFill>
                  <a:schemeClr val="bg1"/>
                </a:solidFill>
              </a:rPr>
              <a:t>opportunities in near-shore protected </a:t>
            </a:r>
            <a:r>
              <a:rPr lang="en-US" sz="2200" kern="0" dirty="0" smtClean="0">
                <a:solidFill>
                  <a:schemeClr val="bg1"/>
                </a:solidFill>
              </a:rPr>
              <a:t>areas</a:t>
            </a:r>
          </a:p>
          <a:p>
            <a:pPr marL="741363" lvl="3" indent="-342900" eaLnBrk="1" hangingPunct="1">
              <a:lnSpc>
                <a:spcPct val="90000"/>
              </a:lnSpc>
              <a:spcBef>
                <a:spcPts val="600"/>
              </a:spcBef>
              <a:buClr>
                <a:srgbClr val="008000"/>
              </a:buClr>
              <a:buSzPct val="90000"/>
              <a:buFont typeface="Courier New" pitchFamily="49" charset="0"/>
              <a:buChar char="o"/>
              <a:defRPr/>
            </a:pPr>
            <a:r>
              <a:rPr lang="en-US" sz="2200" kern="0" dirty="0">
                <a:solidFill>
                  <a:schemeClr val="bg1"/>
                </a:solidFill>
              </a:rPr>
              <a:t>e</a:t>
            </a:r>
            <a:r>
              <a:rPr lang="en-US" sz="2200" kern="0" dirty="0" smtClean="0">
                <a:solidFill>
                  <a:schemeClr val="bg1"/>
                </a:solidFill>
              </a:rPr>
              <a:t>asily </a:t>
            </a:r>
            <a:r>
              <a:rPr lang="en-US" sz="2200" kern="0" dirty="0">
                <a:solidFill>
                  <a:schemeClr val="bg1"/>
                </a:solidFill>
              </a:rPr>
              <a:t>measured market </a:t>
            </a:r>
            <a:r>
              <a:rPr lang="en-US" sz="2200" kern="0" dirty="0" smtClean="0">
                <a:solidFill>
                  <a:schemeClr val="bg1"/>
                </a:solidFill>
              </a:rPr>
              <a:t>value real </a:t>
            </a:r>
            <a:r>
              <a:rPr lang="en-US" sz="2200" kern="0" dirty="0">
                <a:solidFill>
                  <a:schemeClr val="bg1"/>
                </a:solidFill>
              </a:rPr>
              <a:t>estate and capture </a:t>
            </a:r>
            <a:r>
              <a:rPr lang="en-US" sz="2200" kern="0" dirty="0" smtClean="0">
                <a:solidFill>
                  <a:schemeClr val="bg1"/>
                </a:solidFill>
              </a:rPr>
              <a:t>fisheries</a:t>
            </a:r>
          </a:p>
          <a:p>
            <a:pPr marL="460375" lvl="1" indent="-342900" eaLnBrk="1" hangingPunct="1">
              <a:lnSpc>
                <a:spcPct val="90000"/>
              </a:lnSpc>
              <a:spcBef>
                <a:spcPts val="600"/>
              </a:spcBef>
              <a:buClr>
                <a:srgbClr val="008000"/>
              </a:buClr>
              <a:buSzPct val="90000"/>
              <a:buFont typeface="Wingdings" pitchFamily="2" charset="2"/>
              <a:buChar char="Ø"/>
              <a:defRPr/>
            </a:pPr>
            <a:r>
              <a:rPr lang="en-US" sz="2400" kern="0" dirty="0" smtClean="0">
                <a:solidFill>
                  <a:schemeClr val="bg1"/>
                </a:solidFill>
              </a:rPr>
              <a:t>Mainly reefs - little on pelagic or continental shelf</a:t>
            </a:r>
          </a:p>
          <a:p>
            <a:pPr marL="460375" lvl="1" indent="-342900" eaLnBrk="1" hangingPunct="1">
              <a:lnSpc>
                <a:spcPct val="90000"/>
              </a:lnSpc>
              <a:spcBef>
                <a:spcPts val="600"/>
              </a:spcBef>
              <a:buClr>
                <a:srgbClr val="008000"/>
              </a:buClr>
              <a:buSzPct val="90000"/>
              <a:buFont typeface="Wingdings" pitchFamily="2" charset="2"/>
              <a:buChar char="Ø"/>
              <a:defRPr/>
            </a:pPr>
            <a:r>
              <a:rPr lang="en-US" sz="2400" kern="0" dirty="0" smtClean="0">
                <a:solidFill>
                  <a:schemeClr val="bg1"/>
                </a:solidFill>
              </a:rPr>
              <a:t>Economic </a:t>
            </a:r>
            <a:r>
              <a:rPr lang="en-US" sz="2400" kern="0" dirty="0">
                <a:solidFill>
                  <a:schemeClr val="bg1"/>
                </a:solidFill>
              </a:rPr>
              <a:t>impacts of overfishing remain largely </a:t>
            </a:r>
            <a:r>
              <a:rPr lang="en-US" sz="2400" kern="0" dirty="0" smtClean="0">
                <a:solidFill>
                  <a:schemeClr val="bg1"/>
                </a:solidFill>
              </a:rPr>
              <a:t>unexplored</a:t>
            </a:r>
            <a:endParaRPr lang="en-US" sz="2400" kern="0" dirty="0">
              <a:solidFill>
                <a:schemeClr val="bg1"/>
              </a:solidFill>
            </a:endParaRPr>
          </a:p>
          <a:p>
            <a:pPr marL="117475" lvl="1" eaLnBrk="1" hangingPunct="1">
              <a:lnSpc>
                <a:spcPct val="90000"/>
              </a:lnSpc>
              <a:spcBef>
                <a:spcPct val="50000"/>
              </a:spcBef>
              <a:buClr>
                <a:schemeClr val="hlink"/>
              </a:buClr>
              <a:buSzPct val="90000"/>
              <a:defRPr/>
            </a:pPr>
            <a:r>
              <a:rPr lang="en-US" sz="2400" b="1" kern="0" dirty="0" smtClean="0">
                <a:solidFill>
                  <a:schemeClr val="bg1"/>
                </a:solidFill>
              </a:rPr>
              <a:t>Proposed </a:t>
            </a:r>
            <a:r>
              <a:rPr lang="en-US" sz="2400" b="1" kern="0" dirty="0" smtClean="0">
                <a:solidFill>
                  <a:schemeClr val="bg1"/>
                </a:solidFill>
              </a:rPr>
              <a:t>an approach </a:t>
            </a:r>
            <a:r>
              <a:rPr lang="en-US" sz="2400" b="1" kern="0" dirty="0">
                <a:solidFill>
                  <a:schemeClr val="bg1"/>
                </a:solidFill>
              </a:rPr>
              <a:t>to comprehensive </a:t>
            </a:r>
            <a:r>
              <a:rPr lang="en-US" sz="2400" b="1" kern="0" dirty="0" smtClean="0">
                <a:solidFill>
                  <a:schemeClr val="bg1"/>
                </a:solidFill>
              </a:rPr>
              <a:t>valuation for WCR</a:t>
            </a:r>
            <a:endParaRPr lang="en-US" sz="2400" b="1" kern="0"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656" y="3992563"/>
            <a:ext cx="5602287"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FFFF"/>
        </a:solidFill>
        <a:effectLst/>
      </p:bgPr>
    </p:bg>
    <p:spTree>
      <p:nvGrpSpPr>
        <p:cNvPr id="1" name=""/>
        <p:cNvGrpSpPr/>
        <p:nvPr/>
      </p:nvGrpSpPr>
      <p:grpSpPr>
        <a:xfrm>
          <a:off x="0" y="0"/>
          <a:ext cx="0" cy="0"/>
          <a:chOff x="0" y="0"/>
          <a:chExt cx="0" cy="0"/>
        </a:xfrm>
      </p:grpSpPr>
      <p:sp>
        <p:nvSpPr>
          <p:cNvPr id="151558" name="Text Box 6"/>
          <p:cNvSpPr txBox="1">
            <a:spLocks noChangeArrowheads="1"/>
          </p:cNvSpPr>
          <p:nvPr/>
        </p:nvSpPr>
        <p:spPr bwMode="auto">
          <a:xfrm>
            <a:off x="0" y="0"/>
            <a:ext cx="9144000" cy="492443"/>
          </a:xfrm>
          <a:prstGeom prst="rect">
            <a:avLst/>
          </a:prstGeom>
          <a:noFill/>
          <a:ln w="9525">
            <a:noFill/>
            <a:miter lim="800000"/>
            <a:headEnd/>
            <a:tailEnd/>
          </a:ln>
          <a:effectLst/>
        </p:spPr>
        <p:txBody>
          <a:bodyPr>
            <a:spAutoFit/>
          </a:bodyPr>
          <a:lstStyle/>
          <a:p>
            <a:pPr algn="ctr">
              <a:spcBef>
                <a:spcPct val="50000"/>
              </a:spcBef>
            </a:pPr>
            <a:r>
              <a:rPr lang="en-US" sz="2600" b="1" dirty="0" smtClean="0">
                <a:solidFill>
                  <a:srgbClr val="008000"/>
                </a:solidFill>
              </a:rPr>
              <a:t>Regional </a:t>
            </a:r>
            <a:r>
              <a:rPr lang="en-US" sz="2600" b="1" dirty="0">
                <a:solidFill>
                  <a:srgbClr val="008000"/>
                </a:solidFill>
              </a:rPr>
              <a:t>science policy interface</a:t>
            </a:r>
          </a:p>
        </p:txBody>
      </p:sp>
      <p:sp>
        <p:nvSpPr>
          <p:cNvPr id="11" name="Rectangle 10"/>
          <p:cNvSpPr/>
          <p:nvPr/>
        </p:nvSpPr>
        <p:spPr>
          <a:xfrm>
            <a:off x="228600" y="939355"/>
            <a:ext cx="8534400" cy="5613845"/>
          </a:xfrm>
          <a:prstGeom prst="rect">
            <a:avLst/>
          </a:prstGeom>
        </p:spPr>
        <p:txBody>
          <a:bodyPr wrap="square">
            <a:spAutoFit/>
          </a:bodyPr>
          <a:lstStyle/>
          <a:p>
            <a:pPr marL="117475" lvl="1" eaLnBrk="1" hangingPunct="1">
              <a:lnSpc>
                <a:spcPct val="90000"/>
              </a:lnSpc>
              <a:spcBef>
                <a:spcPct val="50000"/>
              </a:spcBef>
              <a:buClr>
                <a:schemeClr val="hlink"/>
              </a:buClr>
              <a:buSzPct val="90000"/>
              <a:defRPr/>
            </a:pPr>
            <a:r>
              <a:rPr lang="en-US" sz="2400" b="1" kern="0" dirty="0" smtClean="0">
                <a:solidFill>
                  <a:schemeClr val="bg1"/>
                </a:solidFill>
              </a:rPr>
              <a:t>Survey of decision-makers and advisors</a:t>
            </a:r>
          </a:p>
          <a:p>
            <a:pPr marL="460375" lvl="1" indent="-342900" eaLnBrk="1" hangingPunct="1">
              <a:lnSpc>
                <a:spcPct val="90000"/>
              </a:lnSpc>
              <a:spcBef>
                <a:spcPct val="50000"/>
              </a:spcBef>
              <a:buClr>
                <a:srgbClr val="008000"/>
              </a:buClr>
              <a:buSzPct val="90000"/>
              <a:buFont typeface="Wingdings" pitchFamily="2" charset="2"/>
              <a:buChar char="Ø"/>
              <a:defRPr/>
            </a:pPr>
            <a:r>
              <a:rPr lang="en-US" sz="2400" kern="0" dirty="0" smtClean="0">
                <a:solidFill>
                  <a:schemeClr val="bg1"/>
                </a:solidFill>
              </a:rPr>
              <a:t>73 interviews of 103 </a:t>
            </a:r>
            <a:r>
              <a:rPr lang="en-US" sz="2400" kern="0" dirty="0" err="1" smtClean="0">
                <a:solidFill>
                  <a:schemeClr val="bg1"/>
                </a:solidFill>
              </a:rPr>
              <a:t>respondentsfrom</a:t>
            </a:r>
            <a:r>
              <a:rPr lang="en-US" sz="2400" kern="0" dirty="0" smtClean="0">
                <a:solidFill>
                  <a:schemeClr val="bg1"/>
                </a:solidFill>
              </a:rPr>
              <a:t> 20 </a:t>
            </a:r>
            <a:r>
              <a:rPr lang="en-US" sz="2400" kern="0" dirty="0">
                <a:solidFill>
                  <a:schemeClr val="bg1"/>
                </a:solidFill>
              </a:rPr>
              <a:t>countries and </a:t>
            </a:r>
            <a:r>
              <a:rPr lang="en-US" sz="2400" kern="0" dirty="0" smtClean="0">
                <a:solidFill>
                  <a:schemeClr val="bg1"/>
                </a:solidFill>
              </a:rPr>
              <a:t>4 regional </a:t>
            </a:r>
            <a:r>
              <a:rPr lang="en-US" sz="2400" kern="0" dirty="0" err="1" smtClean="0">
                <a:solidFill>
                  <a:schemeClr val="bg1"/>
                </a:solidFill>
              </a:rPr>
              <a:t>organisations</a:t>
            </a:r>
            <a:endParaRPr lang="en-US" sz="2400" kern="0" dirty="0" smtClean="0">
              <a:solidFill>
                <a:schemeClr val="bg1"/>
              </a:solidFill>
            </a:endParaRPr>
          </a:p>
          <a:p>
            <a:pPr marL="117475" lvl="1" eaLnBrk="1" hangingPunct="1">
              <a:lnSpc>
                <a:spcPct val="90000"/>
              </a:lnSpc>
              <a:spcBef>
                <a:spcPct val="50000"/>
              </a:spcBef>
              <a:buClr>
                <a:schemeClr val="hlink"/>
              </a:buClr>
              <a:buSzPct val="90000"/>
              <a:defRPr/>
            </a:pPr>
            <a:r>
              <a:rPr lang="en-US" sz="2400" b="1" kern="0" dirty="0" smtClean="0">
                <a:solidFill>
                  <a:schemeClr val="bg1"/>
                </a:solidFill>
              </a:rPr>
              <a:t>Some findings</a:t>
            </a:r>
          </a:p>
          <a:p>
            <a:pPr marL="460375" lvl="1" indent="-342900" eaLnBrk="1" hangingPunct="1">
              <a:lnSpc>
                <a:spcPct val="90000"/>
              </a:lnSpc>
              <a:spcBef>
                <a:spcPts val="600"/>
              </a:spcBef>
              <a:buClr>
                <a:srgbClr val="008000"/>
              </a:buClr>
              <a:buSzPct val="90000"/>
              <a:buFont typeface="Wingdings" pitchFamily="2" charset="2"/>
              <a:buChar char="Ø"/>
              <a:defRPr/>
            </a:pPr>
            <a:r>
              <a:rPr lang="en-US" sz="2400" kern="0" dirty="0" smtClean="0">
                <a:solidFill>
                  <a:schemeClr val="bg1"/>
                </a:solidFill>
              </a:rPr>
              <a:t>Limited experience of regional marine policy meetings</a:t>
            </a:r>
          </a:p>
          <a:p>
            <a:pPr marL="460375" lvl="1" indent="-342900" eaLnBrk="1" hangingPunct="1">
              <a:lnSpc>
                <a:spcPct val="90000"/>
              </a:lnSpc>
              <a:spcBef>
                <a:spcPts val="600"/>
              </a:spcBef>
              <a:buClr>
                <a:srgbClr val="008000"/>
              </a:buClr>
              <a:buSzPct val="90000"/>
              <a:buFont typeface="Wingdings" pitchFamily="2" charset="2"/>
              <a:buChar char="Ø"/>
              <a:defRPr/>
            </a:pPr>
            <a:r>
              <a:rPr lang="en-US" sz="2400" kern="0" dirty="0" smtClean="0">
                <a:solidFill>
                  <a:schemeClr val="bg1"/>
                </a:solidFill>
              </a:rPr>
              <a:t>Few examples where science had influenced policy</a:t>
            </a:r>
          </a:p>
          <a:p>
            <a:pPr marL="460375" lvl="1" indent="-342900" eaLnBrk="1" hangingPunct="1">
              <a:lnSpc>
                <a:spcPct val="90000"/>
              </a:lnSpc>
              <a:spcBef>
                <a:spcPts val="600"/>
              </a:spcBef>
              <a:buClr>
                <a:srgbClr val="008000"/>
              </a:buClr>
              <a:buSzPct val="90000"/>
              <a:buFont typeface="Wingdings" pitchFamily="2" charset="2"/>
              <a:buChar char="Ø"/>
              <a:defRPr/>
            </a:pPr>
            <a:r>
              <a:rPr lang="en-US" sz="2400" kern="0" dirty="0" smtClean="0">
                <a:solidFill>
                  <a:schemeClr val="bg1"/>
                </a:solidFill>
              </a:rPr>
              <a:t>Perception </a:t>
            </a:r>
            <a:r>
              <a:rPr lang="en-US" sz="2400" kern="0" dirty="0">
                <a:solidFill>
                  <a:schemeClr val="bg1"/>
                </a:solidFill>
              </a:rPr>
              <a:t>of a large gap between marine science and marine policy</a:t>
            </a:r>
            <a:endParaRPr lang="en-US" sz="2400" kern="0" dirty="0" smtClean="0">
              <a:solidFill>
                <a:schemeClr val="bg1"/>
              </a:solidFill>
            </a:endParaRPr>
          </a:p>
          <a:p>
            <a:pPr marL="460375" lvl="1" indent="-342900" eaLnBrk="1" hangingPunct="1">
              <a:lnSpc>
                <a:spcPct val="90000"/>
              </a:lnSpc>
              <a:spcBef>
                <a:spcPts val="600"/>
              </a:spcBef>
              <a:buClr>
                <a:srgbClr val="008000"/>
              </a:buClr>
              <a:buSzPct val="90000"/>
              <a:buFont typeface="Wingdings" pitchFamily="2" charset="2"/>
              <a:buChar char="Ø"/>
              <a:defRPr/>
            </a:pPr>
            <a:r>
              <a:rPr lang="en-US" sz="2400" kern="0" dirty="0" smtClean="0">
                <a:solidFill>
                  <a:schemeClr val="bg1"/>
                </a:solidFill>
              </a:rPr>
              <a:t>Lack of access to regional level science information</a:t>
            </a:r>
          </a:p>
          <a:p>
            <a:pPr marL="117475" lvl="1" eaLnBrk="1" hangingPunct="1">
              <a:lnSpc>
                <a:spcPct val="90000"/>
              </a:lnSpc>
              <a:spcBef>
                <a:spcPct val="50000"/>
              </a:spcBef>
              <a:buClr>
                <a:schemeClr val="hlink"/>
              </a:buClr>
              <a:buSzPct val="90000"/>
              <a:defRPr/>
            </a:pPr>
            <a:r>
              <a:rPr lang="en-US" sz="2400" b="1" kern="0" dirty="0" smtClean="0">
                <a:solidFill>
                  <a:schemeClr val="bg1"/>
                </a:solidFill>
              </a:rPr>
              <a:t>Some recommendations</a:t>
            </a:r>
          </a:p>
          <a:p>
            <a:pPr marL="460375" lvl="1" indent="-342900" eaLnBrk="1" hangingPunct="1">
              <a:lnSpc>
                <a:spcPct val="90000"/>
              </a:lnSpc>
              <a:spcBef>
                <a:spcPts val="600"/>
              </a:spcBef>
              <a:buClr>
                <a:srgbClr val="008000"/>
              </a:buClr>
              <a:buSzPct val="90000"/>
              <a:buFont typeface="Wingdings" pitchFamily="2" charset="2"/>
              <a:buChar char="Ø"/>
              <a:defRPr/>
            </a:pPr>
            <a:r>
              <a:rPr lang="en-US" sz="2400" kern="0" dirty="0">
                <a:solidFill>
                  <a:schemeClr val="bg1"/>
                </a:solidFill>
              </a:rPr>
              <a:t>Need focus on culture of evidence-based decision </a:t>
            </a:r>
            <a:r>
              <a:rPr lang="en-US" sz="2400" kern="0" dirty="0" smtClean="0">
                <a:solidFill>
                  <a:schemeClr val="bg1"/>
                </a:solidFill>
              </a:rPr>
              <a:t>making</a:t>
            </a:r>
          </a:p>
          <a:p>
            <a:pPr marL="460375" lvl="1" indent="-342900" eaLnBrk="1" hangingPunct="1">
              <a:lnSpc>
                <a:spcPct val="90000"/>
              </a:lnSpc>
              <a:spcBef>
                <a:spcPts val="600"/>
              </a:spcBef>
              <a:buClr>
                <a:srgbClr val="008000"/>
              </a:buClr>
              <a:buSzPct val="90000"/>
              <a:buFont typeface="Wingdings" pitchFamily="2" charset="2"/>
              <a:buChar char="Ø"/>
              <a:defRPr/>
            </a:pPr>
            <a:r>
              <a:rPr lang="en-US" sz="2400" kern="0" dirty="0" smtClean="0">
                <a:solidFill>
                  <a:schemeClr val="bg1"/>
                </a:solidFill>
              </a:rPr>
              <a:t>Draw on experience in international </a:t>
            </a:r>
            <a:r>
              <a:rPr lang="en-US" sz="2400" kern="0" dirty="0" err="1" smtClean="0">
                <a:solidFill>
                  <a:schemeClr val="bg1"/>
                </a:solidFill>
              </a:rPr>
              <a:t>fora</a:t>
            </a:r>
            <a:r>
              <a:rPr lang="en-US" sz="2400" kern="0" dirty="0" smtClean="0">
                <a:solidFill>
                  <a:schemeClr val="bg1"/>
                </a:solidFill>
              </a:rPr>
              <a:t> to build regional</a:t>
            </a:r>
            <a:endParaRPr lang="en-US" sz="2400" kern="0" dirty="0">
              <a:solidFill>
                <a:schemeClr val="bg1"/>
              </a:solidFill>
            </a:endParaRPr>
          </a:p>
          <a:p>
            <a:pPr marL="117475" lvl="1" eaLnBrk="1" hangingPunct="1">
              <a:lnSpc>
                <a:spcPct val="90000"/>
              </a:lnSpc>
              <a:spcBef>
                <a:spcPct val="50000"/>
              </a:spcBef>
              <a:buClr>
                <a:schemeClr val="hlink"/>
              </a:buClr>
              <a:buSzPct val="90000"/>
              <a:defRPr/>
            </a:pPr>
            <a:endParaRPr lang="en-US" sz="2400" kern="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FFFF"/>
        </a:solidFill>
        <a:effectLst/>
      </p:bgPr>
    </p:bg>
    <p:spTree>
      <p:nvGrpSpPr>
        <p:cNvPr id="1" name=""/>
        <p:cNvGrpSpPr/>
        <p:nvPr/>
      </p:nvGrpSpPr>
      <p:grpSpPr>
        <a:xfrm>
          <a:off x="0" y="0"/>
          <a:ext cx="0" cy="0"/>
          <a:chOff x="0" y="0"/>
          <a:chExt cx="0" cy="0"/>
        </a:xfrm>
      </p:grpSpPr>
      <p:sp>
        <p:nvSpPr>
          <p:cNvPr id="151558" name="Text Box 6"/>
          <p:cNvSpPr txBox="1">
            <a:spLocks noChangeArrowheads="1"/>
          </p:cNvSpPr>
          <p:nvPr/>
        </p:nvSpPr>
        <p:spPr bwMode="auto">
          <a:xfrm>
            <a:off x="0" y="0"/>
            <a:ext cx="9144000" cy="492443"/>
          </a:xfrm>
          <a:prstGeom prst="rect">
            <a:avLst/>
          </a:prstGeom>
          <a:noFill/>
          <a:ln w="9525">
            <a:noFill/>
            <a:miter lim="800000"/>
            <a:headEnd/>
            <a:tailEnd/>
          </a:ln>
          <a:effectLst/>
        </p:spPr>
        <p:txBody>
          <a:bodyPr>
            <a:spAutoFit/>
          </a:bodyPr>
          <a:lstStyle/>
          <a:p>
            <a:pPr algn="ctr">
              <a:spcBef>
                <a:spcPct val="50000"/>
              </a:spcBef>
            </a:pPr>
            <a:r>
              <a:rPr lang="en-US" sz="2600" b="1" dirty="0">
                <a:solidFill>
                  <a:srgbClr val="008000"/>
                </a:solidFill>
              </a:rPr>
              <a:t>Governance analyses in pilot projects and case studies</a:t>
            </a:r>
          </a:p>
        </p:txBody>
      </p:sp>
      <p:sp>
        <p:nvSpPr>
          <p:cNvPr id="3" name="Rectangle 2"/>
          <p:cNvSpPr/>
          <p:nvPr/>
        </p:nvSpPr>
        <p:spPr>
          <a:xfrm>
            <a:off x="208935" y="838200"/>
            <a:ext cx="8534400" cy="5136791"/>
          </a:xfrm>
          <a:prstGeom prst="rect">
            <a:avLst/>
          </a:prstGeom>
        </p:spPr>
        <p:txBody>
          <a:bodyPr wrap="square">
            <a:spAutoFit/>
          </a:bodyPr>
          <a:lstStyle/>
          <a:p>
            <a:pPr marL="460375" lvl="1" indent="-342900" eaLnBrk="1" hangingPunct="1">
              <a:lnSpc>
                <a:spcPct val="90000"/>
              </a:lnSpc>
              <a:spcBef>
                <a:spcPts val="1200"/>
              </a:spcBef>
              <a:buClr>
                <a:srgbClr val="008000"/>
              </a:buClr>
              <a:buSzPct val="90000"/>
              <a:buFont typeface="Wingdings" pitchFamily="2" charset="2"/>
              <a:buChar char="Ø"/>
              <a:defRPr/>
            </a:pPr>
            <a:r>
              <a:rPr lang="en-US" sz="2400" kern="0" dirty="0" smtClean="0">
                <a:solidFill>
                  <a:schemeClr val="bg1"/>
                </a:solidFill>
              </a:rPr>
              <a:t>Governance assessment methodology adapted and refined</a:t>
            </a:r>
          </a:p>
          <a:p>
            <a:pPr marL="1031875" lvl="2" indent="-457200" eaLnBrk="1" hangingPunct="1">
              <a:lnSpc>
                <a:spcPct val="90000"/>
              </a:lnSpc>
              <a:spcBef>
                <a:spcPts val="600"/>
              </a:spcBef>
              <a:buClr>
                <a:srgbClr val="008000"/>
              </a:buClr>
              <a:buSzPct val="90000"/>
              <a:buFont typeface="+mj-lt"/>
              <a:buAutoNum type="arabicPeriod"/>
              <a:defRPr/>
            </a:pPr>
            <a:r>
              <a:rPr lang="en-US" sz="2200" kern="0" dirty="0" smtClean="0">
                <a:solidFill>
                  <a:schemeClr val="bg1"/>
                </a:solidFill>
              </a:rPr>
              <a:t>Identify </a:t>
            </a:r>
            <a:r>
              <a:rPr lang="en-US" sz="2200" kern="0" dirty="0">
                <a:solidFill>
                  <a:schemeClr val="bg1"/>
                </a:solidFill>
              </a:rPr>
              <a:t>the system to be </a:t>
            </a:r>
            <a:r>
              <a:rPr lang="en-US" sz="2200" kern="0" dirty="0" smtClean="0">
                <a:solidFill>
                  <a:schemeClr val="bg1"/>
                </a:solidFill>
              </a:rPr>
              <a:t>governed</a:t>
            </a:r>
          </a:p>
          <a:p>
            <a:pPr marL="1031875" lvl="2" indent="-457200" eaLnBrk="1" hangingPunct="1">
              <a:lnSpc>
                <a:spcPct val="90000"/>
              </a:lnSpc>
              <a:spcBef>
                <a:spcPts val="600"/>
              </a:spcBef>
              <a:buClr>
                <a:srgbClr val="008000"/>
              </a:buClr>
              <a:buSzPct val="90000"/>
              <a:buFont typeface="+mj-lt"/>
              <a:buAutoNum type="arabicPeriod"/>
              <a:defRPr/>
            </a:pPr>
            <a:r>
              <a:rPr lang="en-US" sz="2200" kern="0" dirty="0" smtClean="0">
                <a:solidFill>
                  <a:schemeClr val="bg1"/>
                </a:solidFill>
              </a:rPr>
              <a:t>Identify </a:t>
            </a:r>
            <a:r>
              <a:rPr lang="en-US" sz="2200" kern="0" dirty="0">
                <a:solidFill>
                  <a:schemeClr val="bg1"/>
                </a:solidFill>
              </a:rPr>
              <a:t>the issues to be </a:t>
            </a:r>
            <a:r>
              <a:rPr lang="en-US" sz="2200" kern="0" dirty="0" smtClean="0">
                <a:solidFill>
                  <a:schemeClr val="bg1"/>
                </a:solidFill>
              </a:rPr>
              <a:t>governed</a:t>
            </a:r>
          </a:p>
          <a:p>
            <a:pPr marL="1031875" lvl="2" indent="-457200" eaLnBrk="1" hangingPunct="1">
              <a:lnSpc>
                <a:spcPct val="90000"/>
              </a:lnSpc>
              <a:spcBef>
                <a:spcPts val="600"/>
              </a:spcBef>
              <a:buClr>
                <a:srgbClr val="008000"/>
              </a:buClr>
              <a:buSzPct val="90000"/>
              <a:buFont typeface="+mj-lt"/>
              <a:buAutoNum type="arabicPeriod"/>
              <a:defRPr/>
            </a:pPr>
            <a:r>
              <a:rPr lang="en-US" sz="2200" kern="0" dirty="0" smtClean="0">
                <a:solidFill>
                  <a:schemeClr val="bg1"/>
                </a:solidFill>
              </a:rPr>
              <a:t>Identify </a:t>
            </a:r>
            <a:r>
              <a:rPr lang="en-US" sz="2200" kern="0" dirty="0">
                <a:solidFill>
                  <a:schemeClr val="bg1"/>
                </a:solidFill>
              </a:rPr>
              <a:t>and evaluate the arrangements for each </a:t>
            </a:r>
            <a:r>
              <a:rPr lang="en-US" sz="2200" kern="0" dirty="0" smtClean="0">
                <a:solidFill>
                  <a:schemeClr val="bg1"/>
                </a:solidFill>
              </a:rPr>
              <a:t>issue</a:t>
            </a:r>
          </a:p>
          <a:p>
            <a:pPr marL="1031875" lvl="2" indent="-457200" eaLnBrk="1" hangingPunct="1">
              <a:lnSpc>
                <a:spcPct val="90000"/>
              </a:lnSpc>
              <a:spcBef>
                <a:spcPts val="600"/>
              </a:spcBef>
              <a:buClr>
                <a:srgbClr val="008000"/>
              </a:buClr>
              <a:buSzPct val="90000"/>
              <a:buFont typeface="+mj-lt"/>
              <a:buAutoNum type="arabicPeriod"/>
              <a:defRPr/>
            </a:pPr>
            <a:r>
              <a:rPr lang="en-US" sz="2200" kern="0" dirty="0" smtClean="0">
                <a:solidFill>
                  <a:schemeClr val="bg1"/>
                </a:solidFill>
              </a:rPr>
              <a:t>Assess extent </a:t>
            </a:r>
            <a:r>
              <a:rPr lang="en-US" sz="2200" kern="0" dirty="0">
                <a:solidFill>
                  <a:schemeClr val="bg1"/>
                </a:solidFill>
              </a:rPr>
              <a:t>of integration and linkage of arrangements</a:t>
            </a:r>
            <a:endParaRPr lang="en-US" sz="2200" kern="0" dirty="0" smtClean="0">
              <a:solidFill>
                <a:schemeClr val="bg1"/>
              </a:solidFill>
            </a:endParaRPr>
          </a:p>
          <a:p>
            <a:pPr marL="460375" lvl="1" indent="-342900" eaLnBrk="1" hangingPunct="1">
              <a:lnSpc>
                <a:spcPct val="90000"/>
              </a:lnSpc>
              <a:spcBef>
                <a:spcPts val="1800"/>
              </a:spcBef>
              <a:buClr>
                <a:srgbClr val="008000"/>
              </a:buClr>
              <a:buSzPct val="90000"/>
              <a:buFont typeface="Wingdings" pitchFamily="2" charset="2"/>
              <a:buChar char="Ø"/>
              <a:defRPr/>
            </a:pPr>
            <a:r>
              <a:rPr lang="en-US" sz="2400" kern="0" dirty="0" smtClean="0">
                <a:solidFill>
                  <a:schemeClr val="bg1"/>
                </a:solidFill>
              </a:rPr>
              <a:t>Systems assessed for governance</a:t>
            </a:r>
          </a:p>
          <a:p>
            <a:pPr marL="1031875" lvl="2" indent="-457200" eaLnBrk="1" hangingPunct="1">
              <a:lnSpc>
                <a:spcPct val="90000"/>
              </a:lnSpc>
              <a:spcBef>
                <a:spcPts val="600"/>
              </a:spcBef>
              <a:buClr>
                <a:srgbClr val="008000"/>
              </a:buClr>
              <a:buSzPct val="90000"/>
              <a:buFont typeface="+mj-lt"/>
              <a:buAutoNum type="arabicPeriod"/>
              <a:defRPr/>
            </a:pPr>
            <a:r>
              <a:rPr lang="en-US" sz="2200" kern="0" dirty="0" smtClean="0">
                <a:solidFill>
                  <a:schemeClr val="bg1"/>
                </a:solidFill>
              </a:rPr>
              <a:t>North-Brazil shelf ecosystem</a:t>
            </a:r>
          </a:p>
          <a:p>
            <a:pPr marL="1031875" lvl="2" indent="-457200" eaLnBrk="1" hangingPunct="1">
              <a:lnSpc>
                <a:spcPct val="90000"/>
              </a:lnSpc>
              <a:spcBef>
                <a:spcPts val="600"/>
              </a:spcBef>
              <a:buClr>
                <a:srgbClr val="008000"/>
              </a:buClr>
              <a:buSzPct val="90000"/>
              <a:buFont typeface="+mj-lt"/>
              <a:buAutoNum type="arabicPeriod"/>
              <a:defRPr/>
            </a:pPr>
            <a:r>
              <a:rPr lang="en-US" sz="2200" kern="0" dirty="0" smtClean="0">
                <a:solidFill>
                  <a:schemeClr val="bg1"/>
                </a:solidFill>
              </a:rPr>
              <a:t>Large </a:t>
            </a:r>
            <a:r>
              <a:rPr lang="en-US" sz="2200" kern="0" dirty="0" err="1" smtClean="0">
                <a:solidFill>
                  <a:schemeClr val="bg1"/>
                </a:solidFill>
              </a:rPr>
              <a:t>pelagics</a:t>
            </a:r>
            <a:endParaRPr lang="en-US" sz="2200" kern="0" dirty="0" smtClean="0">
              <a:solidFill>
                <a:schemeClr val="bg1"/>
              </a:solidFill>
            </a:endParaRPr>
          </a:p>
          <a:p>
            <a:pPr marL="1031875" lvl="2" indent="-457200" eaLnBrk="1" hangingPunct="1">
              <a:lnSpc>
                <a:spcPct val="90000"/>
              </a:lnSpc>
              <a:spcBef>
                <a:spcPts val="600"/>
              </a:spcBef>
              <a:buClr>
                <a:srgbClr val="008000"/>
              </a:buClr>
              <a:buSzPct val="90000"/>
              <a:buFont typeface="+mj-lt"/>
              <a:buAutoNum type="arabicPeriod"/>
              <a:defRPr/>
            </a:pPr>
            <a:r>
              <a:rPr lang="en-US" sz="2200" kern="0" dirty="0" smtClean="0">
                <a:solidFill>
                  <a:schemeClr val="bg1"/>
                </a:solidFill>
              </a:rPr>
              <a:t>Flyingfish</a:t>
            </a:r>
          </a:p>
          <a:p>
            <a:pPr marL="1031875" lvl="2" indent="-457200" eaLnBrk="1" hangingPunct="1">
              <a:lnSpc>
                <a:spcPct val="90000"/>
              </a:lnSpc>
              <a:spcBef>
                <a:spcPts val="600"/>
              </a:spcBef>
              <a:buClr>
                <a:srgbClr val="008000"/>
              </a:buClr>
              <a:buSzPct val="90000"/>
              <a:buFont typeface="+mj-lt"/>
              <a:buAutoNum type="arabicPeriod"/>
              <a:defRPr/>
            </a:pPr>
            <a:r>
              <a:rPr lang="en-US" sz="2200" kern="0" dirty="0" smtClean="0">
                <a:solidFill>
                  <a:schemeClr val="bg1"/>
                </a:solidFill>
              </a:rPr>
              <a:t>Central America lobster</a:t>
            </a:r>
          </a:p>
          <a:p>
            <a:pPr marL="1031875" lvl="2" indent="-457200" eaLnBrk="1" hangingPunct="1">
              <a:lnSpc>
                <a:spcPct val="90000"/>
              </a:lnSpc>
              <a:spcBef>
                <a:spcPts val="600"/>
              </a:spcBef>
              <a:buClr>
                <a:srgbClr val="008000"/>
              </a:buClr>
              <a:buSzPct val="90000"/>
              <a:buFont typeface="+mj-lt"/>
              <a:buAutoNum type="arabicPeriod"/>
              <a:defRPr/>
            </a:pPr>
            <a:r>
              <a:rPr lang="en-US" sz="2200" kern="0" dirty="0" smtClean="0">
                <a:solidFill>
                  <a:schemeClr val="bg1"/>
                </a:solidFill>
              </a:rPr>
              <a:t>Pedro Bank, Jamaica </a:t>
            </a:r>
          </a:p>
          <a:p>
            <a:pPr marL="1031875" lvl="2" indent="-457200" eaLnBrk="1" hangingPunct="1">
              <a:lnSpc>
                <a:spcPct val="90000"/>
              </a:lnSpc>
              <a:spcBef>
                <a:spcPts val="600"/>
              </a:spcBef>
              <a:buClr>
                <a:srgbClr val="008000"/>
              </a:buClr>
              <a:buSzPct val="90000"/>
              <a:buFont typeface="+mj-lt"/>
              <a:buAutoNum type="arabicPeriod"/>
              <a:defRPr/>
            </a:pPr>
            <a:r>
              <a:rPr lang="en-US" sz="2200" kern="0" dirty="0" err="1" smtClean="0">
                <a:solidFill>
                  <a:schemeClr val="bg1"/>
                </a:solidFill>
              </a:rPr>
              <a:t>Seaflower</a:t>
            </a:r>
            <a:r>
              <a:rPr lang="en-US" sz="2200" kern="0" dirty="0" smtClean="0">
                <a:solidFill>
                  <a:schemeClr val="bg1"/>
                </a:solidFill>
              </a:rPr>
              <a:t> MPA, Colombia</a:t>
            </a:r>
          </a:p>
        </p:txBody>
      </p:sp>
    </p:spTree>
    <p:extLst>
      <p:ext uri="{BB962C8B-B14F-4D97-AF65-F5344CB8AC3E}">
        <p14:creationId xmlns:p14="http://schemas.microsoft.com/office/powerpoint/2010/main" val="3423851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FFFF"/>
        </a:solidFill>
        <a:effectLst/>
      </p:bgPr>
    </p:bg>
    <p:spTree>
      <p:nvGrpSpPr>
        <p:cNvPr id="1" name=""/>
        <p:cNvGrpSpPr/>
        <p:nvPr/>
      </p:nvGrpSpPr>
      <p:grpSpPr>
        <a:xfrm>
          <a:off x="0" y="0"/>
          <a:ext cx="0" cy="0"/>
          <a:chOff x="0" y="0"/>
          <a:chExt cx="0" cy="0"/>
        </a:xfrm>
      </p:grpSpPr>
      <p:sp>
        <p:nvSpPr>
          <p:cNvPr id="151558" name="Text Box 6"/>
          <p:cNvSpPr txBox="1">
            <a:spLocks noChangeArrowheads="1"/>
          </p:cNvSpPr>
          <p:nvPr/>
        </p:nvSpPr>
        <p:spPr bwMode="auto">
          <a:xfrm>
            <a:off x="0" y="0"/>
            <a:ext cx="9144000" cy="492443"/>
          </a:xfrm>
          <a:prstGeom prst="rect">
            <a:avLst/>
          </a:prstGeom>
          <a:noFill/>
          <a:ln w="9525">
            <a:noFill/>
            <a:miter lim="800000"/>
            <a:headEnd/>
            <a:tailEnd/>
          </a:ln>
          <a:effectLst/>
        </p:spPr>
        <p:txBody>
          <a:bodyPr>
            <a:spAutoFit/>
          </a:bodyPr>
          <a:lstStyle/>
          <a:p>
            <a:pPr algn="ctr">
              <a:spcBef>
                <a:spcPct val="50000"/>
              </a:spcBef>
            </a:pPr>
            <a:r>
              <a:rPr lang="en-US" sz="2600" b="1" dirty="0" smtClean="0">
                <a:solidFill>
                  <a:srgbClr val="008000"/>
                </a:solidFill>
              </a:rPr>
              <a:t>Governance </a:t>
            </a:r>
            <a:r>
              <a:rPr lang="en-US" sz="2600" b="1" dirty="0">
                <a:solidFill>
                  <a:srgbClr val="008000"/>
                </a:solidFill>
              </a:rPr>
              <a:t>analyses in pilot projects and case studies</a:t>
            </a:r>
          </a:p>
        </p:txBody>
      </p:sp>
      <p:sp>
        <p:nvSpPr>
          <p:cNvPr id="3" name="Rectangle 2"/>
          <p:cNvSpPr/>
          <p:nvPr/>
        </p:nvSpPr>
        <p:spPr>
          <a:xfrm>
            <a:off x="228600" y="609600"/>
            <a:ext cx="8686800" cy="5832366"/>
          </a:xfrm>
          <a:prstGeom prst="rect">
            <a:avLst/>
          </a:prstGeom>
        </p:spPr>
        <p:txBody>
          <a:bodyPr wrap="square">
            <a:spAutoFit/>
          </a:bodyPr>
          <a:lstStyle/>
          <a:p>
            <a:pPr marL="117475" lvl="1" eaLnBrk="1" hangingPunct="1">
              <a:lnSpc>
                <a:spcPct val="90000"/>
              </a:lnSpc>
              <a:spcBef>
                <a:spcPct val="50000"/>
              </a:spcBef>
              <a:buClr>
                <a:schemeClr val="hlink"/>
              </a:buClr>
              <a:buSzPct val="90000"/>
              <a:defRPr/>
            </a:pPr>
            <a:r>
              <a:rPr lang="en-US" sz="2200" b="1" kern="0" dirty="0" smtClean="0">
                <a:solidFill>
                  <a:schemeClr val="bg1"/>
                </a:solidFill>
              </a:rPr>
              <a:t>Some findings </a:t>
            </a:r>
            <a:r>
              <a:rPr lang="en-US" sz="2200" b="1" kern="0" dirty="0" smtClean="0">
                <a:solidFill>
                  <a:schemeClr val="bg1"/>
                </a:solidFill>
              </a:rPr>
              <a:t>and conclusions</a:t>
            </a:r>
          </a:p>
          <a:p>
            <a:pPr marL="117475" lvl="1" eaLnBrk="1" hangingPunct="1">
              <a:lnSpc>
                <a:spcPct val="90000"/>
              </a:lnSpc>
              <a:spcBef>
                <a:spcPct val="50000"/>
              </a:spcBef>
              <a:buClr>
                <a:schemeClr val="hlink"/>
              </a:buClr>
              <a:buSzPct val="90000"/>
              <a:defRPr/>
            </a:pPr>
            <a:r>
              <a:rPr lang="en-US" sz="2200" kern="0" dirty="0" smtClean="0">
                <a:solidFill>
                  <a:schemeClr val="bg1"/>
                </a:solidFill>
              </a:rPr>
              <a:t>Completeness of arrangements 15</a:t>
            </a:r>
            <a:r>
              <a:rPr lang="en-US" sz="2200" kern="0" dirty="0">
                <a:solidFill>
                  <a:schemeClr val="bg1"/>
                </a:solidFill>
              </a:rPr>
              <a:t>% - </a:t>
            </a:r>
            <a:r>
              <a:rPr lang="en-US" sz="2200" kern="0" dirty="0" smtClean="0">
                <a:solidFill>
                  <a:schemeClr val="bg1"/>
                </a:solidFill>
              </a:rPr>
              <a:t>50%, average </a:t>
            </a:r>
            <a:r>
              <a:rPr lang="en-US" sz="2200" kern="0" dirty="0">
                <a:solidFill>
                  <a:schemeClr val="bg1"/>
                </a:solidFill>
              </a:rPr>
              <a:t>43</a:t>
            </a:r>
            <a:r>
              <a:rPr lang="en-US" sz="2200" kern="0" dirty="0" smtClean="0">
                <a:solidFill>
                  <a:schemeClr val="bg1"/>
                </a:solidFill>
              </a:rPr>
              <a:t>%</a:t>
            </a:r>
          </a:p>
          <a:p>
            <a:pPr marL="117475" lvl="1" eaLnBrk="1" hangingPunct="1">
              <a:lnSpc>
                <a:spcPct val="90000"/>
              </a:lnSpc>
              <a:spcBef>
                <a:spcPts val="400"/>
              </a:spcBef>
              <a:buClr>
                <a:schemeClr val="hlink"/>
              </a:buClr>
              <a:buSzPct val="90000"/>
              <a:defRPr/>
            </a:pPr>
            <a:r>
              <a:rPr lang="en-US" sz="2200" kern="0" dirty="0" smtClean="0">
                <a:solidFill>
                  <a:srgbClr val="008000"/>
                </a:solidFill>
              </a:rPr>
              <a:t>&gt;&gt;</a:t>
            </a:r>
            <a:r>
              <a:rPr lang="en-US" sz="2200" kern="0" dirty="0" smtClean="0">
                <a:solidFill>
                  <a:schemeClr val="bg1"/>
                </a:solidFill>
              </a:rPr>
              <a:t> </a:t>
            </a:r>
            <a:r>
              <a:rPr lang="en-US" sz="2200" kern="0" dirty="0">
                <a:solidFill>
                  <a:schemeClr val="bg1"/>
                </a:solidFill>
              </a:rPr>
              <a:t>need to focus on building and enhancing governance architecture.</a:t>
            </a:r>
          </a:p>
          <a:p>
            <a:pPr marL="117475" lvl="1" eaLnBrk="1" hangingPunct="1">
              <a:lnSpc>
                <a:spcPct val="90000"/>
              </a:lnSpc>
              <a:spcBef>
                <a:spcPct val="50000"/>
              </a:spcBef>
              <a:buClr>
                <a:schemeClr val="hlink"/>
              </a:buClr>
              <a:buSzPct val="90000"/>
              <a:defRPr/>
            </a:pPr>
            <a:r>
              <a:rPr lang="en-US" sz="2200" kern="0" dirty="0" smtClean="0">
                <a:solidFill>
                  <a:schemeClr val="bg1"/>
                </a:solidFill>
              </a:rPr>
              <a:t>Integration 0% (North </a:t>
            </a:r>
            <a:r>
              <a:rPr lang="en-US" sz="2200" kern="0" dirty="0">
                <a:solidFill>
                  <a:schemeClr val="bg1"/>
                </a:solidFill>
              </a:rPr>
              <a:t>Brazil Shelf </a:t>
            </a:r>
            <a:r>
              <a:rPr lang="en-US" sz="2200" kern="0" dirty="0" smtClean="0">
                <a:solidFill>
                  <a:schemeClr val="bg1"/>
                </a:solidFill>
              </a:rPr>
              <a:t>LME) - </a:t>
            </a:r>
            <a:r>
              <a:rPr lang="en-US" sz="2200" kern="0" dirty="0">
                <a:solidFill>
                  <a:schemeClr val="bg1"/>
                </a:solidFill>
              </a:rPr>
              <a:t>100% </a:t>
            </a:r>
            <a:r>
              <a:rPr lang="en-US" sz="2200" kern="0" dirty="0" smtClean="0">
                <a:solidFill>
                  <a:schemeClr val="bg1"/>
                </a:solidFill>
              </a:rPr>
              <a:t>for </a:t>
            </a:r>
            <a:r>
              <a:rPr lang="en-US" sz="2200" kern="0" dirty="0">
                <a:solidFill>
                  <a:schemeClr val="bg1"/>
                </a:solidFill>
              </a:rPr>
              <a:t>large pelagic </a:t>
            </a:r>
            <a:r>
              <a:rPr lang="en-US" sz="2200" kern="0" dirty="0" smtClean="0">
                <a:solidFill>
                  <a:schemeClr val="bg1"/>
                </a:solidFill>
              </a:rPr>
              <a:t>fisheries </a:t>
            </a:r>
          </a:p>
          <a:p>
            <a:pPr marL="117475" lvl="1" eaLnBrk="1" hangingPunct="1">
              <a:lnSpc>
                <a:spcPct val="90000"/>
              </a:lnSpc>
              <a:spcBef>
                <a:spcPts val="400"/>
              </a:spcBef>
              <a:buClr>
                <a:schemeClr val="hlink"/>
              </a:buClr>
              <a:buSzPct val="90000"/>
              <a:defRPr/>
            </a:pPr>
            <a:r>
              <a:rPr lang="en-US" sz="2200" kern="0" dirty="0" smtClean="0">
                <a:solidFill>
                  <a:srgbClr val="008000"/>
                </a:solidFill>
              </a:rPr>
              <a:t>&gt;&gt;</a:t>
            </a:r>
            <a:r>
              <a:rPr lang="en-US" sz="2200" kern="0" dirty="0" smtClean="0">
                <a:solidFill>
                  <a:schemeClr val="bg1"/>
                </a:solidFill>
              </a:rPr>
              <a:t> </a:t>
            </a:r>
            <a:r>
              <a:rPr lang="en-US" sz="2200" kern="0" dirty="0">
                <a:solidFill>
                  <a:schemeClr val="bg1"/>
                </a:solidFill>
              </a:rPr>
              <a:t>considerable scope for improvement in the integration </a:t>
            </a:r>
            <a:r>
              <a:rPr lang="en-US" sz="2200" kern="0" dirty="0" smtClean="0">
                <a:solidFill>
                  <a:schemeClr val="bg1"/>
                </a:solidFill>
              </a:rPr>
              <a:t>needed for ecosystem </a:t>
            </a:r>
            <a:r>
              <a:rPr lang="en-US" sz="2200" kern="0" dirty="0">
                <a:solidFill>
                  <a:schemeClr val="bg1"/>
                </a:solidFill>
              </a:rPr>
              <a:t>approach. </a:t>
            </a:r>
          </a:p>
          <a:p>
            <a:pPr marL="117475" lvl="1" eaLnBrk="1" hangingPunct="1">
              <a:lnSpc>
                <a:spcPct val="90000"/>
              </a:lnSpc>
              <a:spcBef>
                <a:spcPct val="50000"/>
              </a:spcBef>
              <a:buClr>
                <a:schemeClr val="hlink"/>
              </a:buClr>
              <a:buSzPct val="90000"/>
              <a:defRPr/>
            </a:pPr>
            <a:r>
              <a:rPr lang="en-US" sz="2200" kern="0" dirty="0" smtClean="0">
                <a:solidFill>
                  <a:schemeClr val="bg1"/>
                </a:solidFill>
              </a:rPr>
              <a:t>Assessments </a:t>
            </a:r>
            <a:r>
              <a:rPr lang="en-US" sz="2200" kern="0" dirty="0">
                <a:solidFill>
                  <a:schemeClr val="bg1"/>
                </a:solidFill>
              </a:rPr>
              <a:t>of </a:t>
            </a:r>
            <a:r>
              <a:rPr lang="en-US" sz="2200" kern="0" dirty="0" smtClean="0">
                <a:solidFill>
                  <a:schemeClr val="bg1"/>
                </a:solidFill>
              </a:rPr>
              <a:t>performance </a:t>
            </a:r>
            <a:r>
              <a:rPr lang="en-US" sz="2200" kern="0" dirty="0">
                <a:solidFill>
                  <a:schemeClr val="bg1"/>
                </a:solidFill>
              </a:rPr>
              <a:t>and principles </a:t>
            </a:r>
            <a:endParaRPr lang="en-US" sz="2200" kern="0" dirty="0" smtClean="0">
              <a:solidFill>
                <a:schemeClr val="bg1"/>
              </a:solidFill>
            </a:endParaRPr>
          </a:p>
          <a:p>
            <a:pPr marL="117475" lvl="1" eaLnBrk="1" hangingPunct="1">
              <a:lnSpc>
                <a:spcPct val="90000"/>
              </a:lnSpc>
              <a:spcBef>
                <a:spcPts val="400"/>
              </a:spcBef>
              <a:buClr>
                <a:schemeClr val="hlink"/>
              </a:buClr>
              <a:buSzPct val="90000"/>
              <a:defRPr/>
            </a:pPr>
            <a:r>
              <a:rPr lang="en-US" sz="2200" kern="0" dirty="0" smtClean="0">
                <a:solidFill>
                  <a:srgbClr val="008000"/>
                </a:solidFill>
              </a:rPr>
              <a:t>&gt;&gt;</a:t>
            </a:r>
            <a:r>
              <a:rPr lang="en-US" sz="2200" kern="0" dirty="0" smtClean="0">
                <a:solidFill>
                  <a:schemeClr val="bg1"/>
                </a:solidFill>
              </a:rPr>
              <a:t> considerable </a:t>
            </a:r>
            <a:r>
              <a:rPr lang="en-US" sz="2200" kern="0" dirty="0">
                <a:solidFill>
                  <a:schemeClr val="bg1"/>
                </a:solidFill>
              </a:rPr>
              <a:t>scope for interventions to improve </a:t>
            </a:r>
            <a:r>
              <a:rPr lang="en-US" sz="2200" kern="0" dirty="0" smtClean="0">
                <a:solidFill>
                  <a:schemeClr val="bg1"/>
                </a:solidFill>
              </a:rPr>
              <a:t>presence of fundamental and process </a:t>
            </a:r>
            <a:r>
              <a:rPr lang="en-US" sz="2200" kern="0" dirty="0">
                <a:solidFill>
                  <a:schemeClr val="bg1"/>
                </a:solidFill>
              </a:rPr>
              <a:t>principles </a:t>
            </a:r>
            <a:r>
              <a:rPr lang="en-US" sz="2200" kern="0" dirty="0" smtClean="0">
                <a:solidFill>
                  <a:schemeClr val="bg1"/>
                </a:solidFill>
              </a:rPr>
              <a:t>in LMR </a:t>
            </a:r>
            <a:r>
              <a:rPr lang="en-US" sz="2200" kern="0" dirty="0">
                <a:solidFill>
                  <a:schemeClr val="bg1"/>
                </a:solidFill>
              </a:rPr>
              <a:t>governance </a:t>
            </a:r>
            <a:r>
              <a:rPr lang="en-US" sz="2200" kern="0" dirty="0" smtClean="0">
                <a:solidFill>
                  <a:schemeClr val="bg1"/>
                </a:solidFill>
              </a:rPr>
              <a:t>processes.</a:t>
            </a:r>
            <a:endParaRPr lang="en-US" sz="2200" kern="0" dirty="0">
              <a:solidFill>
                <a:schemeClr val="bg1"/>
              </a:solidFill>
            </a:endParaRPr>
          </a:p>
          <a:p>
            <a:pPr marL="117475" lvl="1" eaLnBrk="1" hangingPunct="1">
              <a:lnSpc>
                <a:spcPct val="90000"/>
              </a:lnSpc>
              <a:spcBef>
                <a:spcPct val="50000"/>
              </a:spcBef>
              <a:buClr>
                <a:schemeClr val="hlink"/>
              </a:buClr>
              <a:buSzPct val="90000"/>
              <a:defRPr/>
            </a:pPr>
            <a:r>
              <a:rPr lang="en-US" sz="2200" b="1" kern="0" dirty="0" smtClean="0">
                <a:solidFill>
                  <a:schemeClr val="bg1"/>
                </a:solidFill>
              </a:rPr>
              <a:t>Overall </a:t>
            </a:r>
            <a:r>
              <a:rPr lang="en-US" sz="2200" b="1" kern="0" dirty="0">
                <a:solidFill>
                  <a:schemeClr val="bg1"/>
                </a:solidFill>
              </a:rPr>
              <a:t>conclusion</a:t>
            </a:r>
            <a:r>
              <a:rPr lang="en-US" sz="2200" kern="0" dirty="0">
                <a:solidFill>
                  <a:schemeClr val="bg1"/>
                </a:solidFill>
              </a:rPr>
              <a:t> </a:t>
            </a:r>
            <a:r>
              <a:rPr lang="en-US" sz="2200" kern="0" dirty="0" smtClean="0">
                <a:solidFill>
                  <a:schemeClr val="bg1"/>
                </a:solidFill>
              </a:rPr>
              <a:t>-  Many </a:t>
            </a:r>
            <a:r>
              <a:rPr lang="en-US" sz="2200" kern="0" dirty="0">
                <a:solidFill>
                  <a:schemeClr val="bg1"/>
                </a:solidFill>
              </a:rPr>
              <a:t>weaknesses in </a:t>
            </a:r>
            <a:r>
              <a:rPr lang="en-US" sz="2200" kern="0" dirty="0" smtClean="0">
                <a:solidFill>
                  <a:schemeClr val="bg1"/>
                </a:solidFill>
              </a:rPr>
              <a:t>governance </a:t>
            </a:r>
            <a:r>
              <a:rPr lang="en-US" sz="2200" kern="0" dirty="0">
                <a:solidFill>
                  <a:schemeClr val="bg1"/>
                </a:solidFill>
              </a:rPr>
              <a:t>arrangements that can </a:t>
            </a:r>
            <a:r>
              <a:rPr lang="en-US" sz="2200" kern="0" dirty="0" smtClean="0">
                <a:solidFill>
                  <a:schemeClr val="bg1"/>
                </a:solidFill>
              </a:rPr>
              <a:t>be:</a:t>
            </a:r>
          </a:p>
          <a:p>
            <a:pPr marL="574675" lvl="1" indent="-457200" eaLnBrk="1" hangingPunct="1">
              <a:lnSpc>
                <a:spcPct val="90000"/>
              </a:lnSpc>
              <a:spcBef>
                <a:spcPts val="600"/>
              </a:spcBef>
              <a:buClr>
                <a:srgbClr val="008000"/>
              </a:buClr>
              <a:buSzPct val="90000"/>
              <a:buFont typeface="+mj-lt"/>
              <a:buAutoNum type="alphaLcPeriod"/>
              <a:defRPr/>
            </a:pPr>
            <a:r>
              <a:rPr lang="en-US" sz="2200" kern="0" dirty="0" smtClean="0">
                <a:solidFill>
                  <a:schemeClr val="bg1"/>
                </a:solidFill>
              </a:rPr>
              <a:t>diagnosed </a:t>
            </a:r>
            <a:r>
              <a:rPr lang="en-US" sz="2200" kern="0" dirty="0">
                <a:solidFill>
                  <a:schemeClr val="bg1"/>
                </a:solidFill>
              </a:rPr>
              <a:t>using these </a:t>
            </a:r>
            <a:r>
              <a:rPr lang="en-US" sz="2200" kern="0" dirty="0" smtClean="0">
                <a:solidFill>
                  <a:schemeClr val="bg1"/>
                </a:solidFill>
              </a:rPr>
              <a:t>methods </a:t>
            </a:r>
            <a:r>
              <a:rPr lang="en-US" sz="2200" kern="0" dirty="0">
                <a:solidFill>
                  <a:schemeClr val="bg1"/>
                </a:solidFill>
              </a:rPr>
              <a:t>and </a:t>
            </a:r>
            <a:endParaRPr lang="en-US" sz="2200" kern="0" dirty="0" smtClean="0">
              <a:solidFill>
                <a:schemeClr val="bg1"/>
              </a:solidFill>
            </a:endParaRPr>
          </a:p>
          <a:p>
            <a:pPr marL="574675" lvl="1" indent="-457200" eaLnBrk="1" hangingPunct="1">
              <a:lnSpc>
                <a:spcPct val="90000"/>
              </a:lnSpc>
              <a:spcBef>
                <a:spcPts val="600"/>
              </a:spcBef>
              <a:buClr>
                <a:srgbClr val="008000"/>
              </a:buClr>
              <a:buSzPct val="90000"/>
              <a:buFont typeface="+mj-lt"/>
              <a:buAutoNum type="alphaLcPeriod"/>
              <a:defRPr/>
            </a:pPr>
            <a:r>
              <a:rPr lang="en-US" sz="2200" kern="0" dirty="0" smtClean="0">
                <a:solidFill>
                  <a:schemeClr val="bg1"/>
                </a:solidFill>
              </a:rPr>
              <a:t>addressed </a:t>
            </a:r>
            <a:r>
              <a:rPr lang="en-US" sz="2200" kern="0" dirty="0">
                <a:solidFill>
                  <a:schemeClr val="bg1"/>
                </a:solidFill>
              </a:rPr>
              <a:t>by specific interventions. </a:t>
            </a:r>
          </a:p>
        </p:txBody>
      </p:sp>
    </p:spTree>
    <p:extLst>
      <p:ext uri="{BB962C8B-B14F-4D97-AF65-F5344CB8AC3E}">
        <p14:creationId xmlns:p14="http://schemas.microsoft.com/office/powerpoint/2010/main" val="2968875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5FFFF"/>
        </a:solidFill>
        <a:effectLst/>
      </p:bgPr>
    </p:bg>
    <p:spTree>
      <p:nvGrpSpPr>
        <p:cNvPr id="1" name=""/>
        <p:cNvGrpSpPr/>
        <p:nvPr/>
      </p:nvGrpSpPr>
      <p:grpSpPr>
        <a:xfrm>
          <a:off x="0" y="0"/>
          <a:ext cx="0" cy="0"/>
          <a:chOff x="0" y="0"/>
          <a:chExt cx="0" cy="0"/>
        </a:xfrm>
      </p:grpSpPr>
      <p:sp>
        <p:nvSpPr>
          <p:cNvPr id="151558" name="Text Box 6"/>
          <p:cNvSpPr txBox="1">
            <a:spLocks noChangeArrowheads="1"/>
          </p:cNvSpPr>
          <p:nvPr/>
        </p:nvSpPr>
        <p:spPr bwMode="auto">
          <a:xfrm>
            <a:off x="0" y="0"/>
            <a:ext cx="9144000" cy="461665"/>
          </a:xfrm>
          <a:prstGeom prst="rect">
            <a:avLst/>
          </a:prstGeom>
          <a:noFill/>
          <a:ln w="9525">
            <a:noFill/>
            <a:miter lim="800000"/>
            <a:headEnd/>
            <a:tailEnd/>
          </a:ln>
          <a:effectLst/>
        </p:spPr>
        <p:txBody>
          <a:bodyPr>
            <a:spAutoFit/>
          </a:bodyPr>
          <a:lstStyle/>
          <a:p>
            <a:pPr algn="ctr">
              <a:spcBef>
                <a:spcPct val="50000"/>
              </a:spcBef>
            </a:pPr>
            <a:r>
              <a:rPr lang="en-US" sz="2400" b="1" dirty="0">
                <a:solidFill>
                  <a:srgbClr val="008000"/>
                </a:solidFill>
              </a:rPr>
              <a:t>Assessment of regional </a:t>
            </a:r>
            <a:r>
              <a:rPr lang="en-US" sz="2400" b="1" dirty="0" err="1">
                <a:solidFill>
                  <a:srgbClr val="008000"/>
                </a:solidFill>
              </a:rPr>
              <a:t>organisations</a:t>
            </a:r>
            <a:r>
              <a:rPr lang="en-US" sz="2400" b="1" dirty="0">
                <a:solidFill>
                  <a:srgbClr val="008000"/>
                </a:solidFill>
              </a:rPr>
              <a:t> in ocean governance</a:t>
            </a:r>
          </a:p>
        </p:txBody>
      </p:sp>
      <p:sp>
        <p:nvSpPr>
          <p:cNvPr id="3" name="Rectangle 2"/>
          <p:cNvSpPr/>
          <p:nvPr/>
        </p:nvSpPr>
        <p:spPr>
          <a:xfrm>
            <a:off x="228600" y="990600"/>
            <a:ext cx="3276600" cy="5207579"/>
          </a:xfrm>
          <a:prstGeom prst="rect">
            <a:avLst/>
          </a:prstGeom>
        </p:spPr>
        <p:txBody>
          <a:bodyPr wrap="square">
            <a:spAutoFit/>
          </a:bodyPr>
          <a:lstStyle/>
          <a:p>
            <a:pPr marL="117475" lvl="1" eaLnBrk="1" hangingPunct="1">
              <a:lnSpc>
                <a:spcPct val="90000"/>
              </a:lnSpc>
              <a:spcBef>
                <a:spcPct val="50000"/>
              </a:spcBef>
              <a:buClr>
                <a:schemeClr val="hlink"/>
              </a:buClr>
              <a:buSzPct val="90000"/>
              <a:defRPr/>
            </a:pPr>
            <a:r>
              <a:rPr lang="en-US" sz="2800" b="1" kern="0" dirty="0" smtClean="0">
                <a:solidFill>
                  <a:schemeClr val="bg1"/>
                </a:solidFill>
              </a:rPr>
              <a:t>Based on:</a:t>
            </a:r>
          </a:p>
          <a:p>
            <a:pPr marL="460375" lvl="1" indent="-342900" eaLnBrk="1" hangingPunct="1">
              <a:lnSpc>
                <a:spcPct val="90000"/>
              </a:lnSpc>
              <a:spcBef>
                <a:spcPts val="600"/>
              </a:spcBef>
              <a:buClr>
                <a:srgbClr val="008000"/>
              </a:buClr>
              <a:buSzPct val="90000"/>
              <a:buFont typeface="Wingdings" pitchFamily="2" charset="2"/>
              <a:buChar char="Ø"/>
              <a:defRPr/>
            </a:pPr>
            <a:r>
              <a:rPr lang="en-US" sz="2800" kern="0" dirty="0" smtClean="0">
                <a:solidFill>
                  <a:schemeClr val="bg1"/>
                </a:solidFill>
              </a:rPr>
              <a:t>Mandates</a:t>
            </a:r>
          </a:p>
          <a:p>
            <a:pPr marL="460375" lvl="1" indent="-342900" eaLnBrk="1" hangingPunct="1">
              <a:lnSpc>
                <a:spcPct val="90000"/>
              </a:lnSpc>
              <a:spcBef>
                <a:spcPts val="600"/>
              </a:spcBef>
              <a:buClr>
                <a:srgbClr val="008000"/>
              </a:buClr>
              <a:buSzPct val="90000"/>
              <a:buFont typeface="Wingdings" pitchFamily="2" charset="2"/>
              <a:buChar char="Ø"/>
              <a:defRPr/>
            </a:pPr>
            <a:r>
              <a:rPr lang="en-US" sz="2800" kern="0" dirty="0" smtClean="0">
                <a:solidFill>
                  <a:schemeClr val="bg1"/>
                </a:solidFill>
              </a:rPr>
              <a:t>Actual work</a:t>
            </a:r>
          </a:p>
          <a:p>
            <a:pPr marL="460375" lvl="1" indent="-342900" eaLnBrk="1" hangingPunct="1">
              <a:lnSpc>
                <a:spcPct val="90000"/>
              </a:lnSpc>
              <a:spcBef>
                <a:spcPts val="600"/>
              </a:spcBef>
              <a:buClr>
                <a:srgbClr val="008000"/>
              </a:buClr>
              <a:buSzPct val="90000"/>
              <a:buFont typeface="Wingdings" pitchFamily="2" charset="2"/>
              <a:buChar char="Ø"/>
              <a:defRPr/>
            </a:pPr>
            <a:r>
              <a:rPr lang="en-US" sz="2800" kern="0" dirty="0" smtClean="0">
                <a:solidFill>
                  <a:schemeClr val="bg1"/>
                </a:solidFill>
              </a:rPr>
              <a:t>Interactions</a:t>
            </a:r>
          </a:p>
          <a:p>
            <a:pPr marL="460375" lvl="1" indent="-342900" eaLnBrk="1" hangingPunct="1">
              <a:lnSpc>
                <a:spcPct val="90000"/>
              </a:lnSpc>
              <a:spcBef>
                <a:spcPts val="600"/>
              </a:spcBef>
              <a:buClr>
                <a:srgbClr val="008000"/>
              </a:buClr>
              <a:buSzPct val="90000"/>
              <a:buFont typeface="Wingdings" pitchFamily="2" charset="2"/>
              <a:buChar char="Ø"/>
              <a:defRPr/>
            </a:pPr>
            <a:endParaRPr lang="en-US" sz="2800" kern="0" dirty="0" smtClean="0">
              <a:solidFill>
                <a:schemeClr val="bg1"/>
              </a:solidFill>
            </a:endParaRPr>
          </a:p>
          <a:p>
            <a:pPr marL="117475" lvl="1" eaLnBrk="1" hangingPunct="1">
              <a:lnSpc>
                <a:spcPct val="90000"/>
              </a:lnSpc>
              <a:spcBef>
                <a:spcPts val="600"/>
              </a:spcBef>
              <a:buClr>
                <a:srgbClr val="008000"/>
              </a:buClr>
              <a:buSzPct val="90000"/>
              <a:defRPr/>
            </a:pPr>
            <a:r>
              <a:rPr lang="en-US" sz="2800" b="1" kern="0" dirty="0" smtClean="0">
                <a:solidFill>
                  <a:schemeClr val="bg1"/>
                </a:solidFill>
              </a:rPr>
              <a:t>More than 25 </a:t>
            </a:r>
            <a:r>
              <a:rPr lang="en-US" sz="2800" b="1" kern="0" dirty="0" err="1" smtClean="0">
                <a:solidFill>
                  <a:schemeClr val="bg1"/>
                </a:solidFill>
              </a:rPr>
              <a:t>organisations</a:t>
            </a:r>
            <a:endParaRPr lang="en-US" sz="2800" b="1" kern="0" dirty="0" smtClean="0">
              <a:solidFill>
                <a:schemeClr val="bg1"/>
              </a:solidFill>
            </a:endParaRPr>
          </a:p>
          <a:p>
            <a:pPr marL="460375" lvl="1" indent="-342900" eaLnBrk="1" hangingPunct="1">
              <a:lnSpc>
                <a:spcPct val="90000"/>
              </a:lnSpc>
              <a:spcBef>
                <a:spcPts val="600"/>
              </a:spcBef>
              <a:buClr>
                <a:srgbClr val="008000"/>
              </a:buClr>
              <a:buSzPct val="90000"/>
              <a:buFont typeface="Wingdings" pitchFamily="2" charset="2"/>
              <a:buChar char="Ø"/>
              <a:defRPr/>
            </a:pPr>
            <a:r>
              <a:rPr lang="en-US" sz="2800" kern="0" dirty="0" smtClean="0">
                <a:solidFill>
                  <a:schemeClr val="bg1"/>
                </a:solidFill>
              </a:rPr>
              <a:t>Gaps and overlaps identified and areas of weak interaction</a:t>
            </a:r>
            <a:endParaRPr lang="en-US" sz="2800" kern="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33400"/>
            <a:ext cx="5465763" cy="31527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199" y="3733800"/>
            <a:ext cx="5465763" cy="302111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5200" y="533400"/>
            <a:ext cx="1197764" cy="369332"/>
          </a:xfrm>
          <a:prstGeom prst="rect">
            <a:avLst/>
          </a:prstGeom>
          <a:noFill/>
        </p:spPr>
        <p:txBody>
          <a:bodyPr wrap="none" rtlCol="0">
            <a:spAutoFit/>
          </a:bodyPr>
          <a:lstStyle/>
          <a:p>
            <a:r>
              <a:rPr lang="en-US" b="1" dirty="0" smtClean="0">
                <a:solidFill>
                  <a:schemeClr val="bg2"/>
                </a:solidFill>
              </a:rPr>
              <a:t>Fisheries</a:t>
            </a:r>
            <a:endParaRPr lang="en-GB" b="1" dirty="0">
              <a:solidFill>
                <a:schemeClr val="bg2"/>
              </a:solidFill>
            </a:endParaRPr>
          </a:p>
        </p:txBody>
      </p:sp>
      <p:sp>
        <p:nvSpPr>
          <p:cNvPr id="7" name="TextBox 6"/>
          <p:cNvSpPr txBox="1"/>
          <p:nvPr/>
        </p:nvSpPr>
        <p:spPr>
          <a:xfrm>
            <a:off x="3505200" y="3763505"/>
            <a:ext cx="1172116" cy="369332"/>
          </a:xfrm>
          <a:prstGeom prst="rect">
            <a:avLst/>
          </a:prstGeom>
          <a:noFill/>
        </p:spPr>
        <p:txBody>
          <a:bodyPr wrap="none" rtlCol="0">
            <a:spAutoFit/>
          </a:bodyPr>
          <a:lstStyle/>
          <a:p>
            <a:r>
              <a:rPr lang="en-US" b="1" dirty="0" smtClean="0">
                <a:solidFill>
                  <a:schemeClr val="bg2"/>
                </a:solidFill>
              </a:rPr>
              <a:t>Pollution</a:t>
            </a:r>
            <a:endParaRPr lang="en-GB" b="1" dirty="0">
              <a:solidFill>
                <a:schemeClr val="bg2"/>
              </a:solidFill>
            </a:endParaRPr>
          </a:p>
        </p:txBody>
      </p:sp>
    </p:spTree>
    <p:extLst>
      <p:ext uri="{BB962C8B-B14F-4D97-AF65-F5344CB8AC3E}">
        <p14:creationId xmlns:p14="http://schemas.microsoft.com/office/powerpoint/2010/main" val="3227291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5FFFF"/>
        </a:solidFill>
        <a:effectLst/>
      </p:bgPr>
    </p:bg>
    <p:spTree>
      <p:nvGrpSpPr>
        <p:cNvPr id="1" name=""/>
        <p:cNvGrpSpPr/>
        <p:nvPr/>
      </p:nvGrpSpPr>
      <p:grpSpPr>
        <a:xfrm>
          <a:off x="0" y="0"/>
          <a:ext cx="0" cy="0"/>
          <a:chOff x="0" y="0"/>
          <a:chExt cx="0" cy="0"/>
        </a:xfrm>
      </p:grpSpPr>
      <p:sp>
        <p:nvSpPr>
          <p:cNvPr id="151558" name="Text Box 6"/>
          <p:cNvSpPr txBox="1">
            <a:spLocks noChangeArrowheads="1"/>
          </p:cNvSpPr>
          <p:nvPr/>
        </p:nvSpPr>
        <p:spPr bwMode="auto">
          <a:xfrm>
            <a:off x="0" y="0"/>
            <a:ext cx="9144000" cy="523220"/>
          </a:xfrm>
          <a:prstGeom prst="rect">
            <a:avLst/>
          </a:prstGeom>
          <a:noFill/>
          <a:ln w="9525">
            <a:noFill/>
            <a:miter lim="800000"/>
            <a:headEnd/>
            <a:tailEnd/>
          </a:ln>
          <a:effectLst/>
        </p:spPr>
        <p:txBody>
          <a:bodyPr>
            <a:spAutoFit/>
          </a:bodyPr>
          <a:lstStyle/>
          <a:p>
            <a:pPr algn="ctr">
              <a:spcBef>
                <a:spcPct val="50000"/>
              </a:spcBef>
            </a:pPr>
            <a:r>
              <a:rPr lang="en-US" sz="2800" b="1" dirty="0">
                <a:solidFill>
                  <a:srgbClr val="008000"/>
                </a:solidFill>
              </a:rPr>
              <a:t>Proposal for a Regional Governance Framework</a:t>
            </a:r>
          </a:p>
        </p:txBody>
      </p:sp>
      <p:sp>
        <p:nvSpPr>
          <p:cNvPr id="3" name="Rectangle 2"/>
          <p:cNvSpPr/>
          <p:nvPr/>
        </p:nvSpPr>
        <p:spPr>
          <a:xfrm>
            <a:off x="0" y="4191000"/>
            <a:ext cx="9144000" cy="2676117"/>
          </a:xfrm>
          <a:prstGeom prst="rect">
            <a:avLst/>
          </a:prstGeom>
        </p:spPr>
        <p:txBody>
          <a:bodyPr wrap="square">
            <a:spAutoFit/>
          </a:bodyPr>
          <a:lstStyle/>
          <a:p>
            <a:pPr marL="117475" lvl="1" algn="ctr" eaLnBrk="1" hangingPunct="1">
              <a:lnSpc>
                <a:spcPct val="90000"/>
              </a:lnSpc>
              <a:spcBef>
                <a:spcPts val="0"/>
              </a:spcBef>
              <a:buClr>
                <a:schemeClr val="hlink"/>
              </a:buClr>
              <a:buSzPct val="90000"/>
              <a:defRPr/>
            </a:pPr>
            <a:r>
              <a:rPr lang="en-US" sz="2200" kern="0" dirty="0" smtClean="0">
                <a:solidFill>
                  <a:schemeClr val="bg1"/>
                </a:solidFill>
              </a:rPr>
              <a:t>Based on LME Governance Framework </a:t>
            </a:r>
          </a:p>
          <a:p>
            <a:pPr marL="117475" lvl="1" algn="ctr" eaLnBrk="1" hangingPunct="1">
              <a:lnSpc>
                <a:spcPct val="90000"/>
              </a:lnSpc>
              <a:spcBef>
                <a:spcPts val="0"/>
              </a:spcBef>
              <a:buClr>
                <a:schemeClr val="hlink"/>
              </a:buClr>
              <a:buSzPct val="90000"/>
              <a:defRPr/>
            </a:pPr>
            <a:r>
              <a:rPr lang="en-US" sz="2200" kern="0" dirty="0" smtClean="0">
                <a:solidFill>
                  <a:schemeClr val="bg1"/>
                </a:solidFill>
              </a:rPr>
              <a:t>conceptual model developed in PDF-B</a:t>
            </a:r>
          </a:p>
          <a:p>
            <a:pPr marL="117475" lvl="1" algn="ctr" eaLnBrk="1" hangingPunct="1">
              <a:lnSpc>
                <a:spcPct val="90000"/>
              </a:lnSpc>
              <a:spcBef>
                <a:spcPts val="0"/>
              </a:spcBef>
              <a:buClr>
                <a:schemeClr val="hlink"/>
              </a:buClr>
              <a:buSzPct val="90000"/>
              <a:defRPr/>
            </a:pPr>
            <a:endParaRPr lang="en-US" sz="2200" kern="0" dirty="0" smtClean="0">
              <a:solidFill>
                <a:schemeClr val="bg1"/>
              </a:solidFill>
            </a:endParaRPr>
          </a:p>
          <a:p>
            <a:pPr marL="117475" lvl="1" algn="ctr" eaLnBrk="1" hangingPunct="1">
              <a:lnSpc>
                <a:spcPct val="90000"/>
              </a:lnSpc>
              <a:spcBef>
                <a:spcPct val="50000"/>
              </a:spcBef>
              <a:buClr>
                <a:schemeClr val="hlink"/>
              </a:buClr>
              <a:buSzPct val="90000"/>
              <a:defRPr/>
            </a:pPr>
            <a:r>
              <a:rPr lang="en-US" sz="2100" b="1" i="1" kern="0" dirty="0">
                <a:solidFill>
                  <a:schemeClr val="bg1"/>
                </a:solidFill>
              </a:rPr>
              <a:t>“Increasingly, the debate turns toward what we describe as the overarching architecture of global environmental governance, that is, the entire interlocking web of widely shared principles, institutions, and practices that shape decisions by stakeholders at all levels</a:t>
            </a:r>
            <a:r>
              <a:rPr lang="en-US" sz="2100" b="1" i="1" kern="0" dirty="0" smtClean="0">
                <a:solidFill>
                  <a:schemeClr val="bg1"/>
                </a:solidFill>
              </a:rPr>
              <a:t>.”</a:t>
            </a:r>
          </a:p>
          <a:p>
            <a:pPr marL="117475" lvl="1" algn="r" eaLnBrk="1" hangingPunct="1">
              <a:lnSpc>
                <a:spcPct val="90000"/>
              </a:lnSpc>
              <a:spcBef>
                <a:spcPct val="50000"/>
              </a:spcBef>
              <a:buClr>
                <a:schemeClr val="hlink"/>
              </a:buClr>
              <a:buSzPct val="90000"/>
              <a:defRPr/>
            </a:pPr>
            <a:r>
              <a:rPr lang="en-US" sz="1600" kern="0" dirty="0" err="1" smtClean="0">
                <a:solidFill>
                  <a:schemeClr val="bg1"/>
                </a:solidFill>
              </a:rPr>
              <a:t>Bierman</a:t>
            </a:r>
            <a:r>
              <a:rPr lang="en-US" sz="1600" kern="0" dirty="0" smtClean="0">
                <a:solidFill>
                  <a:schemeClr val="bg1"/>
                </a:solidFill>
              </a:rPr>
              <a:t> and </a:t>
            </a:r>
            <a:r>
              <a:rPr lang="en-US" sz="1600" kern="0" dirty="0" err="1" smtClean="0">
                <a:solidFill>
                  <a:schemeClr val="bg1"/>
                </a:solidFill>
              </a:rPr>
              <a:t>Pattberg</a:t>
            </a:r>
            <a:r>
              <a:rPr lang="en-US" sz="1600" kern="0" dirty="0" smtClean="0">
                <a:solidFill>
                  <a:schemeClr val="bg1"/>
                </a:solidFill>
              </a:rPr>
              <a:t> 2012 (see notes)</a:t>
            </a:r>
            <a:endParaRPr lang="en-US" sz="1600" kern="0" dirty="0">
              <a:solidFill>
                <a:schemeClr val="bg1"/>
              </a:solidFill>
            </a:endParaRPr>
          </a:p>
        </p:txBody>
      </p:sp>
      <p:pic>
        <p:nvPicPr>
          <p:cNvPr id="4" name="Picture 3"/>
          <p:cNvPicPr/>
          <p:nvPr/>
        </p:nvPicPr>
        <p:blipFill>
          <a:blip r:embed="rId3" cstate="print"/>
          <a:srcRect/>
          <a:stretch>
            <a:fillRect/>
          </a:stretch>
        </p:blipFill>
        <p:spPr bwMode="auto">
          <a:xfrm>
            <a:off x="1524000" y="609600"/>
            <a:ext cx="5778540" cy="3581400"/>
          </a:xfrm>
          <a:prstGeom prst="rect">
            <a:avLst/>
          </a:prstGeom>
          <a:noFill/>
          <a:ln w="9525">
            <a:noFill/>
            <a:miter lim="800000"/>
            <a:headEnd/>
            <a:tailEnd/>
          </a:ln>
        </p:spPr>
      </p:pic>
    </p:spTree>
    <p:extLst>
      <p:ext uri="{BB962C8B-B14F-4D97-AF65-F5344CB8AC3E}">
        <p14:creationId xmlns:p14="http://schemas.microsoft.com/office/powerpoint/2010/main" val="1368897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1998</TotalTime>
  <Words>1169</Words>
  <Application>Microsoft Office PowerPoint</Application>
  <PresentationFormat>On-screen Show (4:3)</PresentationFormat>
  <Paragraphs>155</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Beam</vt:lpstr>
      <vt:lpstr>Regional Governance Framework for the Wider Caribbean Region</vt:lpstr>
      <vt:lpstr>Three areas in ToRs</vt:lpstr>
      <vt:lpstr>PowerPoint Presentation</vt:lpstr>
      <vt:lpstr>Valuation of marine ecosystem goods and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UWI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CERMES</dc:creator>
  <cp:lastModifiedBy>owner</cp:lastModifiedBy>
  <cp:revision>193</cp:revision>
  <dcterms:created xsi:type="dcterms:W3CDTF">2004-03-12T20:01:48Z</dcterms:created>
  <dcterms:modified xsi:type="dcterms:W3CDTF">2013-02-27T18:20:03Z</dcterms:modified>
</cp:coreProperties>
</file>