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66" r:id="rId2"/>
    <p:sldId id="352" r:id="rId3"/>
    <p:sldId id="336" r:id="rId4"/>
    <p:sldId id="354" r:id="rId5"/>
    <p:sldId id="349" r:id="rId6"/>
    <p:sldId id="367" r:id="rId7"/>
    <p:sldId id="375" r:id="rId8"/>
    <p:sldId id="368" r:id="rId9"/>
    <p:sldId id="369" r:id="rId10"/>
    <p:sldId id="370" r:id="rId11"/>
    <p:sldId id="371" r:id="rId12"/>
    <p:sldId id="372" r:id="rId13"/>
    <p:sldId id="374" r:id="rId14"/>
    <p:sldId id="377" r:id="rId15"/>
    <p:sldId id="378" r:id="rId16"/>
    <p:sldId id="379" r:id="rId17"/>
    <p:sldId id="380" r:id="rId18"/>
    <p:sldId id="381" r:id="rId19"/>
    <p:sldId id="382" r:id="rId20"/>
    <p:sldId id="383" r:id="rId21"/>
    <p:sldId id="376" r:id="rId22"/>
  </p:sldIdLst>
  <p:sldSz cx="9144000" cy="6858000" type="screen4x3"/>
  <p:notesSz cx="7077075" cy="90281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66003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30" autoAdjust="0"/>
    <p:restoredTop sz="94660"/>
  </p:normalViewPr>
  <p:slideViewPr>
    <p:cSldViewPr>
      <p:cViewPr varScale="1">
        <p:scale>
          <a:sx n="84" d="100"/>
          <a:sy n="84" d="100"/>
        </p:scale>
        <p:origin x="1410" y="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9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374" cy="4532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100" y="0"/>
            <a:ext cx="3067374" cy="4532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7591-FD1F-4F3E-B440-7B3105D7823C}" type="datetimeFigureOut">
              <a:rPr lang="en-US" smtClean="0"/>
              <a:t>9/3/2016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4858"/>
            <a:ext cx="3067374" cy="4532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100" y="8574858"/>
            <a:ext cx="3067374" cy="4532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0315DA-4EEF-4192-A0A9-B0C1D5C63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272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066943" cy="450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50" tIns="46825" rIns="93650" bIns="4682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8551" y="3"/>
            <a:ext cx="3066943" cy="450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50" tIns="46825" rIns="93650" bIns="4682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82700" y="677863"/>
            <a:ext cx="4511675" cy="3384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7393" y="4287899"/>
            <a:ext cx="5662293" cy="4062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50" tIns="46825" rIns="93650" bIns="46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575799"/>
            <a:ext cx="3066943" cy="450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50" tIns="46825" rIns="93650" bIns="4682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8551" y="8575799"/>
            <a:ext cx="3066943" cy="450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50" tIns="46825" rIns="93650" bIns="4682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C6CFF1F-A3BD-40E7-8EC9-138EB8AD3B2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16202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3A1C5A-0936-4BBB-B7B4-909CED9AFF9F}" type="slidenum">
              <a:rPr lang="es-ES" smtClean="0"/>
              <a:pPr/>
              <a:t>1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dirty="0" smtClean="0"/>
          </a:p>
        </p:txBody>
      </p:sp>
    </p:spTree>
    <p:extLst>
      <p:ext uri="{BB962C8B-B14F-4D97-AF65-F5344CB8AC3E}">
        <p14:creationId xmlns:p14="http://schemas.microsoft.com/office/powerpoint/2010/main" val="15619837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A5B2E2-162A-49AD-A446-7FF1B7D18555}" type="slidenum">
              <a:rPr lang="es-ES" smtClean="0"/>
              <a:pPr/>
              <a:t>10</a:t>
            </a:fld>
            <a:endParaRPr lang="es-E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val="23074059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A5B2E2-162A-49AD-A446-7FF1B7D18555}" type="slidenum">
              <a:rPr lang="es-ES" smtClean="0"/>
              <a:pPr/>
              <a:t>11</a:t>
            </a:fld>
            <a:endParaRPr lang="es-E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val="12729974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A5B2E2-162A-49AD-A446-7FF1B7D18555}" type="slidenum">
              <a:rPr lang="es-ES" smtClean="0"/>
              <a:pPr/>
              <a:t>12</a:t>
            </a:fld>
            <a:endParaRPr lang="es-E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val="17091202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A5B2E2-162A-49AD-A446-7FF1B7D18555}" type="slidenum">
              <a:rPr lang="es-ES" smtClean="0"/>
              <a:pPr/>
              <a:t>13</a:t>
            </a:fld>
            <a:endParaRPr lang="es-E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val="36965775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A5B2E2-162A-49AD-A446-7FF1B7D18555}" type="slidenum">
              <a:rPr lang="es-ES" smtClean="0"/>
              <a:pPr/>
              <a:t>21</a:t>
            </a:fld>
            <a:endParaRPr lang="es-E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val="1271278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A5B2E2-162A-49AD-A446-7FF1B7D18555}" type="slidenum">
              <a:rPr lang="es-ES" smtClean="0"/>
              <a:pPr/>
              <a:t>2</a:t>
            </a:fld>
            <a:endParaRPr lang="es-E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val="3585396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A5B2E2-162A-49AD-A446-7FF1B7D18555}" type="slidenum">
              <a:rPr lang="es-ES" smtClean="0"/>
              <a:pPr/>
              <a:t>3</a:t>
            </a:fld>
            <a:endParaRPr lang="es-E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val="32427229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A5B2E2-162A-49AD-A446-7FF1B7D18555}" type="slidenum">
              <a:rPr lang="es-ES" smtClean="0"/>
              <a:pPr/>
              <a:t>4</a:t>
            </a:fld>
            <a:endParaRPr lang="es-E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val="3282653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A5B2E2-162A-49AD-A446-7FF1B7D18555}" type="slidenum">
              <a:rPr lang="es-ES" smtClean="0"/>
              <a:pPr/>
              <a:t>5</a:t>
            </a:fld>
            <a:endParaRPr lang="es-E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val="1069289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A5B2E2-162A-49AD-A446-7FF1B7D18555}" type="slidenum">
              <a:rPr lang="es-ES" smtClean="0"/>
              <a:pPr/>
              <a:t>6</a:t>
            </a:fld>
            <a:endParaRPr lang="es-E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val="3985539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A5B2E2-162A-49AD-A446-7FF1B7D18555}" type="slidenum">
              <a:rPr lang="es-ES" smtClean="0"/>
              <a:pPr/>
              <a:t>7</a:t>
            </a:fld>
            <a:endParaRPr lang="es-E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val="6550976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A5B2E2-162A-49AD-A446-7FF1B7D18555}" type="slidenum">
              <a:rPr lang="es-ES" smtClean="0"/>
              <a:pPr/>
              <a:t>8</a:t>
            </a:fld>
            <a:endParaRPr lang="es-E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val="8845255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A5B2E2-162A-49AD-A446-7FF1B7D18555}" type="slidenum">
              <a:rPr lang="es-ES" smtClean="0"/>
              <a:pPr/>
              <a:t>9</a:t>
            </a:fld>
            <a:endParaRPr lang="es-E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val="3974085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F0FBC-1C1E-47D3-B245-FED445F1537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BA1E2-E7D0-43E3-BD80-68F5B489B2C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0DED3-E8BF-4A82-9803-7553F45A059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1A72A-F96E-4DFC-8814-39146BF6311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A9A7B-C92B-4D35-ACDA-A8E75CD8802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48056-8C37-4D4B-B4FC-5C591529A2E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77DF21-E5AC-4A31-A05C-E6E18119234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1FA55-1E0C-4666-81B2-1E4449F3D40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BEDBBD-03A1-4890-AA82-3438AF1E631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E9D32-5572-4301-BA1C-732187CB63F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7B6FE-6210-48F0-ACA8-4F9DA90F8C9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01793D1-BA52-4025-9915-33B6BB9B721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opcion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057775"/>
            <a:ext cx="91440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Title 1"/>
          <p:cNvSpPr>
            <a:spLocks/>
          </p:cNvSpPr>
          <p:nvPr/>
        </p:nvSpPr>
        <p:spPr bwMode="auto">
          <a:xfrm>
            <a:off x="179512" y="3068960"/>
            <a:ext cx="8856984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38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Agenda # 9</a:t>
            </a:r>
          </a:p>
          <a:p>
            <a:pPr algn="ctr">
              <a:defRPr/>
            </a:pPr>
            <a:endParaRPr lang="en-US" sz="3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en-US" sz="3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CLME+ Project Work Plan &amp; Budget</a:t>
            </a:r>
          </a:p>
          <a:p>
            <a:pPr algn="ctr">
              <a:defRPr/>
            </a:pPr>
            <a:endParaRPr lang="en-US" sz="10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2015-</a:t>
            </a:r>
            <a:r>
              <a:rPr lang="en-US" sz="3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2016-2017</a:t>
            </a:r>
            <a:endParaRPr lang="en-US" sz="3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endParaRPr lang="en-US" sz="4400" dirty="0">
              <a:solidFill>
                <a:srgbClr val="FFCC00"/>
              </a:solidFill>
            </a:endParaRPr>
          </a:p>
        </p:txBody>
      </p:sp>
      <p:sp>
        <p:nvSpPr>
          <p:cNvPr id="2052" name="Rectangle 10"/>
          <p:cNvSpPr>
            <a:spLocks noChangeArrowheads="1"/>
          </p:cNvSpPr>
          <p:nvPr/>
        </p:nvSpPr>
        <p:spPr bwMode="auto">
          <a:xfrm>
            <a:off x="4788024" y="534322"/>
            <a:ext cx="410445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1</a:t>
            </a:r>
            <a:r>
              <a:rPr lang="en-US" b="1" baseline="30000" dirty="0" smtClean="0"/>
              <a:t>st</a:t>
            </a:r>
            <a:r>
              <a:rPr lang="en-US" b="1" dirty="0" smtClean="0"/>
              <a:t> CLME+ </a:t>
            </a:r>
            <a:r>
              <a:rPr lang="en-US" b="1" dirty="0"/>
              <a:t>Steering Committee </a:t>
            </a:r>
            <a:r>
              <a:rPr lang="en-US" b="1" dirty="0" smtClean="0"/>
              <a:t>Meeting &amp; Inception Workshop</a:t>
            </a:r>
            <a:endParaRPr lang="en-US" b="1" dirty="0"/>
          </a:p>
          <a:p>
            <a:pPr algn="ctr"/>
            <a:r>
              <a:rPr lang="en-US" b="1" dirty="0" smtClean="0"/>
              <a:t>26 – 28 January 2016, </a:t>
            </a:r>
            <a:r>
              <a:rPr lang="es-CO" b="1" dirty="0" smtClean="0"/>
              <a:t>Cartagena</a:t>
            </a:r>
            <a:r>
              <a:rPr lang="es-CO" b="1" dirty="0"/>
              <a:t>, Colombia </a:t>
            </a:r>
            <a:endParaRPr lang="es-ES" b="1" dirty="0"/>
          </a:p>
        </p:txBody>
      </p:sp>
      <p:grpSp>
        <p:nvGrpSpPr>
          <p:cNvPr id="2" name="Group 1"/>
          <p:cNvGrpSpPr/>
          <p:nvPr/>
        </p:nvGrpSpPr>
        <p:grpSpPr>
          <a:xfrm>
            <a:off x="35496" y="116632"/>
            <a:ext cx="4286250" cy="1801817"/>
            <a:chOff x="35496" y="116632"/>
            <a:chExt cx="4286250" cy="1801817"/>
          </a:xfrm>
        </p:grpSpPr>
        <p:pic>
          <p:nvPicPr>
            <p:cNvPr id="2057" name="Picture 15" descr="UNOPS-Logo-1024x18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27784" y="1682958"/>
              <a:ext cx="1296144" cy="235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5496" y="116632"/>
              <a:ext cx="4286250" cy="1562100"/>
            </a:xfrm>
            <a:prstGeom prst="rect">
              <a:avLst/>
            </a:prstGeom>
          </p:spPr>
        </p:pic>
      </p:grpSp>
      <p:cxnSp>
        <p:nvCxnSpPr>
          <p:cNvPr id="5" name="Straight Connector 4"/>
          <p:cNvCxnSpPr/>
          <p:nvPr/>
        </p:nvCxnSpPr>
        <p:spPr>
          <a:xfrm>
            <a:off x="359532" y="1988840"/>
            <a:ext cx="84249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84515" y="476672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 smtClean="0">
                <a:solidFill>
                  <a:srgbClr val="00B0F0"/>
                </a:solidFill>
              </a:rPr>
              <a:t>+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04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332656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BI-ANNUAL WORK PLAN &amp; BUDGET – 2016-2017</a:t>
            </a:r>
            <a:endParaRPr lang="es-CO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411760" y="908720"/>
            <a:ext cx="446449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COMPONENT 3</a:t>
            </a:r>
            <a:endParaRPr lang="es-CO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700808"/>
            <a:ext cx="8789393" cy="431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60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332656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BI-ANNUAL WORK PLAN &amp; BUDGET – 2016-2017</a:t>
            </a:r>
            <a:endParaRPr lang="es-CO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411760" y="908720"/>
            <a:ext cx="446449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COMPONENT 4</a:t>
            </a:r>
            <a:endParaRPr lang="es-CO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916832"/>
            <a:ext cx="8419948" cy="3155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77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332656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BI-ANNUAL WORK PLAN &amp; BUDGET – 2016-2017</a:t>
            </a:r>
            <a:endParaRPr lang="es-CO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411760" y="908720"/>
            <a:ext cx="446449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COMPONENT 5</a:t>
            </a:r>
            <a:endParaRPr lang="es-CO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556792"/>
            <a:ext cx="8598506" cy="4572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31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…Just some of the key meetings planned for 2016</a:t>
            </a:r>
            <a:endParaRPr lang="es-CO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1052736"/>
            <a:ext cx="820891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008000"/>
                </a:solidFill>
              </a:rPr>
              <a:t>Caribbean Marine Atlas – Steering Committee &amp; Planning Meeting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0070C0"/>
                </a:solidFill>
              </a:rPr>
              <a:t>CLME+ Communication Strategy Workshop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0070C0"/>
                </a:solidFill>
              </a:rPr>
              <a:t>CLME+ “State of the Marine Environment” 1</a:t>
            </a:r>
            <a:r>
              <a:rPr lang="en-US" baseline="30000" dirty="0" smtClean="0">
                <a:solidFill>
                  <a:srgbClr val="0070C0"/>
                </a:solidFill>
              </a:rPr>
              <a:t>st</a:t>
            </a:r>
            <a:r>
              <a:rPr lang="en-US" dirty="0" smtClean="0">
                <a:solidFill>
                  <a:srgbClr val="0070C0"/>
                </a:solidFill>
              </a:rPr>
              <a:t> Workshop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0070C0"/>
                </a:solidFill>
              </a:rPr>
              <a:t>SAP M&amp;E Indicators 1</a:t>
            </a:r>
            <a:r>
              <a:rPr lang="en-US" baseline="30000" dirty="0" smtClean="0">
                <a:solidFill>
                  <a:srgbClr val="0070C0"/>
                </a:solidFill>
              </a:rPr>
              <a:t>st</a:t>
            </a:r>
            <a:r>
              <a:rPr lang="en-US" dirty="0" smtClean="0">
                <a:solidFill>
                  <a:srgbClr val="0070C0"/>
                </a:solidFill>
              </a:rPr>
              <a:t> Workshop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008000"/>
                </a:solidFill>
              </a:rPr>
              <a:t>EBM Sub-project development Workshop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NatureServe EBM Training</a:t>
            </a:r>
            <a:endParaRPr lang="en-US" i="1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008000"/>
                </a:solidFill>
              </a:rPr>
              <a:t>WECAFC Session</a:t>
            </a:r>
            <a:endParaRPr lang="en-US" i="1" dirty="0" smtClean="0">
              <a:solidFill>
                <a:srgbClr val="008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GEF International Waters Conference</a:t>
            </a:r>
            <a:endParaRPr lang="en-US" i="1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008000"/>
                </a:solidFill>
              </a:rPr>
              <a:t>LBS STAC </a:t>
            </a:r>
            <a:r>
              <a:rPr lang="en-US" i="1" dirty="0" smtClean="0">
                <a:solidFill>
                  <a:srgbClr val="008000"/>
                </a:solidFill>
              </a:rPr>
              <a:t>(TBC)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008000"/>
                </a:solidFill>
              </a:rPr>
              <a:t>SPAW STAC </a:t>
            </a:r>
            <a:r>
              <a:rPr lang="en-US" i="1" dirty="0" smtClean="0">
                <a:solidFill>
                  <a:srgbClr val="008000"/>
                </a:solidFill>
              </a:rPr>
              <a:t>(TBC)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008000"/>
                </a:solidFill>
              </a:rPr>
              <a:t>GCFI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0070C0"/>
                </a:solidFill>
              </a:rPr>
              <a:t>CLME+ PEG &amp; SAP Interim Coordination Mechanism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008000"/>
                </a:solidFill>
              </a:rPr>
              <a:t>LME Consultative Group Meeting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008000"/>
                </a:solidFill>
              </a:rPr>
              <a:t>LBS COP – SPAW COP – Cartagena Convention IGM </a:t>
            </a:r>
            <a:r>
              <a:rPr lang="en-US" i="1" dirty="0" smtClean="0">
                <a:solidFill>
                  <a:srgbClr val="008000"/>
                </a:solidFill>
              </a:rPr>
              <a:t>(TBC)</a:t>
            </a:r>
            <a:endParaRPr lang="en-US" i="1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i="1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i="1" dirty="0" smtClean="0">
                <a:solidFill>
                  <a:srgbClr val="008000"/>
                </a:solidFill>
              </a:rPr>
              <a:t>Joint CRFM-OSPESCA Ministerial Meeting (2017?)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i="1" dirty="0" smtClean="0">
                <a:solidFill>
                  <a:srgbClr val="008000"/>
                </a:solidFill>
              </a:rPr>
              <a:t>Joint LBS-SPAW STAC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i="1" dirty="0" smtClean="0">
                <a:solidFill>
                  <a:srgbClr val="C00000"/>
                </a:solidFill>
              </a:rPr>
              <a:t>IUU, </a:t>
            </a:r>
            <a:r>
              <a:rPr lang="en-US" i="1" dirty="0" err="1" smtClean="0">
                <a:solidFill>
                  <a:srgbClr val="C00000"/>
                </a:solidFill>
              </a:rPr>
              <a:t>Flyingfish</a:t>
            </a:r>
            <a:r>
              <a:rPr lang="en-US" i="1" dirty="0" smtClean="0">
                <a:solidFill>
                  <a:srgbClr val="C00000"/>
                </a:solidFill>
              </a:rPr>
              <a:t>, Spiny Lobster Working Group Meetings?</a:t>
            </a:r>
            <a:endParaRPr lang="es-CO" i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5976" y="6381328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0070C0"/>
                </a:solidFill>
              </a:rPr>
              <a:t>Blue = organized by PCU</a:t>
            </a:r>
            <a:endParaRPr lang="es-CO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6381328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Green = organized by CLME+ co-executing partners</a:t>
            </a:r>
            <a:endParaRPr lang="es-CO" dirty="0">
              <a:solidFill>
                <a:srgbClr val="008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79512" y="6381328"/>
            <a:ext cx="87849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847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101619"/>
              </p:ext>
            </p:extLst>
          </p:nvPr>
        </p:nvGraphicFramePr>
        <p:xfrm>
          <a:off x="323528" y="1330155"/>
          <a:ext cx="8640959" cy="504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132"/>
                <a:gridCol w="901204"/>
                <a:gridCol w="1401234"/>
                <a:gridCol w="3019086"/>
                <a:gridCol w="1008112"/>
                <a:gridCol w="915794"/>
                <a:gridCol w="812397"/>
              </a:tblGrid>
              <a:tr h="969425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RESPONSIBLE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PARTY: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UNEP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CEP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2016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2017*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0" dirty="0" smtClean="0">
                          <a:solidFill>
                            <a:schemeClr val="tx1"/>
                          </a:solidFill>
                        </a:rPr>
                        <a:t>(total </a:t>
                      </a:r>
                    </a:p>
                    <a:p>
                      <a:pPr algn="ctr"/>
                      <a:r>
                        <a:rPr lang="es-CO" sz="1400" b="0" dirty="0" smtClean="0">
                          <a:solidFill>
                            <a:schemeClr val="tx1"/>
                          </a:solidFill>
                        </a:rPr>
                        <a:t>2016-19)</a:t>
                      </a:r>
                      <a:endParaRPr lang="es-CO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6613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O1.1.T.PI1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Coll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agreement Brazil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&amp; Cartagena Convention Secretariat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59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(100)</a:t>
                      </a:r>
                      <a:endParaRPr lang="es-CO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O1.1.T.PI2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SPAW-LBS coordination &amp; collaborative action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O2.1.T.PI2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Regional Action Plan – Habitats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95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117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(240)</a:t>
                      </a: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O2.1.T.PI3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Regional Action Plan – Pollution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C3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O3.4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EBM sub-project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195</a:t>
                      </a:r>
                      <a:endParaRPr lang="es-CO" sz="16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150</a:t>
                      </a:r>
                      <a:endParaRPr lang="es-CO" sz="16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(510)</a:t>
                      </a: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C4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O4.2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Feasib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study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+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Investment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Plan – Habitats</a:t>
                      </a:r>
                      <a:endParaRPr lang="es-CO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97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172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(360)</a:t>
                      </a: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C4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O4.2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Feasib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study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+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Investment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Plan – Pollution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dirty="0" smtClean="0"/>
                        <a:t>C5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O5.2.T.PI2</a:t>
                      </a:r>
                      <a:endParaRPr lang="es-CO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SAP M&amp;E</a:t>
                      </a:r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(75)</a:t>
                      </a: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C5</a:t>
                      </a:r>
                      <a:endParaRPr lang="es-CO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O5.3.T.PI2</a:t>
                      </a:r>
                      <a:endParaRPr lang="es-CO" sz="12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State of the Marine Environment (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perpet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TDA/SAP)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79665" y="900599"/>
            <a:ext cx="89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REVISED/FURTHER SPECIFIED - FOR APPROVAL BY PSC</a:t>
            </a:r>
            <a:endParaRPr lang="es-CO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6696235" y="6464369"/>
            <a:ext cx="23402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(Amounts in 1000s of USD)</a:t>
            </a:r>
            <a:endParaRPr lang="es-CO" sz="12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6381328"/>
            <a:ext cx="460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>
                <a:solidFill>
                  <a:srgbClr val="0070C0"/>
                </a:solidFill>
              </a:rPr>
              <a:t>*30% of </a:t>
            </a:r>
            <a:r>
              <a:rPr lang="es-CO" sz="1200" dirty="0" err="1" smtClean="0">
                <a:solidFill>
                  <a:srgbClr val="0070C0"/>
                </a:solidFill>
              </a:rPr>
              <a:t>resources</a:t>
            </a:r>
            <a:r>
              <a:rPr lang="es-CO" sz="1200" dirty="0" smtClean="0">
                <a:solidFill>
                  <a:srgbClr val="0070C0"/>
                </a:solidFill>
              </a:rPr>
              <a:t> </a:t>
            </a:r>
            <a:r>
              <a:rPr lang="es-CO" sz="1200" dirty="0" err="1" smtClean="0">
                <a:solidFill>
                  <a:srgbClr val="0070C0"/>
                </a:solidFill>
              </a:rPr>
              <a:t>needed</a:t>
            </a:r>
            <a:r>
              <a:rPr lang="es-CO" sz="1200" dirty="0" smtClean="0">
                <a:solidFill>
                  <a:srgbClr val="0070C0"/>
                </a:solidFill>
              </a:rPr>
              <a:t> </a:t>
            </a:r>
            <a:r>
              <a:rPr lang="es-CO" sz="1200" dirty="0" err="1" smtClean="0">
                <a:solidFill>
                  <a:srgbClr val="0070C0"/>
                </a:solidFill>
              </a:rPr>
              <a:t>for</a:t>
            </a:r>
            <a:r>
              <a:rPr lang="es-CO" sz="1200" dirty="0" smtClean="0">
                <a:solidFill>
                  <a:srgbClr val="0070C0"/>
                </a:solidFill>
              </a:rPr>
              <a:t> 2018 </a:t>
            </a:r>
            <a:r>
              <a:rPr lang="es-CO" sz="1200" dirty="0" err="1" smtClean="0">
                <a:solidFill>
                  <a:srgbClr val="0070C0"/>
                </a:solidFill>
              </a:rPr>
              <a:t>paid</a:t>
            </a:r>
            <a:r>
              <a:rPr lang="es-CO" sz="1200" dirty="0" smtClean="0">
                <a:solidFill>
                  <a:srgbClr val="0070C0"/>
                </a:solidFill>
              </a:rPr>
              <a:t> to Co-</a:t>
            </a:r>
            <a:r>
              <a:rPr lang="es-CO" sz="1200" dirty="0" err="1" smtClean="0">
                <a:solidFill>
                  <a:srgbClr val="0070C0"/>
                </a:solidFill>
              </a:rPr>
              <a:t>executing</a:t>
            </a:r>
            <a:r>
              <a:rPr lang="es-CO" sz="1200" dirty="0" smtClean="0">
                <a:solidFill>
                  <a:srgbClr val="0070C0"/>
                </a:solidFill>
              </a:rPr>
              <a:t> </a:t>
            </a:r>
            <a:r>
              <a:rPr lang="es-CO" sz="1200" dirty="0" err="1" smtClean="0">
                <a:solidFill>
                  <a:srgbClr val="0070C0"/>
                </a:solidFill>
              </a:rPr>
              <a:t>partner</a:t>
            </a:r>
            <a:r>
              <a:rPr lang="es-CO" sz="1200" dirty="0" smtClean="0">
                <a:solidFill>
                  <a:srgbClr val="0070C0"/>
                </a:solidFill>
              </a:rPr>
              <a:t> in 2017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75656" y="116632"/>
            <a:ext cx="6300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70C0"/>
                </a:solidFill>
              </a:rPr>
              <a:t>CO-EXECUTING ARRANGEMENTS</a:t>
            </a:r>
          </a:p>
          <a:p>
            <a:pPr algn="ctr"/>
            <a:r>
              <a:rPr lang="en-US" sz="2000" b="1" i="1" dirty="0" smtClean="0">
                <a:solidFill>
                  <a:srgbClr val="0070C0"/>
                </a:solidFill>
              </a:rPr>
              <a:t>(“responsible parties”)</a:t>
            </a:r>
            <a:endParaRPr lang="en-US" sz="20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7137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518261"/>
              </p:ext>
            </p:extLst>
          </p:nvPr>
        </p:nvGraphicFramePr>
        <p:xfrm>
          <a:off x="297253" y="2093590"/>
          <a:ext cx="8568951" cy="4100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273"/>
                <a:gridCol w="893694"/>
                <a:gridCol w="1389557"/>
                <a:gridCol w="2971124"/>
                <a:gridCol w="936104"/>
                <a:gridCol w="936104"/>
                <a:gridCol w="864095"/>
              </a:tblGrid>
              <a:tr h="969425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RESPONSIBLE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PARTY: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FAO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WECAFC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2016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2017*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0" dirty="0" smtClean="0">
                          <a:solidFill>
                            <a:schemeClr val="tx1"/>
                          </a:solidFill>
                        </a:rPr>
                        <a:t>(total </a:t>
                      </a:r>
                    </a:p>
                    <a:p>
                      <a:pPr algn="ctr"/>
                      <a:r>
                        <a:rPr lang="es-CO" sz="1400" b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r>
                        <a:rPr lang="es-CO" sz="1400" b="0" u="sng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r>
                        <a:rPr lang="es-CO" sz="1400" b="0" dirty="0" smtClean="0">
                          <a:solidFill>
                            <a:schemeClr val="tx1"/>
                          </a:solidFill>
                        </a:rPr>
                        <a:t>-19)</a:t>
                      </a:r>
                      <a:endParaRPr lang="es-CO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6613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O1.1.T.PI3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Interim Fisheries Coordination Mechanism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(50)</a:t>
                      </a:r>
                      <a:endParaRPr lang="es-CO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O1.1.T.PI4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Permanent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Fisheries Coordination Mechanism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O2.1.T.PI1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Regional Action Plan – IUU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(80)</a:t>
                      </a: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C3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O3.4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Shrimp &amp;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Groundfish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sub-project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408.4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342.8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(950)</a:t>
                      </a: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C4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O4.2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Feasib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study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+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Investment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Plan – Fisheries</a:t>
                      </a:r>
                      <a:endParaRPr lang="es-CO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103.5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66.5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(170)</a:t>
                      </a: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dirty="0" smtClean="0"/>
                        <a:t>C5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O5.2.T.PI2</a:t>
                      </a:r>
                      <a:endParaRPr lang="es-CO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SAP M&amp;E</a:t>
                      </a:r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(40)</a:t>
                      </a: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C5</a:t>
                      </a:r>
                      <a:endParaRPr lang="es-CO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O5.3.T.PI2</a:t>
                      </a:r>
                      <a:endParaRPr lang="es-CO" sz="12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State of the Marine Environment (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perpet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TDA/SAP)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7232" y="1575049"/>
            <a:ext cx="89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REVISED/FURTHER SPECIFIED - FOR APPROVAL BY PSC</a:t>
            </a:r>
            <a:endParaRPr lang="es-CO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802099" y="6307576"/>
            <a:ext cx="23402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(Amounts in 1000s of USD)</a:t>
            </a:r>
            <a:endParaRPr lang="es-CO" sz="1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299775" y="6279703"/>
            <a:ext cx="460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>
                <a:solidFill>
                  <a:srgbClr val="0070C0"/>
                </a:solidFill>
              </a:rPr>
              <a:t>*30% of </a:t>
            </a:r>
            <a:r>
              <a:rPr lang="es-CO" sz="1200" dirty="0" err="1" smtClean="0">
                <a:solidFill>
                  <a:srgbClr val="0070C0"/>
                </a:solidFill>
              </a:rPr>
              <a:t>resources</a:t>
            </a:r>
            <a:r>
              <a:rPr lang="es-CO" sz="1200" dirty="0" smtClean="0">
                <a:solidFill>
                  <a:srgbClr val="0070C0"/>
                </a:solidFill>
              </a:rPr>
              <a:t> </a:t>
            </a:r>
            <a:r>
              <a:rPr lang="es-CO" sz="1200" dirty="0" err="1" smtClean="0">
                <a:solidFill>
                  <a:srgbClr val="0070C0"/>
                </a:solidFill>
              </a:rPr>
              <a:t>needed</a:t>
            </a:r>
            <a:r>
              <a:rPr lang="es-CO" sz="1200" dirty="0" smtClean="0">
                <a:solidFill>
                  <a:srgbClr val="0070C0"/>
                </a:solidFill>
              </a:rPr>
              <a:t> </a:t>
            </a:r>
            <a:r>
              <a:rPr lang="es-CO" sz="1200" dirty="0" err="1" smtClean="0">
                <a:solidFill>
                  <a:srgbClr val="0070C0"/>
                </a:solidFill>
              </a:rPr>
              <a:t>for</a:t>
            </a:r>
            <a:r>
              <a:rPr lang="es-CO" sz="1200" dirty="0" smtClean="0">
                <a:solidFill>
                  <a:srgbClr val="0070C0"/>
                </a:solidFill>
              </a:rPr>
              <a:t> 2018 </a:t>
            </a:r>
            <a:r>
              <a:rPr lang="es-CO" sz="1200" dirty="0" err="1" smtClean="0">
                <a:solidFill>
                  <a:srgbClr val="0070C0"/>
                </a:solidFill>
              </a:rPr>
              <a:t>paid</a:t>
            </a:r>
            <a:r>
              <a:rPr lang="es-CO" sz="1200" dirty="0" smtClean="0">
                <a:solidFill>
                  <a:srgbClr val="0070C0"/>
                </a:solidFill>
              </a:rPr>
              <a:t> to Co-</a:t>
            </a:r>
            <a:r>
              <a:rPr lang="es-CO" sz="1200" dirty="0" err="1" smtClean="0">
                <a:solidFill>
                  <a:srgbClr val="0070C0"/>
                </a:solidFill>
              </a:rPr>
              <a:t>executing</a:t>
            </a:r>
            <a:r>
              <a:rPr lang="es-CO" sz="1200" dirty="0" smtClean="0">
                <a:solidFill>
                  <a:srgbClr val="0070C0"/>
                </a:solidFill>
              </a:rPr>
              <a:t> </a:t>
            </a:r>
            <a:r>
              <a:rPr lang="es-CO" sz="1200" dirty="0" err="1" smtClean="0">
                <a:solidFill>
                  <a:srgbClr val="0070C0"/>
                </a:solidFill>
              </a:rPr>
              <a:t>partner</a:t>
            </a:r>
            <a:r>
              <a:rPr lang="es-CO" sz="1200" dirty="0" smtClean="0">
                <a:solidFill>
                  <a:srgbClr val="0070C0"/>
                </a:solidFill>
              </a:rPr>
              <a:t> in 2017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5656" y="315457"/>
            <a:ext cx="6300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70C0"/>
                </a:solidFill>
              </a:rPr>
              <a:t>CO-EXECUTING ARRANGEMENTS</a:t>
            </a:r>
          </a:p>
          <a:p>
            <a:pPr algn="ctr"/>
            <a:r>
              <a:rPr lang="en-US" sz="2000" b="1" i="1" dirty="0" smtClean="0">
                <a:solidFill>
                  <a:srgbClr val="0070C0"/>
                </a:solidFill>
              </a:rPr>
              <a:t>(“responsible parties”)</a:t>
            </a:r>
            <a:endParaRPr lang="en-US" sz="20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3098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063661"/>
              </p:ext>
            </p:extLst>
          </p:nvPr>
        </p:nvGraphicFramePr>
        <p:xfrm>
          <a:off x="323846" y="1776910"/>
          <a:ext cx="8424935" cy="1588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554"/>
                <a:gridCol w="878674"/>
                <a:gridCol w="1366203"/>
                <a:gridCol w="2045122"/>
                <a:gridCol w="1188794"/>
                <a:gridCol w="1188794"/>
                <a:gridCol w="1188794"/>
              </a:tblGrid>
              <a:tr h="648072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RESPONSIBLE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PARTY: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OSPESCA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2016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2017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0" dirty="0" smtClean="0">
                          <a:solidFill>
                            <a:schemeClr val="tx1"/>
                          </a:solidFill>
                        </a:rPr>
                        <a:t>(total </a:t>
                      </a:r>
                    </a:p>
                    <a:p>
                      <a:pPr algn="ctr"/>
                      <a:r>
                        <a:rPr lang="es-CO" sz="1400" b="0" dirty="0" smtClean="0">
                          <a:solidFill>
                            <a:schemeClr val="tx1"/>
                          </a:solidFill>
                        </a:rPr>
                        <a:t>2016-19)</a:t>
                      </a:r>
                      <a:endParaRPr lang="es-CO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6613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O1.1.T.PI3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Interim Fisheries Coordination Mechanism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(10)</a:t>
                      </a:r>
                      <a:endParaRPr lang="es-CO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C3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O3.4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Spiny Lobster sub-project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343.2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260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(950)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1497" y="1182173"/>
            <a:ext cx="89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REVISED/FURTHER SPECIFIED - FOR APPROVAL BY PSC</a:t>
            </a:r>
            <a:endParaRPr lang="es-CO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49936"/>
              </p:ext>
            </p:extLst>
          </p:nvPr>
        </p:nvGraphicFramePr>
        <p:xfrm>
          <a:off x="344745" y="3645024"/>
          <a:ext cx="8424935" cy="1950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554"/>
                <a:gridCol w="878674"/>
                <a:gridCol w="1366203"/>
                <a:gridCol w="2045122"/>
                <a:gridCol w="1188794"/>
                <a:gridCol w="1188794"/>
                <a:gridCol w="1188794"/>
              </a:tblGrid>
              <a:tr h="648072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RESPONSIBLE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PARTY: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CRFM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2016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2017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0" dirty="0" smtClean="0">
                          <a:solidFill>
                            <a:schemeClr val="tx1"/>
                          </a:solidFill>
                        </a:rPr>
                        <a:t>(total </a:t>
                      </a:r>
                    </a:p>
                    <a:p>
                      <a:pPr algn="ctr"/>
                      <a:r>
                        <a:rPr lang="es-CO" sz="1400" b="0" dirty="0" smtClean="0">
                          <a:solidFill>
                            <a:schemeClr val="tx1"/>
                          </a:solidFill>
                        </a:rPr>
                        <a:t>2016-19)</a:t>
                      </a:r>
                      <a:endParaRPr lang="es-CO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6613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O1.1.T.PI3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Interim Fisheries Coordination Mechanism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(10)</a:t>
                      </a:r>
                      <a:endParaRPr lang="es-CO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O2.4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Communications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Strategy / CS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100.9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80.1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(322.3)</a:t>
                      </a:r>
                      <a:endParaRPr lang="es-CO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C3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O3.4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Flyingfish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sub-project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328.4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233.5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(825)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020272" y="6453336"/>
            <a:ext cx="23402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(Amounts in 1000s of USD)</a:t>
            </a:r>
            <a:endParaRPr lang="es-CO" sz="12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293393" y="6104329"/>
            <a:ext cx="51923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>
                <a:solidFill>
                  <a:srgbClr val="0070C0"/>
                </a:solidFill>
              </a:rPr>
              <a:t>*30% of </a:t>
            </a:r>
            <a:r>
              <a:rPr lang="es-CO" sz="1200" dirty="0" err="1" smtClean="0">
                <a:solidFill>
                  <a:srgbClr val="0070C0"/>
                </a:solidFill>
              </a:rPr>
              <a:t>resources</a:t>
            </a:r>
            <a:r>
              <a:rPr lang="es-CO" sz="1200" dirty="0" smtClean="0">
                <a:solidFill>
                  <a:srgbClr val="0070C0"/>
                </a:solidFill>
              </a:rPr>
              <a:t> </a:t>
            </a:r>
            <a:r>
              <a:rPr lang="es-CO" sz="1200" dirty="0" err="1" smtClean="0">
                <a:solidFill>
                  <a:srgbClr val="0070C0"/>
                </a:solidFill>
              </a:rPr>
              <a:t>needed</a:t>
            </a:r>
            <a:r>
              <a:rPr lang="es-CO" sz="1200" dirty="0" smtClean="0">
                <a:solidFill>
                  <a:srgbClr val="0070C0"/>
                </a:solidFill>
              </a:rPr>
              <a:t> </a:t>
            </a:r>
            <a:r>
              <a:rPr lang="es-CO" sz="1200" dirty="0" err="1" smtClean="0">
                <a:solidFill>
                  <a:srgbClr val="0070C0"/>
                </a:solidFill>
              </a:rPr>
              <a:t>for</a:t>
            </a:r>
            <a:r>
              <a:rPr lang="es-CO" sz="1200" dirty="0" smtClean="0">
                <a:solidFill>
                  <a:srgbClr val="0070C0"/>
                </a:solidFill>
              </a:rPr>
              <a:t> 2018 </a:t>
            </a:r>
            <a:r>
              <a:rPr lang="es-CO" sz="1200" dirty="0" err="1" smtClean="0">
                <a:solidFill>
                  <a:srgbClr val="0070C0"/>
                </a:solidFill>
              </a:rPr>
              <a:t>paid</a:t>
            </a:r>
            <a:r>
              <a:rPr lang="es-CO" sz="1200" dirty="0" smtClean="0">
                <a:solidFill>
                  <a:srgbClr val="0070C0"/>
                </a:solidFill>
              </a:rPr>
              <a:t> to Co-</a:t>
            </a:r>
            <a:r>
              <a:rPr lang="es-CO" sz="1200" dirty="0" err="1" smtClean="0">
                <a:solidFill>
                  <a:srgbClr val="0070C0"/>
                </a:solidFill>
              </a:rPr>
              <a:t>executing</a:t>
            </a:r>
            <a:r>
              <a:rPr lang="es-CO" sz="1200" dirty="0" smtClean="0">
                <a:solidFill>
                  <a:srgbClr val="0070C0"/>
                </a:solidFill>
              </a:rPr>
              <a:t> </a:t>
            </a:r>
            <a:r>
              <a:rPr lang="es-CO" sz="1200" dirty="0" err="1" smtClean="0">
                <a:solidFill>
                  <a:srgbClr val="0070C0"/>
                </a:solidFill>
              </a:rPr>
              <a:t>partner</a:t>
            </a:r>
            <a:r>
              <a:rPr lang="es-CO" sz="1200" dirty="0" smtClean="0">
                <a:solidFill>
                  <a:srgbClr val="0070C0"/>
                </a:solidFill>
              </a:rPr>
              <a:t> in 2017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75656" y="304305"/>
            <a:ext cx="6300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70C0"/>
                </a:solidFill>
              </a:rPr>
              <a:t>CO-EXECUTING ARRANGEMENTS</a:t>
            </a:r>
          </a:p>
          <a:p>
            <a:pPr algn="ctr"/>
            <a:r>
              <a:rPr lang="en-US" sz="2000" b="1" i="1" dirty="0" smtClean="0">
                <a:solidFill>
                  <a:srgbClr val="0070C0"/>
                </a:solidFill>
              </a:rPr>
              <a:t>(“responsible parties”)</a:t>
            </a:r>
            <a:endParaRPr lang="en-US" sz="20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357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7502" y="984700"/>
            <a:ext cx="89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REVISED/FURTHER SPECIFIED - FOR APPROVAL BY PSC</a:t>
            </a:r>
            <a:endParaRPr lang="es-CO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227899"/>
              </p:ext>
            </p:extLst>
          </p:nvPr>
        </p:nvGraphicFramePr>
        <p:xfrm>
          <a:off x="359531" y="1481009"/>
          <a:ext cx="8424935" cy="4718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554"/>
                <a:gridCol w="878674"/>
                <a:gridCol w="1366203"/>
                <a:gridCol w="2045122"/>
                <a:gridCol w="1188794"/>
                <a:gridCol w="1188794"/>
                <a:gridCol w="1188794"/>
              </a:tblGrid>
              <a:tr h="969425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RESPONSIBLE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PARTY: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CERMES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2016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2017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0" dirty="0" smtClean="0">
                          <a:solidFill>
                            <a:schemeClr val="tx1"/>
                          </a:solidFill>
                        </a:rPr>
                        <a:t>(total </a:t>
                      </a:r>
                    </a:p>
                    <a:p>
                      <a:pPr algn="ctr"/>
                      <a:r>
                        <a:rPr lang="es-CO" sz="1400" b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r>
                        <a:rPr lang="es-CO" sz="1400" b="0" u="sng" dirty="0" smtClean="0">
                          <a:solidFill>
                            <a:srgbClr val="C00000"/>
                          </a:solidFill>
                        </a:rPr>
                        <a:t>16</a:t>
                      </a:r>
                      <a:r>
                        <a:rPr lang="es-CO" sz="1400" b="0" dirty="0" smtClean="0">
                          <a:solidFill>
                            <a:schemeClr val="tx1"/>
                          </a:solidFill>
                        </a:rPr>
                        <a:t>-19)</a:t>
                      </a:r>
                      <a:endParaRPr lang="es-CO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6613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O1.2.T.PI1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National Inter-sectoral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Coordination: baseline, recommendations, tracking progress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(40)</a:t>
                      </a:r>
                      <a:endParaRPr lang="es-CO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O1.3.T.PI1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Mainstreaming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EBM in policies (incl. baseline)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(70)</a:t>
                      </a:r>
                      <a:endParaRPr lang="es-CO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C5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O5.1.T.PI1-4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Updating of inventory on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Programmes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, Projects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&amp; Initiatives relevant to the CLME+ SAP (repository)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(50)</a:t>
                      </a: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C5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O5.2.T.PI1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Indicators for SAP M&amp;E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/ protocols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(65)</a:t>
                      </a: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C5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O5.3.T.PI4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CLME+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experience notes (IW:LEARN)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(10)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03739" y="6305545"/>
            <a:ext cx="23402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(Amounts in 1000s of USD)</a:t>
            </a:r>
            <a:endParaRPr lang="es-CO" sz="1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359531" y="6351711"/>
            <a:ext cx="460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>
                <a:solidFill>
                  <a:srgbClr val="0070C0"/>
                </a:solidFill>
              </a:rPr>
              <a:t>*30% of </a:t>
            </a:r>
            <a:r>
              <a:rPr lang="es-CO" sz="1200" dirty="0" err="1" smtClean="0">
                <a:solidFill>
                  <a:srgbClr val="0070C0"/>
                </a:solidFill>
              </a:rPr>
              <a:t>resources</a:t>
            </a:r>
            <a:r>
              <a:rPr lang="es-CO" sz="1200" dirty="0" smtClean="0">
                <a:solidFill>
                  <a:srgbClr val="0070C0"/>
                </a:solidFill>
              </a:rPr>
              <a:t> </a:t>
            </a:r>
            <a:r>
              <a:rPr lang="es-CO" sz="1200" dirty="0" err="1" smtClean="0">
                <a:solidFill>
                  <a:srgbClr val="0070C0"/>
                </a:solidFill>
              </a:rPr>
              <a:t>needed</a:t>
            </a:r>
            <a:r>
              <a:rPr lang="es-CO" sz="1200" dirty="0" smtClean="0">
                <a:solidFill>
                  <a:srgbClr val="0070C0"/>
                </a:solidFill>
              </a:rPr>
              <a:t> </a:t>
            </a:r>
            <a:r>
              <a:rPr lang="es-CO" sz="1200" dirty="0" err="1" smtClean="0">
                <a:solidFill>
                  <a:srgbClr val="0070C0"/>
                </a:solidFill>
              </a:rPr>
              <a:t>for</a:t>
            </a:r>
            <a:r>
              <a:rPr lang="es-CO" sz="1200" dirty="0" smtClean="0">
                <a:solidFill>
                  <a:srgbClr val="0070C0"/>
                </a:solidFill>
              </a:rPr>
              <a:t> 2018 </a:t>
            </a:r>
            <a:r>
              <a:rPr lang="es-CO" sz="1200" dirty="0" err="1" smtClean="0">
                <a:solidFill>
                  <a:srgbClr val="0070C0"/>
                </a:solidFill>
              </a:rPr>
              <a:t>paid</a:t>
            </a:r>
            <a:r>
              <a:rPr lang="es-CO" sz="1200" dirty="0" smtClean="0">
                <a:solidFill>
                  <a:srgbClr val="0070C0"/>
                </a:solidFill>
              </a:rPr>
              <a:t> to Co-</a:t>
            </a:r>
            <a:r>
              <a:rPr lang="es-CO" sz="1200" dirty="0" err="1" smtClean="0">
                <a:solidFill>
                  <a:srgbClr val="0070C0"/>
                </a:solidFill>
              </a:rPr>
              <a:t>executing</a:t>
            </a:r>
            <a:r>
              <a:rPr lang="es-CO" sz="1200" dirty="0" smtClean="0">
                <a:solidFill>
                  <a:srgbClr val="0070C0"/>
                </a:solidFill>
              </a:rPr>
              <a:t> </a:t>
            </a:r>
            <a:r>
              <a:rPr lang="es-CO" sz="1200" dirty="0" err="1" smtClean="0">
                <a:solidFill>
                  <a:srgbClr val="0070C0"/>
                </a:solidFill>
              </a:rPr>
              <a:t>partner</a:t>
            </a:r>
            <a:r>
              <a:rPr lang="es-CO" sz="1200" dirty="0" smtClean="0">
                <a:solidFill>
                  <a:srgbClr val="0070C0"/>
                </a:solidFill>
              </a:rPr>
              <a:t> in 2017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5656" y="116632"/>
            <a:ext cx="6300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70C0"/>
                </a:solidFill>
              </a:rPr>
              <a:t>CO-EXECUTING ARRANGEMENTS</a:t>
            </a:r>
          </a:p>
          <a:p>
            <a:pPr algn="ctr"/>
            <a:r>
              <a:rPr lang="en-US" sz="2000" b="1" i="1" dirty="0" smtClean="0">
                <a:solidFill>
                  <a:srgbClr val="0070C0"/>
                </a:solidFill>
              </a:rPr>
              <a:t>(“responsible parties”)</a:t>
            </a:r>
            <a:endParaRPr lang="en-US" sz="20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6684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183500"/>
              </p:ext>
            </p:extLst>
          </p:nvPr>
        </p:nvGraphicFramePr>
        <p:xfrm>
          <a:off x="323528" y="620688"/>
          <a:ext cx="8640960" cy="2863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/>
                <a:gridCol w="1052288"/>
                <a:gridCol w="1401234"/>
                <a:gridCol w="3163102"/>
                <a:gridCol w="936104"/>
                <a:gridCol w="864096"/>
                <a:gridCol w="792088"/>
              </a:tblGrid>
              <a:tr h="576064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RESPONSIBLE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PARTY: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OECS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2016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2017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 b="0" dirty="0" smtClean="0">
                          <a:solidFill>
                            <a:schemeClr val="tx1"/>
                          </a:solidFill>
                        </a:rPr>
                        <a:t>(total </a:t>
                      </a:r>
                    </a:p>
                    <a:p>
                      <a:pPr algn="ctr"/>
                      <a:r>
                        <a:rPr lang="es-CO" sz="1300" b="0" dirty="0" smtClean="0">
                          <a:solidFill>
                            <a:schemeClr val="tx1"/>
                          </a:solidFill>
                        </a:rPr>
                        <a:t>2016-19)</a:t>
                      </a:r>
                      <a:endParaRPr lang="es-CO" sz="13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6613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C1</a:t>
                      </a:r>
                      <a:endParaRPr lang="es-CO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O1.1.T.PI5</a:t>
                      </a:r>
                      <a:endParaRPr lang="es-CO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Interim</a:t>
                      </a:r>
                      <a:r>
                        <a:rPr lang="es-CO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CO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Mechanism</a:t>
                      </a:r>
                      <a:r>
                        <a:rPr lang="es-CO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es-CO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support</a:t>
                      </a:r>
                      <a:r>
                        <a:rPr lang="es-CO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CO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coordinated</a:t>
                      </a:r>
                      <a:r>
                        <a:rPr lang="es-CO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SAP </a:t>
                      </a:r>
                      <a:r>
                        <a:rPr lang="es-CO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implementation</a:t>
                      </a:r>
                      <a:endParaRPr lang="es-CO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7.5</a:t>
                      </a:r>
                      <a:endParaRPr lang="es-CO" sz="14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(15)</a:t>
                      </a:r>
                      <a:endParaRPr lang="es-CO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613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s-CO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O1.2.T.PI1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National Inter-sectoral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Coordination (NICs)</a:t>
                      </a:r>
                      <a:endParaRPr lang="es-CO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s-CO" sz="14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s-CO" sz="14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(20)</a:t>
                      </a:r>
                      <a:endParaRPr lang="es-CO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s-CO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O1.4.T.PI1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MoU data &amp; information exchange</a:t>
                      </a:r>
                      <a:endParaRPr lang="es-CO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s-CO" sz="14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s-CO" sz="14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(15)</a:t>
                      </a:r>
                      <a:endParaRPr lang="es-CO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O2.4.T.PI1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Communication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Strategy – decentralized comp.</a:t>
                      </a:r>
                      <a:endParaRPr lang="es-CO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7.5</a:t>
                      </a:r>
                      <a:endParaRPr lang="es-CO" sz="14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7.5</a:t>
                      </a:r>
                      <a:endParaRPr lang="es-CO" sz="14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(20)</a:t>
                      </a:r>
                      <a:endParaRPr lang="es-CO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C5</a:t>
                      </a:r>
                      <a:endParaRPr lang="es-CO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O5.2.T.PI2</a:t>
                      </a:r>
                      <a:endParaRPr lang="es-CO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SAP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M&amp;E</a:t>
                      </a:r>
                      <a:endParaRPr lang="es-CO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s-CO" sz="14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s-CO" sz="14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(50)</a:t>
                      </a:r>
                      <a:endParaRPr lang="es-CO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C5</a:t>
                      </a:r>
                      <a:endParaRPr lang="es-CO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O5.3.T.PI2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State of the Marine Environment (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perpet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TDA/SAP)</a:t>
                      </a:r>
                      <a:endParaRPr lang="es-CO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s-CO" sz="14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s-CO" sz="14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(40)</a:t>
                      </a:r>
                      <a:endParaRPr lang="es-CO" sz="13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7504" y="116632"/>
            <a:ext cx="89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REVISED/FURTHER SPECIFIED - FOR APPROVAL BY PSC</a:t>
            </a:r>
            <a:endParaRPr lang="es-CO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953281"/>
              </p:ext>
            </p:extLst>
          </p:nvPr>
        </p:nvGraphicFramePr>
        <p:xfrm>
          <a:off x="323527" y="4077072"/>
          <a:ext cx="864096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132"/>
                <a:gridCol w="901204"/>
                <a:gridCol w="1401234"/>
                <a:gridCol w="3019087"/>
                <a:gridCol w="1080120"/>
                <a:gridCol w="864096"/>
                <a:gridCol w="792087"/>
              </a:tblGrid>
              <a:tr h="504056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RESPONSIBLE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PARTY: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IOC of UNESCO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2016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2017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0" dirty="0" smtClean="0">
                          <a:solidFill>
                            <a:schemeClr val="tx1"/>
                          </a:solidFill>
                        </a:rPr>
                        <a:t>(total </a:t>
                      </a:r>
                    </a:p>
                    <a:p>
                      <a:pPr algn="ctr"/>
                      <a:r>
                        <a:rPr lang="es-CO" sz="1400" b="0" dirty="0" smtClean="0">
                          <a:solidFill>
                            <a:schemeClr val="tx1"/>
                          </a:solidFill>
                        </a:rPr>
                        <a:t>2016-19)</a:t>
                      </a:r>
                      <a:endParaRPr lang="es-CO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6613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O2.5.T.PI1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Training Strategy </a:t>
                      </a:r>
                      <a:r>
                        <a:rPr lang="en-US" sz="1600" dirty="0" smtClean="0">
                          <a:solidFill>
                            <a:srgbClr val="008000"/>
                          </a:solidFill>
                        </a:rPr>
                        <a:t>-&gt; Portal/Gateway</a:t>
                      </a:r>
                      <a:endParaRPr lang="es-CO" sz="1600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(60)</a:t>
                      </a:r>
                      <a:endParaRPr lang="es-CO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O2.5.T.PI3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Training Materials </a:t>
                      </a:r>
                      <a:r>
                        <a:rPr lang="en-US" sz="1600" dirty="0" smtClean="0">
                          <a:solidFill>
                            <a:srgbClr val="008000"/>
                          </a:solidFill>
                        </a:rPr>
                        <a:t>-&gt; repository</a:t>
                      </a:r>
                      <a:endParaRPr lang="es-CO" sz="1600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(25)</a:t>
                      </a:r>
                      <a:endParaRPr lang="es-CO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C5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O5.3.T.PI2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State of the Marine Environment (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perpet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TDA/SAP)</a:t>
                      </a:r>
                      <a:endParaRPr lang="es-CO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(40*)</a:t>
                      </a:r>
                      <a:endParaRPr lang="es-CO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979712" y="6497136"/>
            <a:ext cx="23402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(Amounts in 1000s of USD)</a:t>
            </a:r>
            <a:endParaRPr lang="es-CO" sz="12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6156176" y="6302112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/>
              <a:t>*2016-2017: </a:t>
            </a:r>
            <a:r>
              <a:rPr lang="es-CO" sz="1200" dirty="0" err="1" smtClean="0"/>
              <a:t>co-financing</a:t>
            </a:r>
            <a:r>
              <a:rPr lang="es-CO" sz="1200" dirty="0" smtClean="0"/>
              <a:t> </a:t>
            </a:r>
            <a:r>
              <a:rPr lang="es-CO" sz="1200" dirty="0" err="1" smtClean="0"/>
              <a:t>through</a:t>
            </a:r>
            <a:r>
              <a:rPr lang="es-CO" sz="1200" dirty="0" smtClean="0"/>
              <a:t> CMA2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7964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4098979"/>
              </p:ext>
            </p:extLst>
          </p:nvPr>
        </p:nvGraphicFramePr>
        <p:xfrm>
          <a:off x="323528" y="620688"/>
          <a:ext cx="8424935" cy="20057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554"/>
                <a:gridCol w="878674"/>
                <a:gridCol w="1366203"/>
                <a:gridCol w="2045122"/>
                <a:gridCol w="1188794"/>
                <a:gridCol w="1188794"/>
                <a:gridCol w="1188794"/>
              </a:tblGrid>
              <a:tr h="969425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RESPONSIBLE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PARTY: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GCFI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2016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2017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0" dirty="0" smtClean="0">
                          <a:solidFill>
                            <a:schemeClr val="tx1"/>
                          </a:solidFill>
                        </a:rPr>
                        <a:t>(total </a:t>
                      </a:r>
                    </a:p>
                    <a:p>
                      <a:pPr algn="ctr"/>
                      <a:r>
                        <a:rPr lang="es-CO" sz="1400" b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r>
                        <a:rPr lang="es-CO" sz="1400" b="0" u="sng" dirty="0" smtClean="0">
                          <a:solidFill>
                            <a:srgbClr val="C00000"/>
                          </a:solidFill>
                        </a:rPr>
                        <a:t>16</a:t>
                      </a:r>
                      <a:r>
                        <a:rPr lang="es-CO" sz="1400" b="0" dirty="0" smtClean="0">
                          <a:solidFill>
                            <a:schemeClr val="tx1"/>
                          </a:solidFill>
                        </a:rPr>
                        <a:t>-19)</a:t>
                      </a:r>
                      <a:endParaRPr lang="es-CO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6613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O2.6.T.PI1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Annual GCFI meetings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(40)</a:t>
                      </a:r>
                      <a:endParaRPr lang="es-CO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O2.6.T.PI1</a:t>
                      </a:r>
                      <a:endParaRPr lang="es-CO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Research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Strategies to support policy/management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(50)</a:t>
                      </a:r>
                      <a:endParaRPr lang="es-CO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7504" y="116632"/>
            <a:ext cx="89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REVISED/FURTHER SPECIFIED - FOR APPROVAL BY PSC</a:t>
            </a:r>
            <a:endParaRPr lang="es-CO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674039"/>
              </p:ext>
            </p:extLst>
          </p:nvPr>
        </p:nvGraphicFramePr>
        <p:xfrm>
          <a:off x="323527" y="2924944"/>
          <a:ext cx="8424935" cy="3407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554"/>
                <a:gridCol w="878674"/>
                <a:gridCol w="1366203"/>
                <a:gridCol w="2045122"/>
                <a:gridCol w="1188794"/>
                <a:gridCol w="1188794"/>
                <a:gridCol w="1188794"/>
              </a:tblGrid>
              <a:tr h="969425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RESPONSIBLE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PARTY: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CANARI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2016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2017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0" dirty="0" smtClean="0">
                          <a:solidFill>
                            <a:schemeClr val="tx1"/>
                          </a:solidFill>
                        </a:rPr>
                        <a:t>(total </a:t>
                      </a:r>
                    </a:p>
                    <a:p>
                      <a:pPr algn="ctr"/>
                      <a:r>
                        <a:rPr lang="es-CO" sz="1400" b="0" dirty="0" smtClean="0">
                          <a:solidFill>
                            <a:schemeClr val="tx1"/>
                          </a:solidFill>
                        </a:rPr>
                        <a:t>2016-19)</a:t>
                      </a:r>
                      <a:endParaRPr lang="es-CO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6613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O2.2.T.PI1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Civil Society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SAP (C-SAP)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(80)</a:t>
                      </a:r>
                      <a:endParaRPr lang="es-CO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O2.2.T.PI3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Small Grants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Coordination Mechanism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(50)</a:t>
                      </a:r>
                      <a:endParaRPr lang="es-CO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C3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O3.5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Small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Grants – min 1 supporting C-SAP &amp; 1 supporting P-SAP implementation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(120)</a:t>
                      </a:r>
                      <a:endParaRPr lang="es-CO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C3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O3.5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Demo/Alternative Livelihoods–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seamoss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(SKN)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endParaRPr lang="es-CO" sz="1600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(100)</a:t>
                      </a:r>
                      <a:endParaRPr lang="es-CO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732240" y="6354281"/>
            <a:ext cx="23402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(Amounts in 1000s of USD)</a:t>
            </a:r>
            <a:endParaRPr lang="es-CO" sz="1200" i="1" dirty="0"/>
          </a:p>
        </p:txBody>
      </p:sp>
    </p:spTree>
    <p:extLst>
      <p:ext uri="{BB962C8B-B14F-4D97-AF65-F5344CB8AC3E}">
        <p14:creationId xmlns:p14="http://schemas.microsoft.com/office/powerpoint/2010/main" val="2990652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entagon 22"/>
          <p:cNvSpPr/>
          <p:nvPr/>
        </p:nvSpPr>
        <p:spPr>
          <a:xfrm>
            <a:off x="6156176" y="3603312"/>
            <a:ext cx="1296144" cy="36004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099" name="16 CuadroTexto"/>
          <p:cNvSpPr txBox="1">
            <a:spLocks noChangeArrowheads="1"/>
          </p:cNvSpPr>
          <p:nvPr/>
        </p:nvSpPr>
        <p:spPr bwMode="auto">
          <a:xfrm>
            <a:off x="3347864" y="174755"/>
            <a:ext cx="5616873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CO" sz="2600" b="1" dirty="0" smtClean="0"/>
              <a:t>CLME+ </a:t>
            </a:r>
          </a:p>
          <a:p>
            <a:pPr algn="ctr"/>
            <a:r>
              <a:rPr lang="es-CO" sz="2600" b="1" dirty="0" smtClean="0"/>
              <a:t>“ANNUAL” AND TOTAL BUDGET</a:t>
            </a:r>
            <a:endParaRPr lang="es-CO" sz="26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3631749" y="1542910"/>
            <a:ext cx="1944216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as in PRODOC</a:t>
            </a:r>
            <a:endParaRPr lang="es-CO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767835" y="4886418"/>
            <a:ext cx="5536322" cy="55399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Budget revision during the Inception Phase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(</a:t>
            </a:r>
            <a:r>
              <a:rPr lang="en-US" sz="1200" u="sng" dirty="0" smtClean="0">
                <a:solidFill>
                  <a:srgbClr val="0070C0"/>
                </a:solidFill>
              </a:rPr>
              <a:t>adaptation</a:t>
            </a:r>
            <a:r>
              <a:rPr lang="en-US" sz="1200" dirty="0" smtClean="0">
                <a:solidFill>
                  <a:srgbClr val="0070C0"/>
                </a:solidFill>
              </a:rPr>
              <a:t> from project years to </a:t>
            </a:r>
            <a:r>
              <a:rPr lang="en-US" sz="1200" u="sng" dirty="0" smtClean="0">
                <a:solidFill>
                  <a:srgbClr val="0070C0"/>
                </a:solidFill>
              </a:rPr>
              <a:t>Calendar Years</a:t>
            </a:r>
            <a:r>
              <a:rPr lang="en-US" sz="1200" dirty="0" smtClean="0">
                <a:solidFill>
                  <a:srgbClr val="0070C0"/>
                </a:solidFill>
              </a:rPr>
              <a:t> + </a:t>
            </a:r>
            <a:r>
              <a:rPr lang="en-US" sz="1200" u="sng" dirty="0" smtClean="0">
                <a:solidFill>
                  <a:srgbClr val="0070C0"/>
                </a:solidFill>
              </a:rPr>
              <a:t>revised</a:t>
            </a:r>
            <a:r>
              <a:rPr lang="en-US" sz="1200" dirty="0" smtClean="0">
                <a:solidFill>
                  <a:srgbClr val="0070C0"/>
                </a:solidFill>
              </a:rPr>
              <a:t> project </a:t>
            </a:r>
            <a:r>
              <a:rPr lang="en-US" sz="1200" u="sng" dirty="0" smtClean="0">
                <a:solidFill>
                  <a:srgbClr val="0070C0"/>
                </a:solidFill>
              </a:rPr>
              <a:t>planning</a:t>
            </a:r>
            <a:r>
              <a:rPr lang="en-US" sz="1200" dirty="0" smtClean="0">
                <a:solidFill>
                  <a:srgbClr val="0070C0"/>
                </a:solidFill>
              </a:rPr>
              <a:t>)</a:t>
            </a:r>
            <a:endParaRPr lang="es-CO" sz="1200" dirty="0">
              <a:solidFill>
                <a:srgbClr val="0070C0"/>
              </a:solidFill>
            </a:endParaRPr>
          </a:p>
        </p:txBody>
      </p:sp>
      <p:sp>
        <p:nvSpPr>
          <p:cNvPr id="11" name="Pentagon 10"/>
          <p:cNvSpPr/>
          <p:nvPr/>
        </p:nvSpPr>
        <p:spPr>
          <a:xfrm>
            <a:off x="6084168" y="2998456"/>
            <a:ext cx="1368152" cy="360040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Pentagon 11"/>
          <p:cNvSpPr/>
          <p:nvPr/>
        </p:nvSpPr>
        <p:spPr>
          <a:xfrm>
            <a:off x="4716016" y="2998456"/>
            <a:ext cx="1584176" cy="360040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Pentagon 12"/>
          <p:cNvSpPr/>
          <p:nvPr/>
        </p:nvSpPr>
        <p:spPr>
          <a:xfrm>
            <a:off x="3635896" y="2998456"/>
            <a:ext cx="1440160" cy="360040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Pentagon 13"/>
          <p:cNvSpPr/>
          <p:nvPr/>
        </p:nvSpPr>
        <p:spPr>
          <a:xfrm>
            <a:off x="2483768" y="2996952"/>
            <a:ext cx="1512168" cy="360040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Pentagon 1"/>
          <p:cNvSpPr/>
          <p:nvPr/>
        </p:nvSpPr>
        <p:spPr>
          <a:xfrm>
            <a:off x="1619672" y="2993201"/>
            <a:ext cx="1152128" cy="360040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TextBox 3"/>
          <p:cNvSpPr txBox="1"/>
          <p:nvPr/>
        </p:nvSpPr>
        <p:spPr>
          <a:xfrm>
            <a:off x="1763688" y="302998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      19.3%               40.5%            62.5%              83.6%              100%</a:t>
            </a:r>
            <a:endParaRPr lang="es-CO" sz="1400" b="1" dirty="0"/>
          </a:p>
        </p:txBody>
      </p:sp>
      <p:sp>
        <p:nvSpPr>
          <p:cNvPr id="16" name="Pentagon 15"/>
          <p:cNvSpPr/>
          <p:nvPr/>
        </p:nvSpPr>
        <p:spPr>
          <a:xfrm>
            <a:off x="5508104" y="3608567"/>
            <a:ext cx="1296144" cy="36004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Pentagon 16"/>
          <p:cNvSpPr/>
          <p:nvPr/>
        </p:nvSpPr>
        <p:spPr>
          <a:xfrm>
            <a:off x="4355976" y="3608567"/>
            <a:ext cx="1512168" cy="36004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Pentagon 17"/>
          <p:cNvSpPr/>
          <p:nvPr/>
        </p:nvSpPr>
        <p:spPr>
          <a:xfrm>
            <a:off x="3347864" y="3608567"/>
            <a:ext cx="1368152" cy="36004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" name="Pentagon 18"/>
          <p:cNvSpPr/>
          <p:nvPr/>
        </p:nvSpPr>
        <p:spPr>
          <a:xfrm>
            <a:off x="2123728" y="3608303"/>
            <a:ext cx="1512168" cy="36004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Pentagon 19"/>
          <p:cNvSpPr/>
          <p:nvPr/>
        </p:nvSpPr>
        <p:spPr>
          <a:xfrm>
            <a:off x="1619672" y="3608567"/>
            <a:ext cx="864096" cy="36004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1" name="TextBox 20"/>
          <p:cNvSpPr txBox="1"/>
          <p:nvPr/>
        </p:nvSpPr>
        <p:spPr>
          <a:xfrm>
            <a:off x="1871700" y="3629301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3.6%             33.9%           60.3%             80.1%         96.0 %    100%</a:t>
            </a:r>
            <a:endParaRPr lang="es-CO" sz="1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619672" y="2276872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YR1            YR2            YR3          YR4            YR5</a:t>
            </a:r>
            <a:endParaRPr lang="es-CO" dirty="0"/>
          </a:p>
        </p:txBody>
      </p:sp>
      <p:sp>
        <p:nvSpPr>
          <p:cNvPr id="25" name="TextBox 24"/>
          <p:cNvSpPr txBox="1"/>
          <p:nvPr/>
        </p:nvSpPr>
        <p:spPr>
          <a:xfrm>
            <a:off x="1619672" y="4162601"/>
            <a:ext cx="5832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  2015           2016               2017              2018             2019         2020</a:t>
            </a:r>
            <a:endParaRPr lang="es-CO" sz="1400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86" y="15712"/>
            <a:ext cx="3250870" cy="118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86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7503" y="1412776"/>
            <a:ext cx="89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REVISED/FURTHER SPECIFIED - FOR APPROVAL BY PSC</a:t>
            </a:r>
            <a:endParaRPr lang="es-CO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005262"/>
              </p:ext>
            </p:extLst>
          </p:nvPr>
        </p:nvGraphicFramePr>
        <p:xfrm>
          <a:off x="359532" y="2492896"/>
          <a:ext cx="8424935" cy="1330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554"/>
                <a:gridCol w="1051626"/>
                <a:gridCol w="1193251"/>
                <a:gridCol w="2045122"/>
                <a:gridCol w="1188794"/>
                <a:gridCol w="1188794"/>
                <a:gridCol w="1188794"/>
              </a:tblGrid>
              <a:tr h="969425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RESPONSIBLE</a:t>
                      </a:r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 PARTY: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COMPETITIVE</a:t>
                      </a:r>
                      <a:r>
                        <a:rPr lang="en-US" baseline="0" dirty="0" smtClean="0">
                          <a:solidFill>
                            <a:srgbClr val="C00000"/>
                          </a:solidFill>
                        </a:rPr>
                        <a:t> SELECTION</a:t>
                      </a:r>
                      <a:endParaRPr lang="es-CO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2016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rgbClr val="0070C0"/>
                          </a:solidFill>
                        </a:rPr>
                        <a:t>2017</a:t>
                      </a:r>
                      <a:endParaRPr lang="es-CO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0" dirty="0" smtClean="0">
                          <a:solidFill>
                            <a:schemeClr val="tx1"/>
                          </a:solidFill>
                        </a:rPr>
                        <a:t>(total </a:t>
                      </a:r>
                    </a:p>
                    <a:p>
                      <a:pPr algn="ctr"/>
                      <a:r>
                        <a:rPr lang="es-CO" sz="1400" b="0" dirty="0" smtClean="0">
                          <a:solidFill>
                            <a:schemeClr val="tx1"/>
                          </a:solidFill>
                        </a:rPr>
                        <a:t>2016-19)</a:t>
                      </a:r>
                      <a:endParaRPr lang="es-CO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614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C2</a:t>
                      </a:r>
                      <a:endParaRPr lang="es-CO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O2.2.T.PI2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Private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 Sector SAP (P-SAP)</a:t>
                      </a:r>
                      <a:endParaRPr lang="es-CO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endParaRPr lang="es-CO" sz="16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  <a:endParaRPr lang="es-CO" sz="16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(110)</a:t>
                      </a:r>
                      <a:endParaRPr lang="es-CO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803739" y="4077072"/>
            <a:ext cx="23402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(Amounts in 1000s of USD)</a:t>
            </a:r>
            <a:endParaRPr lang="es-CO" sz="12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475656" y="116632"/>
            <a:ext cx="630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70C0"/>
                </a:solidFill>
              </a:rPr>
              <a:t>CO-EXECUTING ARRANGEMENTS</a:t>
            </a:r>
          </a:p>
        </p:txBody>
      </p:sp>
    </p:spTree>
    <p:extLst>
      <p:ext uri="{BB962C8B-B14F-4D97-AF65-F5344CB8AC3E}">
        <p14:creationId xmlns:p14="http://schemas.microsoft.com/office/powerpoint/2010/main" val="16936221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789283"/>
              </p:ext>
            </p:extLst>
          </p:nvPr>
        </p:nvGraphicFramePr>
        <p:xfrm>
          <a:off x="251520" y="116632"/>
          <a:ext cx="8640958" cy="6472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9096"/>
                <a:gridCol w="1905220"/>
                <a:gridCol w="1628321"/>
                <a:gridCol w="1628321"/>
              </a:tblGrid>
              <a:tr h="5574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sng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AWP/BUDGET (1000s of USD) </a:t>
                      </a:r>
                    </a:p>
                    <a:p>
                      <a:pPr algn="ctr" fontAlgn="b"/>
                      <a:r>
                        <a:rPr lang="en-US" sz="1600" b="1" i="0" u="sng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for </a:t>
                      </a:r>
                      <a:r>
                        <a:rPr lang="en-US" sz="1600" b="1" i="0" u="sng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approval by SCM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sng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sng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sng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(2018)</a:t>
                      </a:r>
                      <a:endParaRPr lang="es-CO" sz="1600" b="1" i="0" u="sng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2601">
                <a:tc>
                  <a:txBody>
                    <a:bodyPr/>
                    <a:lstStyle/>
                    <a:p>
                      <a:pPr algn="ctr" fontAlgn="b"/>
                      <a:endParaRPr lang="es-CO" sz="16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CO" sz="16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pre-approval SCM budget</a:t>
                      </a:r>
                      <a:endParaRPr lang="es-CO" sz="16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423918">
                <a:tc>
                  <a:txBody>
                    <a:bodyPr/>
                    <a:lstStyle/>
                    <a:p>
                      <a:pPr algn="l" fontAlgn="b"/>
                      <a:r>
                        <a:rPr lang="es-CO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Staff</a:t>
                      </a:r>
                      <a:r>
                        <a:rPr lang="es-CO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s-CO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Consultants</a:t>
                      </a:r>
                      <a:r>
                        <a:rPr lang="es-CO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(GEF </a:t>
                      </a:r>
                      <a:r>
                        <a:rPr lang="es-CO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grant</a:t>
                      </a:r>
                      <a:r>
                        <a:rPr lang="es-CO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s-CO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575.8*</a:t>
                      </a:r>
                      <a:endParaRPr lang="es-CO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575.7*</a:t>
                      </a:r>
                      <a:endParaRPr lang="es-CO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sng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+85K</a:t>
                      </a:r>
                      <a:endParaRPr lang="es-CO" sz="1400" b="0" i="0" u="sng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423918">
                <a:tc>
                  <a:txBody>
                    <a:bodyPr/>
                    <a:lstStyle/>
                    <a:p>
                      <a:pPr algn="l" fontAlgn="b"/>
                      <a:r>
                        <a:rPr lang="es-CO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Travel</a:t>
                      </a:r>
                      <a:r>
                        <a:rPr lang="es-CO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(incl. SCM, PEG,…)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321.5</a:t>
                      </a:r>
                      <a:endParaRPr lang="es-CO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271.0</a:t>
                      </a:r>
                      <a:endParaRPr lang="es-CO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  <a:r>
                        <a:rPr lang="en-US" sz="1400" b="0" i="1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en-US" sz="1400" b="0" i="1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allocated </a:t>
                      </a:r>
                    </a:p>
                    <a:p>
                      <a:pPr algn="ctr" fontAlgn="b"/>
                      <a:r>
                        <a:rPr lang="en-US" sz="1400" b="0" i="1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to </a:t>
                      </a:r>
                    </a:p>
                    <a:p>
                      <a:pPr algn="ctr" fontAlgn="b"/>
                      <a:r>
                        <a:rPr lang="en-US" sz="1400" b="0" i="1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  <a:endParaRPr lang="es-CO" sz="1400" b="0" i="1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423918">
                <a:tc>
                  <a:txBody>
                    <a:bodyPr/>
                    <a:lstStyle/>
                    <a:p>
                      <a:pPr algn="l" fontAlgn="b"/>
                      <a:r>
                        <a:rPr lang="es-CO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Contractual </a:t>
                      </a:r>
                      <a:r>
                        <a:rPr lang="es-CO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Services</a:t>
                      </a:r>
                      <a:endParaRPr lang="es-CO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2,535.6</a:t>
                      </a:r>
                      <a:endParaRPr lang="es-CO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2,080.4</a:t>
                      </a:r>
                      <a:endParaRPr lang="es-CO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600" b="0" i="1" u="none" strike="noStrike" dirty="0" smtClean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557481">
                <a:tc>
                  <a:txBody>
                    <a:bodyPr/>
                    <a:lstStyle/>
                    <a:p>
                      <a:pPr algn="l" fontAlgn="b"/>
                      <a:r>
                        <a:rPr lang="es-CO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Rental</a:t>
                      </a:r>
                      <a:r>
                        <a:rPr lang="es-CO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s-CO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Maintenance</a:t>
                      </a:r>
                      <a:r>
                        <a:rPr lang="es-CO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s-CO" sz="1800" b="0" i="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s-CO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s-CO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Premises</a:t>
                      </a:r>
                      <a:r>
                        <a:rPr lang="es-CO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Meeting </a:t>
                      </a:r>
                      <a:r>
                        <a:rPr lang="es-CO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Rooms</a:t>
                      </a:r>
                      <a:r>
                        <a:rPr lang="es-CO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28.0</a:t>
                      </a:r>
                      <a:endParaRPr lang="es-CO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101.0</a:t>
                      </a:r>
                      <a:endParaRPr lang="es-CO" sz="18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b"/>
                      <a:endParaRPr lang="es-CO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423918">
                <a:tc>
                  <a:txBody>
                    <a:bodyPr/>
                    <a:lstStyle/>
                    <a:p>
                      <a:pPr algn="l" fontAlgn="b"/>
                      <a:r>
                        <a:rPr lang="es-CO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Equipment</a:t>
                      </a:r>
                      <a:r>
                        <a:rPr lang="es-CO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s-CO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Furniture</a:t>
                      </a:r>
                      <a:r>
                        <a:rPr lang="es-CO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es-CO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incl</a:t>
                      </a:r>
                      <a:r>
                        <a:rPr lang="es-CO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ITC)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29.0</a:t>
                      </a:r>
                      <a:endParaRPr lang="es-CO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7.0</a:t>
                      </a:r>
                      <a:endParaRPr lang="es-CO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CO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423918">
                <a:tc>
                  <a:txBody>
                    <a:bodyPr/>
                    <a:lstStyle/>
                    <a:p>
                      <a:pPr algn="l" fontAlgn="b"/>
                      <a:r>
                        <a:rPr lang="es-CO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Audiovisuals</a:t>
                      </a:r>
                      <a:r>
                        <a:rPr lang="es-CO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s-CO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Printing</a:t>
                      </a:r>
                      <a:r>
                        <a:rPr lang="es-CO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s-CO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Translations</a:t>
                      </a:r>
                      <a:endParaRPr lang="es-CO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20.0</a:t>
                      </a:r>
                      <a:endParaRPr lang="es-CO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30.0</a:t>
                      </a:r>
                      <a:endParaRPr lang="es-CO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CO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423918">
                <a:tc>
                  <a:txBody>
                    <a:bodyPr/>
                    <a:lstStyle/>
                    <a:p>
                      <a:pPr algn="l" fontAlgn="b"/>
                      <a:r>
                        <a:rPr lang="es-CO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Supplies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16.0</a:t>
                      </a:r>
                      <a:endParaRPr lang="es-CO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16.0</a:t>
                      </a:r>
                      <a:endParaRPr lang="es-CO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CO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423918">
                <a:tc>
                  <a:txBody>
                    <a:bodyPr/>
                    <a:lstStyle/>
                    <a:p>
                      <a:pPr algn="l" fontAlgn="b"/>
                      <a:r>
                        <a:rPr lang="es-CO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Miscellaneous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12.0</a:t>
                      </a:r>
                      <a:endParaRPr lang="es-CO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12.0</a:t>
                      </a:r>
                      <a:endParaRPr lang="es-CO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CO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423918">
                <a:tc>
                  <a:txBody>
                    <a:bodyPr/>
                    <a:lstStyle/>
                    <a:p>
                      <a:pPr algn="l" fontAlgn="b"/>
                      <a:r>
                        <a:rPr lang="es-CO" sz="1800" b="0" i="1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Management Costs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241.6</a:t>
                      </a:r>
                      <a:endParaRPr lang="es-CO" sz="18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208.9</a:t>
                      </a:r>
                      <a:endParaRPr lang="es-CO" sz="18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CO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7082">
                <a:tc>
                  <a:txBody>
                    <a:bodyPr/>
                    <a:lstStyle/>
                    <a:p>
                      <a:pPr algn="l" fontAlgn="b"/>
                      <a:endParaRPr lang="es-C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C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C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423918">
                <a:tc>
                  <a:txBody>
                    <a:bodyPr/>
                    <a:lstStyle/>
                    <a:p>
                      <a:pPr algn="l" fontAlgn="b"/>
                      <a:r>
                        <a:rPr lang="es-CO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 (net)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3,538.0</a:t>
                      </a:r>
                      <a:endParaRPr lang="es-CO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3,093.1</a:t>
                      </a:r>
                      <a:endParaRPr lang="es-CO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CO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423918">
                <a:tc>
                  <a:txBody>
                    <a:bodyPr/>
                    <a:lstStyle/>
                    <a:p>
                      <a:pPr algn="l" fontAlgn="b"/>
                      <a:r>
                        <a:rPr lang="es-CO" sz="1800" b="1" i="0" u="sng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sng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3,779.6</a:t>
                      </a:r>
                      <a:endParaRPr lang="es-CO" sz="1800" b="1" i="0" u="sng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sng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3,302.0</a:t>
                      </a:r>
                      <a:endParaRPr lang="es-CO" sz="1800" b="1" i="0" u="sng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CO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423918">
                <a:tc>
                  <a:txBody>
                    <a:bodyPr/>
                    <a:lstStyle/>
                    <a:p>
                      <a:pPr algn="l" fontAlgn="b"/>
                      <a:r>
                        <a:rPr lang="es-CO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management</a:t>
                      </a:r>
                      <a:r>
                        <a:rPr lang="es-CO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CO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costs</a:t>
                      </a:r>
                      <a:r>
                        <a:rPr lang="es-CO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(% of total)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6,4%</a:t>
                      </a:r>
                      <a:endParaRPr lang="es-CO" sz="18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6,3%</a:t>
                      </a:r>
                      <a:endParaRPr lang="es-CO" sz="18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CO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148064" y="658100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*includes </a:t>
            </a:r>
            <a:r>
              <a:rPr lang="en-US" sz="1200" dirty="0"/>
              <a:t>buffer for </a:t>
            </a:r>
            <a:r>
              <a:rPr lang="en-US" sz="1200" dirty="0" smtClean="0"/>
              <a:t>(re-)recruitment/EOS entitlements</a:t>
            </a:r>
            <a:endParaRPr lang="es-CO" sz="1200" dirty="0"/>
          </a:p>
        </p:txBody>
      </p:sp>
    </p:spTree>
    <p:extLst>
      <p:ext uri="{BB962C8B-B14F-4D97-AF65-F5344CB8AC3E}">
        <p14:creationId xmlns:p14="http://schemas.microsoft.com/office/powerpoint/2010/main" val="63054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1844824"/>
            <a:ext cx="7313591" cy="439593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979678" y="209120"/>
            <a:ext cx="60486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/>
              <a:t>CLME+ </a:t>
            </a:r>
          </a:p>
          <a:p>
            <a:pPr algn="ctr"/>
            <a:r>
              <a:rPr lang="es-CO" sz="2400" b="1" dirty="0" smtClean="0"/>
              <a:t>IMPLEMENTATION PROGRESS</a:t>
            </a:r>
            <a:endParaRPr lang="en-US" sz="2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86" y="15712"/>
            <a:ext cx="3250870" cy="1184762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H="1">
            <a:off x="4644008" y="3789040"/>
            <a:ext cx="288032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148064" y="3861048"/>
            <a:ext cx="216024" cy="576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103948" y="3274029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bg1">
                    <a:lumMod val="75000"/>
                  </a:schemeClr>
                </a:solidFill>
              </a:rPr>
              <a:t>a</a:t>
            </a:r>
            <a:r>
              <a:rPr lang="en-US" i="1" dirty="0" smtClean="0">
                <a:solidFill>
                  <a:schemeClr val="bg1">
                    <a:lumMod val="75000"/>
                  </a:schemeClr>
                </a:solidFill>
              </a:rPr>
              <a:t>dmin staff hired</a:t>
            </a:r>
            <a:endParaRPr lang="es-CO" i="1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7740352" y="3068960"/>
            <a:ext cx="28676" cy="7468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299419" y="2276872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>
                <a:solidFill>
                  <a:schemeClr val="bg1">
                    <a:lumMod val="75000"/>
                  </a:schemeClr>
                </a:solidFill>
              </a:rPr>
              <a:t>p</a:t>
            </a:r>
            <a:r>
              <a:rPr lang="en-US" i="1" dirty="0" smtClean="0">
                <a:solidFill>
                  <a:schemeClr val="bg1">
                    <a:lumMod val="75000"/>
                  </a:schemeClr>
                </a:solidFill>
              </a:rPr>
              <a:t>ayments possible till mid-Dec</a:t>
            </a:r>
          </a:p>
          <a:p>
            <a:pPr algn="r"/>
            <a:r>
              <a:rPr lang="en-US" i="1" dirty="0" smtClean="0">
                <a:solidFill>
                  <a:schemeClr val="bg1">
                    <a:lumMod val="75000"/>
                  </a:schemeClr>
                </a:solidFill>
              </a:rPr>
              <a:t>only</a:t>
            </a:r>
            <a:endParaRPr lang="es-CO" i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08104" y="6316097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u="sng" dirty="0" smtClean="0"/>
              <a:t>Total (</a:t>
            </a:r>
            <a:r>
              <a:rPr lang="es-CO" b="1" u="sng" dirty="0" err="1" smtClean="0"/>
              <a:t>gross</a:t>
            </a:r>
            <a:r>
              <a:rPr lang="es-CO" b="1" u="sng" dirty="0" smtClean="0"/>
              <a:t>): US$ 456K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25410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16 CuadroTexto"/>
          <p:cNvSpPr txBox="1">
            <a:spLocks noChangeArrowheads="1"/>
          </p:cNvSpPr>
          <p:nvPr/>
        </p:nvSpPr>
        <p:spPr bwMode="auto">
          <a:xfrm>
            <a:off x="2123728" y="1396486"/>
            <a:ext cx="5616873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CO" sz="2600" b="1" dirty="0" smtClean="0"/>
              <a:t>net </a:t>
            </a:r>
            <a:r>
              <a:rPr lang="es-CO" sz="2600" b="1" dirty="0" err="1" smtClean="0"/>
              <a:t>expenditures</a:t>
            </a:r>
            <a:r>
              <a:rPr lang="es-CO" sz="2600" b="1" dirty="0" smtClean="0"/>
              <a:t> 2015</a:t>
            </a:r>
            <a:endParaRPr lang="es-CO" sz="26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3095328" y="192594"/>
            <a:ext cx="60486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/>
              <a:t>CLME+ </a:t>
            </a:r>
          </a:p>
          <a:p>
            <a:pPr algn="ctr"/>
            <a:r>
              <a:rPr lang="es-CO" sz="2400" b="1" dirty="0" smtClean="0"/>
              <a:t>IMPLEMENTATION PROGRESS</a:t>
            </a:r>
            <a:endParaRPr lang="en-US" sz="2400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86" y="15712"/>
            <a:ext cx="3250870" cy="118476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552" y="2108027"/>
            <a:ext cx="8219950" cy="4445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84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2348880"/>
            <a:ext cx="82089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BI-ANNUAL WORK PLAN </a:t>
            </a:r>
          </a:p>
          <a:p>
            <a:pPr algn="ctr"/>
            <a:r>
              <a:rPr lang="en-US" sz="3200" b="1" dirty="0" smtClean="0"/>
              <a:t>&amp; BUDGET </a:t>
            </a:r>
          </a:p>
          <a:p>
            <a:pPr algn="ctr"/>
            <a:endParaRPr lang="en-US" sz="3200" b="1" dirty="0" smtClean="0"/>
          </a:p>
          <a:p>
            <a:pPr algn="ctr"/>
            <a:r>
              <a:rPr lang="en-US" sz="4400" b="1" dirty="0" smtClean="0"/>
              <a:t>2016-2017</a:t>
            </a:r>
            <a:endParaRPr lang="es-CO" sz="4400" b="1" dirty="0"/>
          </a:p>
        </p:txBody>
      </p:sp>
    </p:spTree>
    <p:extLst>
      <p:ext uri="{BB962C8B-B14F-4D97-AF65-F5344CB8AC3E}">
        <p14:creationId xmlns:p14="http://schemas.microsoft.com/office/powerpoint/2010/main" val="422186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700808"/>
            <a:ext cx="8640960" cy="400181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3568" y="332656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BI-ANNUAL WORK PLAN &amp; BUDGET – 2016-2017</a:t>
            </a:r>
            <a:endParaRPr lang="es-CO" sz="2400" b="1" dirty="0"/>
          </a:p>
        </p:txBody>
      </p:sp>
    </p:spTree>
    <p:extLst>
      <p:ext uri="{BB962C8B-B14F-4D97-AF65-F5344CB8AC3E}">
        <p14:creationId xmlns:p14="http://schemas.microsoft.com/office/powerpoint/2010/main" val="53984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332656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BI-ANNUAL WORK PLAN &amp; BUDGET – 2016-2017</a:t>
            </a:r>
            <a:endParaRPr lang="es-CO" sz="24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393204"/>
            <a:ext cx="8856984" cy="4711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8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332656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BI-ANNUAL WORK PLAN &amp; BUDGET – 2016-2017</a:t>
            </a:r>
            <a:endParaRPr lang="es-CO" sz="24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1772816"/>
            <a:ext cx="7600824" cy="47525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11760" y="908720"/>
            <a:ext cx="446449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COMPONENT 1</a:t>
            </a:r>
            <a:endParaRPr lang="es-CO" b="1" dirty="0"/>
          </a:p>
        </p:txBody>
      </p:sp>
    </p:spTree>
    <p:extLst>
      <p:ext uri="{BB962C8B-B14F-4D97-AF65-F5344CB8AC3E}">
        <p14:creationId xmlns:p14="http://schemas.microsoft.com/office/powerpoint/2010/main" val="256137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332656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BI-ANNUAL WORK PLAN &amp; BUDGET – 2016-2017</a:t>
            </a:r>
            <a:endParaRPr lang="es-CO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411760" y="908720"/>
            <a:ext cx="446449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COMPONENT 2</a:t>
            </a:r>
            <a:endParaRPr lang="es-CO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844824"/>
            <a:ext cx="8328770" cy="4335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30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6527</TotalTime>
  <Words>1243</Words>
  <Application>Microsoft Office PowerPoint</Application>
  <PresentationFormat>On-screen Show (4:3)</PresentationFormat>
  <Paragraphs>448</Paragraphs>
  <Slides>21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Wingdings</vt:lpstr>
      <vt:lpstr>Diseño predeterminado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RPC CLMEPROJECT</cp:lastModifiedBy>
  <cp:revision>213</cp:revision>
  <cp:lastPrinted>2016-01-27T05:24:17Z</cp:lastPrinted>
  <dcterms:created xsi:type="dcterms:W3CDTF">2011-11-15T18:50:28Z</dcterms:created>
  <dcterms:modified xsi:type="dcterms:W3CDTF">2016-09-04T00:46:41Z</dcterms:modified>
</cp:coreProperties>
</file>