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1"/>
  </p:notesMasterIdLst>
  <p:handoutMasterIdLst>
    <p:handoutMasterId r:id="rId42"/>
  </p:handoutMasterIdLst>
  <p:sldIdLst>
    <p:sldId id="256" r:id="rId3"/>
    <p:sldId id="322" r:id="rId4"/>
    <p:sldId id="301" r:id="rId5"/>
    <p:sldId id="280" r:id="rId6"/>
    <p:sldId id="289" r:id="rId7"/>
    <p:sldId id="341" r:id="rId8"/>
    <p:sldId id="345" r:id="rId9"/>
    <p:sldId id="350" r:id="rId10"/>
    <p:sldId id="344" r:id="rId11"/>
    <p:sldId id="342" r:id="rId12"/>
    <p:sldId id="343" r:id="rId13"/>
    <p:sldId id="355" r:id="rId14"/>
    <p:sldId id="337" r:id="rId15"/>
    <p:sldId id="352" r:id="rId16"/>
    <p:sldId id="334" r:id="rId17"/>
    <p:sldId id="327" r:id="rId18"/>
    <p:sldId id="323" r:id="rId19"/>
    <p:sldId id="331" r:id="rId20"/>
    <p:sldId id="339" r:id="rId21"/>
    <p:sldId id="300" r:id="rId22"/>
    <p:sldId id="357" r:id="rId23"/>
    <p:sldId id="325" r:id="rId24"/>
    <p:sldId id="332" r:id="rId25"/>
    <p:sldId id="326" r:id="rId26"/>
    <p:sldId id="330" r:id="rId27"/>
    <p:sldId id="348" r:id="rId28"/>
    <p:sldId id="329" r:id="rId29"/>
    <p:sldId id="311" r:id="rId30"/>
    <p:sldId id="346" r:id="rId31"/>
    <p:sldId id="358" r:id="rId32"/>
    <p:sldId id="359" r:id="rId33"/>
    <p:sldId id="360" r:id="rId34"/>
    <p:sldId id="362" r:id="rId35"/>
    <p:sldId id="363" r:id="rId36"/>
    <p:sldId id="361" r:id="rId37"/>
    <p:sldId id="347" r:id="rId38"/>
    <p:sldId id="297" r:id="rId39"/>
    <p:sldId id="351" r:id="rId40"/>
  </p:sldIdLst>
  <p:sldSz cx="9144000" cy="6858000" type="screen4x3"/>
  <p:notesSz cx="7077075" cy="90281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8000"/>
    <a:srgbClr val="9E0000"/>
    <a:srgbClr val="4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383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9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User\Dropbox\PCU_shared\PROJECTS\CLME+%20FSP%2000094752\MEETINGS\160124-26%20CLME+%20SCM%20%231%20(inception)\bckgrnd%20budget\Budget%20pie%20charts%20Migue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User\Dropbox\PCU_shared\PROJECTS\CLME+%20FSP%2000094752\MEETINGS\160124-26%20CLME+%20SCM%20%231%20(inception)\bckgrnd%20budget\Budget%20pie%20charts%20Migu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ES" sz="2000" dirty="0" smtClean="0"/>
              <a:t>% of Net Budget</a:t>
            </a:r>
            <a:r>
              <a:rPr lang="es-ES" sz="2000" baseline="0" dirty="0" smtClean="0"/>
              <a:t> </a:t>
            </a:r>
            <a:r>
              <a:rPr lang="es-ES" sz="2000" baseline="0" dirty="0" err="1"/>
              <a:t>Allocated</a:t>
            </a:r>
            <a:r>
              <a:rPr lang="es-ES" sz="2000" baseline="0" dirty="0"/>
              <a:t> per </a:t>
            </a:r>
            <a:r>
              <a:rPr lang="es-ES" sz="2000" baseline="0" dirty="0" err="1" smtClean="0"/>
              <a:t>Component</a:t>
            </a:r>
            <a:endParaRPr lang="es-E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'Charts x Outcome'!$A$3:$A$7</c:f>
              <c:strCache>
                <c:ptCount val="5"/>
                <c:pt idx="0">
                  <c:v>COMPONENT 1</c:v>
                </c:pt>
                <c:pt idx="1">
                  <c:v>COMPONENT 2</c:v>
                </c:pt>
                <c:pt idx="2">
                  <c:v>COMPONENT 3 </c:v>
                </c:pt>
                <c:pt idx="3">
                  <c:v>COMPONENT 4</c:v>
                </c:pt>
                <c:pt idx="4">
                  <c:v>COMPONENT 5</c:v>
                </c:pt>
              </c:strCache>
            </c:strRef>
          </c:cat>
          <c:val>
            <c:numRef>
              <c:f>'Charts x Outcome'!$B$3:$B$7</c:f>
              <c:numCache>
                <c:formatCode>#,##0</c:formatCode>
                <c:ptCount val="5"/>
                <c:pt idx="0">
                  <c:v>2274506.6128070615</c:v>
                </c:pt>
                <c:pt idx="1">
                  <c:v>2271142</c:v>
                </c:pt>
                <c:pt idx="2">
                  <c:v>5108693</c:v>
                </c:pt>
                <c:pt idx="3">
                  <c:v>597928</c:v>
                </c:pt>
                <c:pt idx="4">
                  <c:v>1111367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ES" sz="1800" dirty="0"/>
              <a:t>Budget</a:t>
            </a:r>
            <a:r>
              <a:rPr lang="es-ES" sz="1800" baseline="0" dirty="0"/>
              <a:t> </a:t>
            </a:r>
            <a:r>
              <a:rPr lang="es-ES" sz="1800" baseline="0" dirty="0" err="1"/>
              <a:t>Allocations</a:t>
            </a:r>
            <a:r>
              <a:rPr lang="es-ES" sz="1800" baseline="0" dirty="0"/>
              <a:t>: Project </a:t>
            </a:r>
            <a:r>
              <a:rPr lang="es-ES" sz="1800" baseline="0" dirty="0" err="1" smtClean="0"/>
              <a:t>Components</a:t>
            </a:r>
            <a:r>
              <a:rPr lang="es-ES" sz="1800" baseline="0" dirty="0" smtClean="0"/>
              <a:t> &amp; </a:t>
            </a:r>
            <a:r>
              <a:rPr lang="es-ES" sz="1800" baseline="0" dirty="0"/>
              <a:t>Project </a:t>
            </a:r>
            <a:r>
              <a:rPr lang="es-ES" sz="1800" baseline="0" dirty="0" smtClean="0"/>
              <a:t>Management</a:t>
            </a:r>
            <a:endParaRPr lang="es-ES" sz="1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'Charts x Outcome'!$A$3:$A$8</c:f>
              <c:strCache>
                <c:ptCount val="6"/>
                <c:pt idx="0">
                  <c:v>COMPONENT 1</c:v>
                </c:pt>
                <c:pt idx="1">
                  <c:v>COMPONENT 2</c:v>
                </c:pt>
                <c:pt idx="2">
                  <c:v>COMPONENT 3 </c:v>
                </c:pt>
                <c:pt idx="3">
                  <c:v>COMPONENT 4</c:v>
                </c:pt>
                <c:pt idx="4">
                  <c:v>COMPONENT 5</c:v>
                </c:pt>
                <c:pt idx="5">
                  <c:v>Project management </c:v>
                </c:pt>
              </c:strCache>
            </c:strRef>
          </c:cat>
          <c:val>
            <c:numRef>
              <c:f>'Charts x Outcome'!$B$3:$B$8</c:f>
              <c:numCache>
                <c:formatCode>#,##0</c:formatCode>
                <c:ptCount val="6"/>
                <c:pt idx="0">
                  <c:v>2274506.6128070615</c:v>
                </c:pt>
                <c:pt idx="1">
                  <c:v>2271142</c:v>
                </c:pt>
                <c:pt idx="2">
                  <c:v>5108693</c:v>
                </c:pt>
                <c:pt idx="3">
                  <c:v>597928</c:v>
                </c:pt>
                <c:pt idx="4">
                  <c:v>1111367</c:v>
                </c:pt>
                <c:pt idx="5">
                  <c:v>1136362.9827470731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92BEA-DF4D-4077-9D9A-85BF4C64F024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E3B66-60CF-4C14-A228-0CDF8C381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6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551" y="3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2700" y="677863"/>
            <a:ext cx="4511675" cy="3384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393" y="4287899"/>
            <a:ext cx="5662293" cy="406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575799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551" y="8575799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6CFF1F-A3BD-40E7-8EC9-138EB8AD3B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1620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A1C5A-0936-4BBB-B7B4-909CED9AFF9F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1602618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14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585396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4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771596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0A0FA-6AAC-4E6B-A476-13B3161D261D}" type="slidenum">
              <a:rPr lang="es-ES" smtClean="0"/>
              <a:pPr/>
              <a:t>6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750364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0A0FA-6AAC-4E6B-A476-13B3161D261D}" type="slidenum">
              <a:rPr lang="es-ES" smtClean="0"/>
              <a:pPr/>
              <a:t>7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502358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0A0FA-6AAC-4E6B-A476-13B3161D261D}" type="slidenum">
              <a:rPr lang="es-ES" smtClean="0"/>
              <a:pPr/>
              <a:t>9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991463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0A0FA-6AAC-4E6B-A476-13B3161D261D}" type="slidenum">
              <a:rPr lang="es-ES" smtClean="0"/>
              <a:pPr/>
              <a:t>10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592061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0A0FA-6AAC-4E6B-A476-13B3161D261D}" type="slidenum">
              <a:rPr lang="es-ES" smtClean="0"/>
              <a:pPr/>
              <a:t>11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506911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12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2299898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13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777099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F0FBC-1C1E-47D3-B245-FED445F1537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BA1E2-E7D0-43E3-BD80-68F5B489B2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0DED3-E8BF-4A82-9803-7553F45A059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40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02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08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292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217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589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324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11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A72A-F96E-4DFC-8814-39146BF6311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016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36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4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A9A7B-C92B-4D35-ACDA-A8E75CD880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8056-8C37-4D4B-B4FC-5C591529A2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7DF21-E5AC-4A31-A05C-E6E18119234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1FA55-1E0C-4666-81B2-1E4449F3D40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EDBBD-03A1-4890-AA82-3438AF1E631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E9D32-5572-4301-BA1C-732187CB63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7B6FE-6210-48F0-ACA8-4F9DA90F8C9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1793D1-BA52-4025-9915-33B6BB9B721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04E0581-A626-4453-AC26-6D4A4FAAFA8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1/27/2016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3A64C55-4306-4003-A2D9-3F4FC32AE55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35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opcion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57775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4788024" y="399727"/>
            <a:ext cx="41044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CLME+ </a:t>
            </a:r>
            <a:r>
              <a:rPr lang="en-US" b="1" dirty="0"/>
              <a:t>Steering Committee </a:t>
            </a:r>
            <a:r>
              <a:rPr lang="en-US" b="1" dirty="0" smtClean="0"/>
              <a:t>Meeting &amp; Inception Workshop</a:t>
            </a:r>
            <a:endParaRPr lang="en-US" b="1" dirty="0"/>
          </a:p>
          <a:p>
            <a:pPr algn="ctr"/>
            <a:r>
              <a:rPr lang="en-US" b="1" dirty="0" smtClean="0"/>
              <a:t>26 – 28 January 2016, </a:t>
            </a:r>
            <a:r>
              <a:rPr lang="es-CO" b="1" dirty="0" smtClean="0"/>
              <a:t>Cartagena</a:t>
            </a:r>
            <a:r>
              <a:rPr lang="es-CO" b="1" dirty="0"/>
              <a:t>, Colombia </a:t>
            </a:r>
            <a:endParaRPr lang="es-ES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35496" y="116632"/>
            <a:ext cx="4286250" cy="1801817"/>
            <a:chOff x="35496" y="116632"/>
            <a:chExt cx="4286250" cy="1801817"/>
          </a:xfrm>
        </p:grpSpPr>
        <p:pic>
          <p:nvPicPr>
            <p:cNvPr id="2057" name="Picture 15" descr="UNOPS-Logo-1024x18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27784" y="1682958"/>
              <a:ext cx="1296144" cy="235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496" y="116632"/>
              <a:ext cx="4286250" cy="1562100"/>
            </a:xfrm>
            <a:prstGeom prst="rect">
              <a:avLst/>
            </a:prstGeom>
          </p:spPr>
        </p:pic>
      </p:grpSp>
      <p:cxnSp>
        <p:nvCxnSpPr>
          <p:cNvPr id="5" name="Straight Connector 4"/>
          <p:cNvCxnSpPr/>
          <p:nvPr/>
        </p:nvCxnSpPr>
        <p:spPr>
          <a:xfrm>
            <a:off x="359532" y="1988840"/>
            <a:ext cx="8424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84515" y="47667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rgbClr val="00B0F0"/>
                </a:solidFill>
              </a:rPr>
              <a:t>+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itle 1"/>
          <p:cNvSpPr>
            <a:spLocks/>
          </p:cNvSpPr>
          <p:nvPr/>
        </p:nvSpPr>
        <p:spPr bwMode="auto">
          <a:xfrm>
            <a:off x="143508" y="3068960"/>
            <a:ext cx="88569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# 8</a:t>
            </a:r>
          </a:p>
          <a:p>
            <a:pPr algn="ctr">
              <a:defRPr/>
            </a:pPr>
            <a:endParaRPr lang="en-US" sz="2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 (updating) of:</a:t>
            </a:r>
          </a:p>
          <a:p>
            <a:pPr algn="ctr">
              <a:defRPr/>
            </a:pP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</a:t>
            </a:r>
            <a:r>
              <a:rPr lang="en-US" sz="3800" b="1" dirty="0" err="1" smtClean="0">
                <a:solidFill>
                  <a:srgbClr val="0070C0"/>
                </a:solidFill>
              </a:rPr>
              <a:t>Logframe</a:t>
            </a:r>
            <a:r>
              <a:rPr lang="en-US" sz="3800" b="1" dirty="0" smtClean="0">
                <a:solidFill>
                  <a:srgbClr val="0070C0"/>
                </a:solidFill>
              </a:rPr>
              <a:t>,</a:t>
            </a: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Timeline, Budget &amp; Responsible Parties</a:t>
            </a:r>
            <a:endParaRPr lang="en-US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en-US" sz="4400" dirty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6 CuadroTexto"/>
          <p:cNvSpPr txBox="1">
            <a:spLocks noChangeArrowheads="1"/>
          </p:cNvSpPr>
          <p:nvPr/>
        </p:nvSpPr>
        <p:spPr bwMode="auto">
          <a:xfrm>
            <a:off x="4211960" y="264216"/>
            <a:ext cx="4752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/>
              <a:t>CLME+ PRODOC </a:t>
            </a:r>
          </a:p>
          <a:p>
            <a:pPr algn="ctr"/>
            <a:r>
              <a:rPr lang="es-CO" sz="2800" b="1" dirty="0" smtClean="0"/>
              <a:t>BUDGET ALLOCATIONS</a:t>
            </a:r>
            <a:endParaRPr lang="es-CO" sz="28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6" y="0"/>
            <a:ext cx="4067944" cy="148254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1482540"/>
            <a:ext cx="6302544" cy="519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76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6 CuadroTexto"/>
          <p:cNvSpPr txBox="1">
            <a:spLocks noChangeArrowheads="1"/>
          </p:cNvSpPr>
          <p:nvPr/>
        </p:nvSpPr>
        <p:spPr bwMode="auto">
          <a:xfrm>
            <a:off x="4211960" y="264216"/>
            <a:ext cx="4752528" cy="95410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/>
              <a:t>CLME+ </a:t>
            </a:r>
            <a:r>
              <a:rPr lang="es-CO" sz="2800" b="1" dirty="0" smtClean="0">
                <a:solidFill>
                  <a:srgbClr val="0070C0"/>
                </a:solidFill>
              </a:rPr>
              <a:t>REVISED</a:t>
            </a:r>
          </a:p>
          <a:p>
            <a:pPr algn="ctr"/>
            <a:r>
              <a:rPr lang="es-CO" sz="2800" b="1" dirty="0" smtClean="0"/>
              <a:t>BUDGET ALLOCATIONS</a:t>
            </a:r>
            <a:endParaRPr lang="es-CO" sz="28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6" y="0"/>
            <a:ext cx="4067944" cy="14825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7624" y="2102707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20072" y="2102707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INCEPTION PHASE REVISION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6" y="2636913"/>
            <a:ext cx="4600883" cy="37944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1" y="2636912"/>
            <a:ext cx="4572000" cy="379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0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3419872" y="155333"/>
            <a:ext cx="561687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600" b="1" dirty="0" smtClean="0"/>
              <a:t>CLME+ </a:t>
            </a:r>
          </a:p>
          <a:p>
            <a:pPr algn="ctr"/>
            <a:r>
              <a:rPr lang="es-CO" sz="2600" b="1" dirty="0" smtClean="0"/>
              <a:t>“ANNUAL” AND TOTAL BUDGET</a:t>
            </a:r>
            <a:endParaRPr lang="es-CO" sz="26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701158"/>
              </p:ext>
            </p:extLst>
          </p:nvPr>
        </p:nvGraphicFramePr>
        <p:xfrm>
          <a:off x="323528" y="2825164"/>
          <a:ext cx="8229601" cy="997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0433"/>
                <a:gridCol w="1188835"/>
                <a:gridCol w="1188189"/>
                <a:gridCol w="1097237"/>
                <a:gridCol w="1188835"/>
                <a:gridCol w="1188835"/>
                <a:gridCol w="1097237"/>
              </a:tblGrid>
              <a:tr h="3595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Amount</a:t>
                      </a:r>
                      <a:r>
                        <a:rPr lang="es-CO" sz="18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in 1000s of USD and as % of total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638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Project YR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1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</a:t>
                      </a:r>
                      <a:r>
                        <a:rPr lang="en-US" sz="1600" b="1" baseline="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3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4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5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effectLst/>
                        </a:rPr>
                        <a:t>TOTAL</a:t>
                      </a:r>
                      <a:endParaRPr lang="en-US" sz="18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983205"/>
              </p:ext>
            </p:extLst>
          </p:nvPr>
        </p:nvGraphicFramePr>
        <p:xfrm>
          <a:off x="317667" y="4249438"/>
          <a:ext cx="8235462" cy="514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2006"/>
                <a:gridCol w="851327"/>
                <a:gridCol w="1164897"/>
                <a:gridCol w="1080120"/>
                <a:gridCol w="1224136"/>
                <a:gridCol w="936104"/>
                <a:gridCol w="576064"/>
                <a:gridCol w="1100808"/>
              </a:tblGrid>
              <a:tr h="514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Calendar YR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600" b="1" u="sng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63888" y="2325649"/>
            <a:ext cx="194421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5251266"/>
            <a:ext cx="5536322" cy="55399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Inception phase revision 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(</a:t>
            </a:r>
            <a:r>
              <a:rPr lang="en-US" sz="1200" u="sng" dirty="0" smtClean="0">
                <a:solidFill>
                  <a:srgbClr val="0070C0"/>
                </a:solidFill>
              </a:rPr>
              <a:t>adaption</a:t>
            </a:r>
            <a:r>
              <a:rPr lang="en-US" sz="1200" dirty="0" smtClean="0">
                <a:solidFill>
                  <a:srgbClr val="0070C0"/>
                </a:solidFill>
              </a:rPr>
              <a:t> from project years </a:t>
            </a:r>
            <a:r>
              <a:rPr lang="en-US" sz="1200" u="sng" dirty="0" smtClean="0">
                <a:solidFill>
                  <a:srgbClr val="0070C0"/>
                </a:solidFill>
              </a:rPr>
              <a:t>to Calendar Years</a:t>
            </a:r>
            <a:r>
              <a:rPr lang="en-US" sz="1200" dirty="0" smtClean="0">
                <a:solidFill>
                  <a:srgbClr val="0070C0"/>
                </a:solidFill>
              </a:rPr>
              <a:t> + </a:t>
            </a:r>
            <a:r>
              <a:rPr lang="en-US" sz="1200" u="sng" dirty="0" smtClean="0">
                <a:solidFill>
                  <a:srgbClr val="0070C0"/>
                </a:solidFill>
              </a:rPr>
              <a:t>revised</a:t>
            </a:r>
            <a:r>
              <a:rPr lang="en-US" sz="1200" dirty="0" smtClean="0">
                <a:solidFill>
                  <a:srgbClr val="0070C0"/>
                </a:solidFill>
              </a:rPr>
              <a:t> project </a:t>
            </a:r>
            <a:r>
              <a:rPr lang="en-US" sz="1200" u="sng" dirty="0" smtClean="0">
                <a:solidFill>
                  <a:srgbClr val="0070C0"/>
                </a:solidFill>
              </a:rPr>
              <a:t>planning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  <a:endParaRPr lang="es-CO" sz="12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3275856" y="116632"/>
            <a:ext cx="561687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600" b="1" dirty="0" smtClean="0"/>
              <a:t>CLME+ </a:t>
            </a:r>
          </a:p>
          <a:p>
            <a:pPr algn="ctr"/>
            <a:r>
              <a:rPr lang="es-CO" sz="2600" b="1" dirty="0" smtClean="0"/>
              <a:t>“ANNUAL” AND TOTAL BUDGET</a:t>
            </a:r>
            <a:endParaRPr lang="es-CO" sz="26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591729"/>
              </p:ext>
            </p:extLst>
          </p:nvPr>
        </p:nvGraphicFramePr>
        <p:xfrm>
          <a:off x="323528" y="1794986"/>
          <a:ext cx="8229601" cy="1850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0433"/>
                <a:gridCol w="1188835"/>
                <a:gridCol w="1188189"/>
                <a:gridCol w="1097237"/>
                <a:gridCol w="1188835"/>
                <a:gridCol w="1188835"/>
                <a:gridCol w="1097237"/>
              </a:tblGrid>
              <a:tr h="3595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Amount</a:t>
                      </a:r>
                      <a:r>
                        <a:rPr lang="es-CO" sz="18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in 1000s of USD and as % of total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638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Source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1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</a:t>
                      </a:r>
                      <a:r>
                        <a:rPr lang="en-US" sz="1600" b="1" baseline="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3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4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YEAR 5</a:t>
                      </a:r>
                      <a:endParaRPr lang="en-US" sz="18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effectLst/>
                        </a:rPr>
                        <a:t>TOTAL</a:t>
                      </a:r>
                      <a:endParaRPr lang="en-US" sz="18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40767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GEF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2,417.1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2,653.7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2,755.5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2,635.1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2,038.6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effectLst/>
                        </a:rPr>
                        <a:t>12,500.0</a:t>
                      </a:r>
                      <a:endParaRPr lang="en-US" sz="16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444704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19.3%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21.2%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22,0%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21,1%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16,3%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b="1" u="sng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US" sz="18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927797"/>
              </p:ext>
            </p:extLst>
          </p:nvPr>
        </p:nvGraphicFramePr>
        <p:xfrm>
          <a:off x="296522" y="4240916"/>
          <a:ext cx="8235462" cy="1391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2006"/>
                <a:gridCol w="851327"/>
                <a:gridCol w="1164897"/>
                <a:gridCol w="1080120"/>
                <a:gridCol w="1224136"/>
                <a:gridCol w="936104"/>
                <a:gridCol w="576064"/>
                <a:gridCol w="1100808"/>
              </a:tblGrid>
              <a:tr h="514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Source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600" b="1" u="sng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35466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GEF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456.0*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3,779.6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3,302.0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2,479.2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1,988.5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494.8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 smtClean="0">
                          <a:effectLst/>
                        </a:rPr>
                        <a:t>12,500.0 </a:t>
                      </a:r>
                      <a:endParaRPr lang="en-US" sz="16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  <a:tr h="354660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3.6%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30.2%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26.4%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19.8%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15.9%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4.0%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b="1" u="sng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US" sz="1600" b="1" u="sng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89" marR="58589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581001"/>
            <a:ext cx="47862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>
                <a:solidFill>
                  <a:srgbClr val="FF0000"/>
                </a:solidFill>
              </a:rPr>
              <a:t>*</a:t>
            </a:r>
            <a:r>
              <a:rPr lang="es-CO" sz="1100" dirty="0" err="1" smtClean="0">
                <a:solidFill>
                  <a:srgbClr val="FF0000"/>
                </a:solidFill>
              </a:rPr>
              <a:t>Not</a:t>
            </a:r>
            <a:r>
              <a:rPr lang="es-CO" sz="1100" dirty="0" smtClean="0">
                <a:solidFill>
                  <a:srgbClr val="FF0000"/>
                </a:solidFill>
              </a:rPr>
              <a:t> </a:t>
            </a:r>
            <a:r>
              <a:rPr lang="es-CO" sz="1100" dirty="0" err="1" smtClean="0">
                <a:solidFill>
                  <a:srgbClr val="FF0000"/>
                </a:solidFill>
              </a:rPr>
              <a:t>yet</a:t>
            </a:r>
            <a:r>
              <a:rPr lang="es-CO" sz="1100" dirty="0" smtClean="0">
                <a:solidFill>
                  <a:srgbClr val="FF0000"/>
                </a:solidFill>
              </a:rPr>
              <a:t> </a:t>
            </a:r>
            <a:r>
              <a:rPr lang="es-CO" sz="1100" dirty="0" err="1" smtClean="0">
                <a:solidFill>
                  <a:srgbClr val="FF0000"/>
                </a:solidFill>
              </a:rPr>
              <a:t>certified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3888" y="1295471"/>
            <a:ext cx="194421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5760068"/>
            <a:ext cx="5536322" cy="55399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Inception phase revision 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(</a:t>
            </a:r>
            <a:r>
              <a:rPr lang="en-US" sz="1200" u="sng" dirty="0" smtClean="0">
                <a:solidFill>
                  <a:srgbClr val="0070C0"/>
                </a:solidFill>
              </a:rPr>
              <a:t>adaption</a:t>
            </a:r>
            <a:r>
              <a:rPr lang="en-US" sz="1200" dirty="0" smtClean="0">
                <a:solidFill>
                  <a:srgbClr val="0070C0"/>
                </a:solidFill>
              </a:rPr>
              <a:t> from project years </a:t>
            </a:r>
            <a:r>
              <a:rPr lang="en-US" sz="1200" u="sng" dirty="0" smtClean="0">
                <a:solidFill>
                  <a:srgbClr val="0070C0"/>
                </a:solidFill>
              </a:rPr>
              <a:t>to Calendar Years</a:t>
            </a:r>
            <a:r>
              <a:rPr lang="en-US" sz="1200" dirty="0" smtClean="0">
                <a:solidFill>
                  <a:srgbClr val="0070C0"/>
                </a:solidFill>
              </a:rPr>
              <a:t> + </a:t>
            </a:r>
            <a:r>
              <a:rPr lang="en-US" sz="1200" u="sng" dirty="0" smtClean="0">
                <a:solidFill>
                  <a:srgbClr val="0070C0"/>
                </a:solidFill>
              </a:rPr>
              <a:t>revised</a:t>
            </a:r>
            <a:r>
              <a:rPr lang="en-US" sz="1200" dirty="0" smtClean="0">
                <a:solidFill>
                  <a:srgbClr val="0070C0"/>
                </a:solidFill>
              </a:rPr>
              <a:t> project </a:t>
            </a:r>
            <a:r>
              <a:rPr lang="en-US" sz="1200" u="sng" dirty="0" smtClean="0">
                <a:solidFill>
                  <a:srgbClr val="0070C0"/>
                </a:solidFill>
              </a:rPr>
              <a:t>planning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  <a:endParaRPr lang="es-CO" sz="12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entagon 22"/>
          <p:cNvSpPr/>
          <p:nvPr/>
        </p:nvSpPr>
        <p:spPr>
          <a:xfrm>
            <a:off x="6156176" y="3603312"/>
            <a:ext cx="1296144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3347864" y="174755"/>
            <a:ext cx="561687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600" b="1" dirty="0" smtClean="0"/>
              <a:t>CLME+ </a:t>
            </a:r>
          </a:p>
          <a:p>
            <a:pPr algn="ctr"/>
            <a:r>
              <a:rPr lang="es-CO" sz="2600" b="1" dirty="0" smtClean="0"/>
              <a:t>“ANNUAL” AND TOTAL BUDGET</a:t>
            </a:r>
            <a:endParaRPr lang="es-CO" sz="2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631749" y="1542910"/>
            <a:ext cx="194421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67835" y="4886418"/>
            <a:ext cx="5536322" cy="55399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Inception phase revision 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(</a:t>
            </a:r>
            <a:r>
              <a:rPr lang="en-US" sz="1200" u="sng" dirty="0" smtClean="0">
                <a:solidFill>
                  <a:srgbClr val="0070C0"/>
                </a:solidFill>
              </a:rPr>
              <a:t>adaption</a:t>
            </a:r>
            <a:r>
              <a:rPr lang="en-US" sz="1200" dirty="0" smtClean="0">
                <a:solidFill>
                  <a:srgbClr val="0070C0"/>
                </a:solidFill>
              </a:rPr>
              <a:t> from project years to </a:t>
            </a:r>
            <a:r>
              <a:rPr lang="en-US" sz="1200" u="sng" dirty="0" smtClean="0">
                <a:solidFill>
                  <a:srgbClr val="0070C0"/>
                </a:solidFill>
              </a:rPr>
              <a:t>Calendar Years</a:t>
            </a:r>
            <a:r>
              <a:rPr lang="en-US" sz="1200" dirty="0" smtClean="0">
                <a:solidFill>
                  <a:srgbClr val="0070C0"/>
                </a:solidFill>
              </a:rPr>
              <a:t> + </a:t>
            </a:r>
            <a:r>
              <a:rPr lang="en-US" sz="1200" u="sng" dirty="0" smtClean="0">
                <a:solidFill>
                  <a:srgbClr val="0070C0"/>
                </a:solidFill>
              </a:rPr>
              <a:t>revised</a:t>
            </a:r>
            <a:r>
              <a:rPr lang="en-US" sz="1200" dirty="0" smtClean="0">
                <a:solidFill>
                  <a:srgbClr val="0070C0"/>
                </a:solidFill>
              </a:rPr>
              <a:t> project </a:t>
            </a:r>
            <a:r>
              <a:rPr lang="en-US" sz="1200" u="sng" dirty="0" smtClean="0">
                <a:solidFill>
                  <a:srgbClr val="0070C0"/>
                </a:solidFill>
              </a:rPr>
              <a:t>planning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  <a:endParaRPr lang="es-CO" sz="1200" dirty="0">
              <a:solidFill>
                <a:srgbClr val="0070C0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6084168" y="2998456"/>
            <a:ext cx="1368152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Pentagon 11"/>
          <p:cNvSpPr/>
          <p:nvPr/>
        </p:nvSpPr>
        <p:spPr>
          <a:xfrm>
            <a:off x="4716016" y="2998456"/>
            <a:ext cx="1584176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Pentagon 12"/>
          <p:cNvSpPr/>
          <p:nvPr/>
        </p:nvSpPr>
        <p:spPr>
          <a:xfrm>
            <a:off x="3635896" y="2998456"/>
            <a:ext cx="1440160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Pentagon 13"/>
          <p:cNvSpPr/>
          <p:nvPr/>
        </p:nvSpPr>
        <p:spPr>
          <a:xfrm>
            <a:off x="2483768" y="2996952"/>
            <a:ext cx="1512168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Pentagon 1"/>
          <p:cNvSpPr/>
          <p:nvPr/>
        </p:nvSpPr>
        <p:spPr>
          <a:xfrm>
            <a:off x="1619672" y="2993201"/>
            <a:ext cx="1152128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TextBox 3"/>
          <p:cNvSpPr txBox="1"/>
          <p:nvPr/>
        </p:nvSpPr>
        <p:spPr>
          <a:xfrm>
            <a:off x="1763688" y="302998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   19.3%               40.5%            62.5%              83.6%              100%</a:t>
            </a:r>
            <a:endParaRPr lang="es-CO" sz="1400" b="1" dirty="0"/>
          </a:p>
        </p:txBody>
      </p:sp>
      <p:sp>
        <p:nvSpPr>
          <p:cNvPr id="16" name="Pentagon 15"/>
          <p:cNvSpPr/>
          <p:nvPr/>
        </p:nvSpPr>
        <p:spPr>
          <a:xfrm>
            <a:off x="5508104" y="3608567"/>
            <a:ext cx="1296144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Pentagon 16"/>
          <p:cNvSpPr/>
          <p:nvPr/>
        </p:nvSpPr>
        <p:spPr>
          <a:xfrm>
            <a:off x="4355976" y="3608567"/>
            <a:ext cx="1512168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Pentagon 17"/>
          <p:cNvSpPr/>
          <p:nvPr/>
        </p:nvSpPr>
        <p:spPr>
          <a:xfrm>
            <a:off x="3347864" y="3608567"/>
            <a:ext cx="1368152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Pentagon 18"/>
          <p:cNvSpPr/>
          <p:nvPr/>
        </p:nvSpPr>
        <p:spPr>
          <a:xfrm>
            <a:off x="2123728" y="3608303"/>
            <a:ext cx="1512168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Pentagon 19"/>
          <p:cNvSpPr/>
          <p:nvPr/>
        </p:nvSpPr>
        <p:spPr>
          <a:xfrm>
            <a:off x="1619672" y="3608567"/>
            <a:ext cx="864096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TextBox 20"/>
          <p:cNvSpPr txBox="1"/>
          <p:nvPr/>
        </p:nvSpPr>
        <p:spPr>
          <a:xfrm>
            <a:off x="1871700" y="3629301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3.6%             33.9%           60.3%             80.1%         96.0%    100%</a:t>
            </a:r>
            <a:endParaRPr lang="es-CO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227687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YR1            YR2            YR3          YR4            YR5</a:t>
            </a:r>
            <a:endParaRPr lang="es-CO" dirty="0"/>
          </a:p>
        </p:txBody>
      </p:sp>
      <p:sp>
        <p:nvSpPr>
          <p:cNvPr id="25" name="TextBox 24"/>
          <p:cNvSpPr txBox="1"/>
          <p:nvPr/>
        </p:nvSpPr>
        <p:spPr>
          <a:xfrm>
            <a:off x="1619672" y="4162601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2015           2016               2017              2018             2019         2020</a:t>
            </a:r>
            <a:endParaRPr lang="es-CO" sz="14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86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19" y="188640"/>
            <a:ext cx="8702033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/>
              <a:t>OVERVIEW – THEMATIC ALLOCATIONS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403648" y="1556792"/>
            <a:ext cx="662473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PCU </a:t>
            </a:r>
            <a:r>
              <a:rPr lang="es-CO" sz="2400" dirty="0" err="1" smtClean="0"/>
              <a:t>staffing</a:t>
            </a: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PCU – </a:t>
            </a:r>
            <a:r>
              <a:rPr lang="es-CO" sz="2400" dirty="0" err="1" smtClean="0"/>
              <a:t>offices</a:t>
            </a:r>
            <a:r>
              <a:rPr lang="es-CO" sz="2400" dirty="0" smtClean="0"/>
              <a:t> &amp; </a:t>
            </a:r>
            <a:r>
              <a:rPr lang="es-CO" sz="2400" dirty="0" err="1" smtClean="0"/>
              <a:t>operations</a:t>
            </a: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Project </a:t>
            </a:r>
            <a:r>
              <a:rPr lang="es-CO" sz="2400" dirty="0" err="1" smtClean="0"/>
              <a:t>Governance</a:t>
            </a: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UNDP/GEF M&amp;E </a:t>
            </a:r>
            <a:r>
              <a:rPr lang="es-CO" sz="2400" dirty="0" err="1" smtClean="0"/>
              <a:t>requirements</a:t>
            </a: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GEF IW:LEARN / LME:LEARN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400" dirty="0" smtClean="0"/>
              <a:t>   </a:t>
            </a:r>
            <a:r>
              <a:rPr lang="es-CO" sz="2800" dirty="0" smtClean="0"/>
              <a:t>Project Co-</a:t>
            </a:r>
            <a:r>
              <a:rPr lang="es-CO" sz="2800" dirty="0" err="1" smtClean="0"/>
              <a:t>executing</a:t>
            </a:r>
            <a:r>
              <a:rPr lang="es-CO" sz="2800" dirty="0" smtClean="0"/>
              <a:t> </a:t>
            </a:r>
            <a:r>
              <a:rPr lang="es-CO" sz="2800" dirty="0" err="1" smtClean="0"/>
              <a:t>arrangements</a:t>
            </a:r>
            <a:endParaRPr lang="es-CO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sz="2400" dirty="0"/>
          </a:p>
          <a:p>
            <a:endParaRPr lang="es-CO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5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19" y="188640"/>
            <a:ext cx="8702033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/>
              <a:t>CLME+ PROJECT TIMELINE &amp; PCU STAFFING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18" y="2204864"/>
            <a:ext cx="8702033" cy="21813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19" y="4653136"/>
            <a:ext cx="2376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as per the </a:t>
            </a:r>
            <a:r>
              <a:rPr lang="en-US" b="1" u="sng" dirty="0" err="1" smtClean="0"/>
              <a:t>ProDoc</a:t>
            </a:r>
            <a:r>
              <a:rPr lang="en-US" u="sng" dirty="0" smtClean="0"/>
              <a:t>:</a:t>
            </a:r>
            <a:endParaRPr lang="es-CO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347864" y="465313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Regional Project Coordinator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Senior Project Officer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8047" y="537321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Operations &amp; Finances Manager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Operations &amp; Finances Assistant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36096" y="5517232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0070C0"/>
                </a:solidFill>
              </a:rPr>
              <a:t>Communications Specialist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Environmental Mapping &amp;</a:t>
            </a:r>
          </a:p>
          <a:p>
            <a:r>
              <a:rPr lang="en-US" dirty="0" smtClean="0"/>
              <a:t>    Reporting Analyst </a:t>
            </a:r>
          </a:p>
          <a:p>
            <a:r>
              <a:rPr lang="en-US" dirty="0" smtClean="0"/>
              <a:t>    </a:t>
            </a:r>
            <a:r>
              <a:rPr lang="en-US" sz="1400" dirty="0" smtClean="0"/>
              <a:t>(“CMA2 Liaison Person”)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75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854663"/>
              </p:ext>
            </p:extLst>
          </p:nvPr>
        </p:nvGraphicFramePr>
        <p:xfrm>
          <a:off x="323530" y="1397000"/>
          <a:ext cx="8496940" cy="488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4"/>
                <a:gridCol w="2520280"/>
                <a:gridCol w="1800200"/>
                <a:gridCol w="1872208"/>
                <a:gridCol w="10801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Acronym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Title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Level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smtClean="0">
                          <a:solidFill>
                            <a:srgbClr val="C00000"/>
                          </a:solidFill>
                        </a:rPr>
                        <a:t>Status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smtClean="0">
                          <a:solidFill>
                            <a:srgbClr val="C00000"/>
                          </a:solidFill>
                        </a:rPr>
                        <a:t># </a:t>
                      </a:r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months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1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RPC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Regional Project </a:t>
                      </a:r>
                      <a:r>
                        <a:rPr lang="es-CO" dirty="0" err="1" smtClean="0"/>
                        <a:t>Coordinator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On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2. SPO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Senior Project </a:t>
                      </a:r>
                      <a:r>
                        <a:rPr lang="es-CO" dirty="0" err="1" smtClean="0"/>
                        <a:t>Officer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IICA2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On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3. OFM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Operations</a:t>
                      </a:r>
                      <a:r>
                        <a:rPr lang="es-CO" dirty="0" smtClean="0"/>
                        <a:t> &amp; </a:t>
                      </a:r>
                      <a:r>
                        <a:rPr lang="es-CO" dirty="0" err="1" smtClean="0"/>
                        <a:t>Finances</a:t>
                      </a:r>
                      <a:r>
                        <a:rPr lang="es-CO" dirty="0" smtClean="0"/>
                        <a:t> 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IICA1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On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4. OFA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Operations</a:t>
                      </a:r>
                      <a:r>
                        <a:rPr lang="es-CO" dirty="0" smtClean="0"/>
                        <a:t> &amp;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Finances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Assistant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LICA5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On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5. EMRA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Environmental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Mapping</a:t>
                      </a:r>
                      <a:r>
                        <a:rPr lang="es-CO" baseline="0" dirty="0" smtClean="0"/>
                        <a:t> &amp; </a:t>
                      </a:r>
                      <a:r>
                        <a:rPr lang="es-CO" baseline="0" dirty="0" err="1" smtClean="0"/>
                        <a:t>Reporting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Analyst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IICA1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rgbClr val="C00000"/>
                          </a:solidFill>
                        </a:rPr>
                        <a:t>VA </a:t>
                      </a:r>
                      <a:r>
                        <a:rPr lang="es-CO" dirty="0" err="1" smtClean="0">
                          <a:solidFill>
                            <a:srgbClr val="C00000"/>
                          </a:solidFill>
                        </a:rPr>
                        <a:t>closed</a:t>
                      </a:r>
                      <a:r>
                        <a:rPr lang="es-CO" dirty="0" smtClean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es-CO" dirty="0" err="1" smtClean="0">
                          <a:solidFill>
                            <a:srgbClr val="C00000"/>
                          </a:solidFill>
                        </a:rPr>
                        <a:t>selection</a:t>
                      </a:r>
                      <a:r>
                        <a:rPr lang="es-CO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CO" dirty="0" err="1" smtClean="0">
                          <a:solidFill>
                            <a:srgbClr val="C00000"/>
                          </a:solidFill>
                        </a:rPr>
                        <a:t>process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6. CS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Communications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Specialist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i="1" dirty="0" smtClean="0">
                          <a:solidFill>
                            <a:srgbClr val="C00000"/>
                          </a:solidFill>
                        </a:rPr>
                        <a:t>Sub-</a:t>
                      </a:r>
                      <a:r>
                        <a:rPr lang="es-CO" i="1" dirty="0" err="1" smtClean="0">
                          <a:solidFill>
                            <a:srgbClr val="C00000"/>
                          </a:solidFill>
                        </a:rPr>
                        <a:t>contract</a:t>
                      </a:r>
                      <a:r>
                        <a:rPr lang="es-CO" i="1" dirty="0" smtClean="0">
                          <a:solidFill>
                            <a:srgbClr val="C00000"/>
                          </a:solidFill>
                        </a:rPr>
                        <a:t> CRFM</a:t>
                      </a:r>
                      <a:endParaRPr lang="en-US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rgbClr val="C00000"/>
                          </a:solidFill>
                        </a:rPr>
                        <a:t>VA to be </a:t>
                      </a:r>
                      <a:r>
                        <a:rPr lang="es-CO" dirty="0" err="1" smtClean="0">
                          <a:solidFill>
                            <a:srgbClr val="C00000"/>
                          </a:solidFill>
                        </a:rPr>
                        <a:t>launched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i="1" dirty="0" err="1" smtClean="0">
                          <a:solidFill>
                            <a:srgbClr val="0070C0"/>
                          </a:solidFill>
                        </a:rPr>
                        <a:t>Interns</a:t>
                      </a:r>
                      <a:endParaRPr lang="en-US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CO" i="1" dirty="0" err="1" smtClean="0">
                          <a:solidFill>
                            <a:srgbClr val="0070C0"/>
                          </a:solidFill>
                        </a:rPr>
                        <a:t>On</a:t>
                      </a:r>
                      <a:r>
                        <a:rPr lang="es-CO" i="1" dirty="0" smtClean="0">
                          <a:solidFill>
                            <a:srgbClr val="0070C0"/>
                          </a:solidFill>
                        </a:rPr>
                        <a:t> a </a:t>
                      </a:r>
                      <a:r>
                        <a:rPr lang="es-CO" i="1" dirty="0" err="1" smtClean="0">
                          <a:solidFill>
                            <a:srgbClr val="0070C0"/>
                          </a:solidFill>
                        </a:rPr>
                        <a:t>Opportunity</a:t>
                      </a:r>
                      <a:r>
                        <a:rPr lang="es-CO" i="1" dirty="0" smtClean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es-CO" i="1" dirty="0" err="1" smtClean="0">
                          <a:solidFill>
                            <a:srgbClr val="0070C0"/>
                          </a:solidFill>
                        </a:rPr>
                        <a:t>Needs</a:t>
                      </a:r>
                      <a:r>
                        <a:rPr lang="es-CO" i="1" dirty="0" smtClean="0">
                          <a:solidFill>
                            <a:srgbClr val="0070C0"/>
                          </a:solidFill>
                        </a:rPr>
                        <a:t>-base</a:t>
                      </a:r>
                      <a:endParaRPr lang="en-US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9752" y="188640"/>
            <a:ext cx="482453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4800" dirty="0" smtClean="0"/>
              <a:t>PCU STAFFING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1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44624"/>
            <a:ext cx="889298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/>
              <a:t>COSTS PCU STAFFING</a:t>
            </a:r>
            <a:endParaRPr lang="en-US" sz="1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583299"/>
              </p:ext>
            </p:extLst>
          </p:nvPr>
        </p:nvGraphicFramePr>
        <p:xfrm>
          <a:off x="611559" y="3140968"/>
          <a:ext cx="7992889" cy="3081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349"/>
                <a:gridCol w="1145581"/>
                <a:gridCol w="767641"/>
                <a:gridCol w="876053"/>
                <a:gridCol w="876053"/>
                <a:gridCol w="876053"/>
                <a:gridCol w="876053"/>
                <a:gridCol w="743993"/>
                <a:gridCol w="1008113"/>
              </a:tblGrid>
              <a:tr h="432048">
                <a:tc gridSpan="9"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REVISED PCU</a:t>
                      </a:r>
                      <a:r>
                        <a:rPr lang="es-CO" baseline="0" dirty="0" smtClean="0"/>
                        <a:t> STAFFING BUDGET ALLOCATIONS </a:t>
                      </a:r>
                    </a:p>
                    <a:p>
                      <a:pPr algn="ctr"/>
                      <a:r>
                        <a:rPr lang="es-CO" baseline="0" dirty="0" smtClean="0"/>
                        <a:t>FOR PSC APPROVAL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32048">
                <a:tc gridSpan="2">
                  <a:txBody>
                    <a:bodyPr/>
                    <a:lstStyle/>
                    <a:p>
                      <a:pPr algn="ctr"/>
                      <a:r>
                        <a:rPr lang="es-CO" dirty="0" err="1" smtClean="0"/>
                        <a:t>Source</a:t>
                      </a:r>
                      <a:r>
                        <a:rPr lang="es-CO" dirty="0" smtClean="0"/>
                        <a:t> &amp; </a:t>
                      </a:r>
                    </a:p>
                    <a:p>
                      <a:pPr algn="ctr"/>
                      <a:r>
                        <a:rPr lang="es-CO" dirty="0" smtClean="0"/>
                        <a:t>Budget </a:t>
                      </a:r>
                      <a:r>
                        <a:rPr lang="es-CO" dirty="0" err="1" smtClean="0"/>
                        <a:t>lines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</a:tr>
              <a:tr h="472865">
                <a:tc>
                  <a:txBody>
                    <a:bodyPr/>
                    <a:lstStyle/>
                    <a:p>
                      <a:r>
                        <a:rPr lang="es-CO" dirty="0" smtClean="0"/>
                        <a:t>GEF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400" dirty="0" smtClean="0"/>
                        <a:t>71200 &amp;</a:t>
                      </a:r>
                    </a:p>
                    <a:p>
                      <a:r>
                        <a:rPr lang="es-CO" sz="1400" dirty="0" smtClean="0"/>
                        <a:t>71300*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2,566.4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rgbClr val="FF0000"/>
                          </a:solidFill>
                        </a:rPr>
                        <a:t>FUST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solidFill>
                            <a:srgbClr val="FF0000"/>
                          </a:solidFill>
                        </a:rPr>
                        <a:t>71200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53.0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50.5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154.0*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rgbClr val="C00000"/>
                          </a:solidFill>
                        </a:rPr>
                        <a:t>GEF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solidFill>
                            <a:srgbClr val="C00000"/>
                          </a:solidFill>
                        </a:rPr>
                        <a:t>72100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77.0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79.4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81.7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84.2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322.3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75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TOTAL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207.3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582.8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620.6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644.6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668.6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318.8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3,042.7</a:t>
                      </a:r>
                      <a:endParaRPr lang="en-US" sz="1600" b="1" i="0" u="sng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6221995"/>
            <a:ext cx="352839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50" i="1" dirty="0" smtClean="0"/>
              <a:t>71200	International Staff</a:t>
            </a:r>
          </a:p>
          <a:p>
            <a:r>
              <a:rPr lang="es-CO" sz="1050" i="1" dirty="0" smtClean="0"/>
              <a:t>71300	Local Staff</a:t>
            </a:r>
          </a:p>
          <a:p>
            <a:r>
              <a:rPr lang="es-CO" sz="1050" i="1" dirty="0" smtClean="0">
                <a:solidFill>
                  <a:srgbClr val="C00000"/>
                </a:solidFill>
              </a:rPr>
              <a:t>72100	Contractual </a:t>
            </a:r>
            <a:r>
              <a:rPr lang="es-CO" sz="1050" i="1" dirty="0" err="1" smtClean="0">
                <a:solidFill>
                  <a:srgbClr val="C00000"/>
                </a:solidFill>
              </a:rPr>
              <a:t>Services</a:t>
            </a:r>
            <a:endParaRPr lang="en-US" sz="1050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58690" y="6251384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C00000"/>
                </a:solidFill>
              </a:rPr>
              <a:t>*FUST = EMRA </a:t>
            </a:r>
            <a:r>
              <a:rPr lang="es-CO" sz="1200" dirty="0" err="1" smtClean="0">
                <a:solidFill>
                  <a:srgbClr val="C00000"/>
                </a:solidFill>
              </a:rPr>
              <a:t>co-financing</a:t>
            </a:r>
            <a:r>
              <a:rPr lang="es-CO" sz="1200" dirty="0" smtClean="0">
                <a:solidFill>
                  <a:srgbClr val="C00000"/>
                </a:solidFill>
              </a:rPr>
              <a:t> </a:t>
            </a:r>
            <a:r>
              <a:rPr lang="es-CO" sz="1200" dirty="0" err="1" smtClean="0">
                <a:solidFill>
                  <a:srgbClr val="C00000"/>
                </a:solidFill>
              </a:rPr>
              <a:t>contribution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516" y="762963"/>
            <a:ext cx="885698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u="sng" dirty="0" smtClean="0"/>
              <a:t>PRODOC Budget Notes</a:t>
            </a:r>
            <a:r>
              <a:rPr lang="en-GB" sz="900" b="1" dirty="0" smtClean="0"/>
              <a:t>:</a:t>
            </a:r>
          </a:p>
          <a:p>
            <a:pPr algn="ctr"/>
            <a:endParaRPr lang="en-GB" sz="100" b="1" dirty="0" smtClean="0"/>
          </a:p>
          <a:p>
            <a:pPr algn="ctr"/>
            <a:r>
              <a:rPr lang="en-GB" sz="900" b="1" dirty="0" smtClean="0"/>
              <a:t>c1.1-c5.1: </a:t>
            </a:r>
            <a:r>
              <a:rPr lang="en-GB" sz="900" dirty="0" smtClean="0"/>
              <a:t>includes </a:t>
            </a:r>
            <a:r>
              <a:rPr lang="en-GB" sz="900" i="1" dirty="0"/>
              <a:t>(</a:t>
            </a:r>
            <a:r>
              <a:rPr lang="en-GB" sz="900" i="1" dirty="0" err="1"/>
              <a:t>i</a:t>
            </a:r>
            <a:r>
              <a:rPr lang="en-GB" sz="900" i="1" dirty="0"/>
              <a:t>) </a:t>
            </a:r>
            <a:r>
              <a:rPr lang="en-GB" sz="900" dirty="0"/>
              <a:t>the</a:t>
            </a:r>
            <a:r>
              <a:rPr lang="en-GB" sz="900" i="1" dirty="0"/>
              <a:t> </a:t>
            </a:r>
            <a:r>
              <a:rPr lang="en-GB" sz="900" dirty="0"/>
              <a:t>share of technical coordination/support activities in the total costs of </a:t>
            </a:r>
            <a:r>
              <a:rPr lang="en-GB" sz="900" dirty="0" smtClean="0"/>
              <a:t>PCU staff (RPC, SPO, communications specialist); </a:t>
            </a:r>
            <a:r>
              <a:rPr lang="en-GB" sz="900" i="1" dirty="0"/>
              <a:t>(ii)</a:t>
            </a:r>
            <a:r>
              <a:rPr lang="en-GB" sz="900" dirty="0"/>
              <a:t> other international consultants that will support delivery of </a:t>
            </a:r>
            <a:r>
              <a:rPr lang="en-GB" sz="900" dirty="0" smtClean="0"/>
              <a:t>CLME+ Outputs</a:t>
            </a:r>
            <a:endParaRPr lang="en-US" sz="900" dirty="0"/>
          </a:p>
          <a:p>
            <a:pPr algn="ctr"/>
            <a:r>
              <a:rPr lang="en-GB" sz="900" b="1" dirty="0" smtClean="0"/>
              <a:t>c1.2-c5.2: </a:t>
            </a:r>
            <a:r>
              <a:rPr lang="en-GB" sz="900" dirty="0" smtClean="0"/>
              <a:t>share </a:t>
            </a:r>
            <a:r>
              <a:rPr lang="en-GB" sz="900" dirty="0"/>
              <a:t>of technical &amp; operational support activities of </a:t>
            </a:r>
            <a:r>
              <a:rPr lang="en-GB" sz="900" dirty="0" smtClean="0"/>
              <a:t>PCU staff </a:t>
            </a:r>
            <a:r>
              <a:rPr lang="en-GB" sz="900" dirty="0"/>
              <a:t>(OFM, OFA</a:t>
            </a:r>
            <a:r>
              <a:rPr lang="en-GB" sz="900" dirty="0" smtClean="0"/>
              <a:t>)</a:t>
            </a:r>
            <a:endParaRPr lang="en-US" sz="1200" dirty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825653"/>
              </p:ext>
            </p:extLst>
          </p:nvPr>
        </p:nvGraphicFramePr>
        <p:xfrm>
          <a:off x="1536760" y="1666129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Total </a:t>
                      </a:r>
                      <a:r>
                        <a:rPr lang="es-CO" dirty="0" err="1" smtClean="0"/>
                        <a:t>allocated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for</a:t>
                      </a:r>
                      <a:r>
                        <a:rPr lang="es-CO" dirty="0" smtClean="0"/>
                        <a:t> staff/</a:t>
                      </a:r>
                      <a:r>
                        <a:rPr lang="es-CO" dirty="0" err="1" smtClean="0"/>
                        <a:t>consultants</a:t>
                      </a:r>
                      <a:r>
                        <a:rPr lang="es-CO" dirty="0" smtClean="0"/>
                        <a:t> in </a:t>
                      </a:r>
                      <a:r>
                        <a:rPr lang="es-CO" dirty="0" err="1" smtClean="0"/>
                        <a:t>ProDoc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70C0"/>
                          </a:solidFill>
                        </a:rPr>
                        <a:t>Budget </a:t>
                      </a:r>
                      <a:r>
                        <a:rPr lang="es-CO" sz="1400" dirty="0" err="1" smtClean="0">
                          <a:solidFill>
                            <a:srgbClr val="0070C0"/>
                          </a:solidFill>
                        </a:rPr>
                        <a:t>lines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</a:rPr>
                        <a:t> 71200&amp;71300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70C0"/>
                          </a:solidFill>
                        </a:rPr>
                        <a:t>USD 3,574.5</a:t>
                      </a:r>
                      <a:endParaRPr lang="en-US" sz="1400" b="1" u="sng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436096" y="1988840"/>
            <a:ext cx="1368152" cy="432048"/>
          </a:xfrm>
          <a:prstGeom prst="rect">
            <a:avLst/>
          </a:prstGeom>
          <a:solidFill>
            <a:srgbClr val="FFFF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TextBox 10"/>
          <p:cNvSpPr txBox="1"/>
          <p:nvPr/>
        </p:nvSpPr>
        <p:spPr>
          <a:xfrm>
            <a:off x="7164288" y="185882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(1000s of US$)</a:t>
            </a:r>
            <a:endParaRPr lang="es-CO" dirty="0"/>
          </a:p>
        </p:txBody>
      </p:sp>
      <p:sp>
        <p:nvSpPr>
          <p:cNvPr id="8" name="TextBox 7"/>
          <p:cNvSpPr txBox="1"/>
          <p:nvPr/>
        </p:nvSpPr>
        <p:spPr>
          <a:xfrm>
            <a:off x="3203848" y="6309320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*excl. $ for (re-)recruitment/EOS entitlements</a:t>
            </a:r>
            <a:endParaRPr lang="es-CO" sz="1200" dirty="0"/>
          </a:p>
        </p:txBody>
      </p:sp>
      <p:sp>
        <p:nvSpPr>
          <p:cNvPr id="10" name="Rectangle 9"/>
          <p:cNvSpPr/>
          <p:nvPr/>
        </p:nvSpPr>
        <p:spPr>
          <a:xfrm>
            <a:off x="7452320" y="5789947"/>
            <a:ext cx="1368152" cy="432048"/>
          </a:xfrm>
          <a:prstGeom prst="rect">
            <a:avLst/>
          </a:prstGeom>
          <a:solidFill>
            <a:srgbClr val="FFFF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angle 11"/>
          <p:cNvSpPr/>
          <p:nvPr/>
        </p:nvSpPr>
        <p:spPr>
          <a:xfrm>
            <a:off x="7452320" y="4422657"/>
            <a:ext cx="1368152" cy="432048"/>
          </a:xfrm>
          <a:prstGeom prst="rect">
            <a:avLst/>
          </a:prstGeom>
          <a:solidFill>
            <a:srgbClr val="FFFF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167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8376" y="116632"/>
            <a:ext cx="691276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/>
              <a:t>COSTS PCU STAFFING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6221995"/>
            <a:ext cx="352839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50" i="1" dirty="0" smtClean="0"/>
              <a:t>71200	International Staff</a:t>
            </a:r>
          </a:p>
          <a:p>
            <a:r>
              <a:rPr lang="es-CO" sz="1050" i="1" dirty="0" smtClean="0"/>
              <a:t>71300	Local Staff</a:t>
            </a:r>
          </a:p>
          <a:p>
            <a:r>
              <a:rPr lang="es-CO" sz="1050" i="1" dirty="0" smtClean="0"/>
              <a:t>72100	Contractual </a:t>
            </a:r>
            <a:r>
              <a:rPr lang="es-CO" sz="1050" i="1" dirty="0" err="1" smtClean="0"/>
              <a:t>Services</a:t>
            </a:r>
            <a:endParaRPr lang="en-US" sz="105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6272497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C00000"/>
                </a:solidFill>
              </a:rPr>
              <a:t>FUST = EMRA </a:t>
            </a:r>
            <a:r>
              <a:rPr lang="es-CO" sz="1400" dirty="0" err="1" smtClean="0">
                <a:solidFill>
                  <a:srgbClr val="C00000"/>
                </a:solidFill>
              </a:rPr>
              <a:t>co-financing</a:t>
            </a:r>
            <a:r>
              <a:rPr lang="es-CO" sz="1400" dirty="0" smtClean="0">
                <a:solidFill>
                  <a:srgbClr val="C00000"/>
                </a:solidFill>
              </a:rPr>
              <a:t> </a:t>
            </a:r>
            <a:r>
              <a:rPr lang="es-CO" sz="1400" dirty="0" err="1" smtClean="0">
                <a:solidFill>
                  <a:srgbClr val="C00000"/>
                </a:solidFill>
              </a:rPr>
              <a:t>contribution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1556792"/>
            <a:ext cx="50405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Budget Note c5.2.</a:t>
            </a:r>
            <a:r>
              <a:rPr lang="en-GB" sz="2000" dirty="0" smtClean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includes 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costs </a:t>
            </a:r>
            <a:r>
              <a:rPr lang="en-GB" sz="2000" dirty="0" smtClean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for 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FUST/IOC of UNESCO Caribbean Marine Atlas (CMA2) – UNDP/GEF CLME</a:t>
            </a:r>
            <a:r>
              <a:rPr lang="en-GB" sz="2000" baseline="30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liaison person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; role of CMA2/CLME</a:t>
            </a:r>
            <a:r>
              <a:rPr lang="en-GB" sz="2000" baseline="30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liaison person: coordinate the efforts </a:t>
            </a:r>
            <a:r>
              <a:rPr lang="en-GB" sz="2000" dirty="0" smtClean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on 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development of a CLME</a:t>
            </a:r>
            <a:r>
              <a:rPr lang="en-GB" sz="2000" baseline="30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SAP decision-support/M&amp;E platform (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cost sharing: contribution from Flanders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Unesco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Science Trust Fund (FUST) will finance first 2.5-3 years; CLME</a:t>
            </a:r>
            <a:r>
              <a:rPr lang="en-GB" sz="2000" baseline="30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contribution will cover consultancy fees during remaining part of CLME</a:t>
            </a:r>
            <a:r>
              <a:rPr lang="en-GB" sz="2000" baseline="30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Project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6016" y="5072708"/>
            <a:ext cx="31683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ACKNOWLEDGEMENT</a:t>
            </a:r>
            <a:endParaRPr lang="es-CO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004048" y="1916832"/>
            <a:ext cx="1296144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372200" y="1223757"/>
            <a:ext cx="20882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err="1" smtClean="0">
                <a:solidFill>
                  <a:srgbClr val="0070C0"/>
                </a:solidFill>
              </a:rPr>
              <a:t>Now</a:t>
            </a:r>
            <a:r>
              <a:rPr lang="es-CO" sz="1600" dirty="0" smtClean="0">
                <a:solidFill>
                  <a:srgbClr val="0070C0"/>
                </a:solidFill>
              </a:rPr>
              <a:t> </a:t>
            </a:r>
            <a:r>
              <a:rPr lang="es-CO" sz="1600" dirty="0" err="1" smtClean="0">
                <a:solidFill>
                  <a:srgbClr val="0070C0"/>
                </a:solidFill>
              </a:rPr>
              <a:t>called</a:t>
            </a:r>
            <a:r>
              <a:rPr lang="es-CO" sz="1600" dirty="0" smtClean="0">
                <a:solidFill>
                  <a:srgbClr val="0070C0"/>
                </a:solidFill>
              </a:rPr>
              <a:t> “</a:t>
            </a:r>
            <a:r>
              <a:rPr lang="es-CO" sz="1600" dirty="0" err="1" smtClean="0">
                <a:solidFill>
                  <a:srgbClr val="0070C0"/>
                </a:solidFill>
              </a:rPr>
              <a:t>Environmental</a:t>
            </a:r>
            <a:r>
              <a:rPr lang="es-CO" sz="1600" dirty="0" smtClean="0">
                <a:solidFill>
                  <a:srgbClr val="0070C0"/>
                </a:solidFill>
              </a:rPr>
              <a:t> </a:t>
            </a:r>
            <a:r>
              <a:rPr lang="es-CO" sz="1600" dirty="0" err="1" smtClean="0">
                <a:solidFill>
                  <a:srgbClr val="0070C0"/>
                </a:solidFill>
              </a:rPr>
              <a:t>Mapping</a:t>
            </a:r>
            <a:r>
              <a:rPr lang="es-CO" sz="1600" dirty="0" smtClean="0">
                <a:solidFill>
                  <a:srgbClr val="0070C0"/>
                </a:solidFill>
              </a:rPr>
              <a:t> &amp; </a:t>
            </a:r>
            <a:r>
              <a:rPr lang="es-CO" sz="1600" dirty="0" err="1" smtClean="0">
                <a:solidFill>
                  <a:srgbClr val="0070C0"/>
                </a:solidFill>
              </a:rPr>
              <a:t>Reporting</a:t>
            </a:r>
            <a:r>
              <a:rPr lang="es-CO" sz="1600" dirty="0" smtClean="0">
                <a:solidFill>
                  <a:srgbClr val="0070C0"/>
                </a:solidFill>
              </a:rPr>
              <a:t> </a:t>
            </a:r>
            <a:r>
              <a:rPr lang="es-CO" sz="1600" dirty="0" err="1" smtClean="0">
                <a:solidFill>
                  <a:srgbClr val="0070C0"/>
                </a:solidFill>
              </a:rPr>
              <a:t>Analyst</a:t>
            </a:r>
            <a:r>
              <a:rPr lang="es-CO" sz="1600" dirty="0" smtClean="0">
                <a:solidFill>
                  <a:srgbClr val="0070C0"/>
                </a:solidFill>
              </a:rPr>
              <a:t>”  (EMRA)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43668"/>
            <a:ext cx="81364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400" b="1" u="sng" dirty="0" smtClean="0"/>
              <a:t>ROLE OF THE </a:t>
            </a:r>
            <a:r>
              <a:rPr lang="en-US" sz="2400" b="1" u="sng" dirty="0"/>
              <a:t>PROJECT STEERING </a:t>
            </a:r>
            <a:r>
              <a:rPr lang="en-US" sz="2400" b="1" u="sng" dirty="0" smtClean="0"/>
              <a:t>COMMITTEE</a:t>
            </a:r>
            <a:endParaRPr lang="es-CO" sz="1500" b="1" dirty="0"/>
          </a:p>
          <a:p>
            <a:r>
              <a:rPr lang="en-US" dirty="0"/>
              <a:t> </a:t>
            </a:r>
            <a:endParaRPr lang="es-CO" dirty="0"/>
          </a:p>
          <a:p>
            <a:r>
              <a:rPr lang="en-US" dirty="0"/>
              <a:t> </a:t>
            </a:r>
            <a:endParaRPr lang="es-CO" dirty="0"/>
          </a:p>
        </p:txBody>
      </p:sp>
      <p:sp>
        <p:nvSpPr>
          <p:cNvPr id="2" name="TextBox 1"/>
          <p:cNvSpPr txBox="1"/>
          <p:nvPr/>
        </p:nvSpPr>
        <p:spPr>
          <a:xfrm>
            <a:off x="683568" y="836712"/>
            <a:ext cx="736116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Annex 8 –  Draft TORs for the Project Steering Committee</a:t>
            </a:r>
            <a:endParaRPr lang="es-CO" b="1" dirty="0"/>
          </a:p>
          <a:p>
            <a:r>
              <a:rPr lang="en-US" dirty="0"/>
              <a:t> </a:t>
            </a:r>
            <a:endParaRPr lang="es-CO" dirty="0"/>
          </a:p>
          <a:p>
            <a:r>
              <a:rPr lang="en-US" dirty="0"/>
              <a:t>Specific functions will include: </a:t>
            </a:r>
            <a:endParaRPr lang="es-CO" dirty="0"/>
          </a:p>
          <a:p>
            <a:r>
              <a:rPr lang="en-US" dirty="0"/>
              <a:t> </a:t>
            </a:r>
            <a:endParaRPr lang="es-CO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Provide </a:t>
            </a:r>
            <a:r>
              <a:rPr lang="en-US" b="1" dirty="0">
                <a:solidFill>
                  <a:srgbClr val="0070C0"/>
                </a:solidFill>
              </a:rPr>
              <a:t>overall strategic </a:t>
            </a:r>
            <a:r>
              <a:rPr lang="en-US" dirty="0"/>
              <a:t>policy and </a:t>
            </a:r>
            <a:r>
              <a:rPr lang="en-US" b="1" dirty="0">
                <a:solidFill>
                  <a:srgbClr val="0070C0"/>
                </a:solidFill>
              </a:rPr>
              <a:t>management direction </a:t>
            </a:r>
            <a:r>
              <a:rPr lang="en-US" dirty="0"/>
              <a:t>to the </a:t>
            </a:r>
            <a:r>
              <a:rPr lang="en-US" dirty="0" smtClean="0"/>
              <a:t>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s-CO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Review and approve the Project Work Plan and Budget </a:t>
            </a:r>
            <a:r>
              <a:rPr lang="en-US" dirty="0"/>
              <a:t>and </a:t>
            </a:r>
            <a:r>
              <a:rPr lang="en-US" sz="2000" b="1" dirty="0">
                <a:solidFill>
                  <a:srgbClr val="0070C0"/>
                </a:solidFill>
              </a:rPr>
              <a:t>any changes thereto</a:t>
            </a:r>
            <a:r>
              <a:rPr lang="en-US" dirty="0"/>
              <a:t>, </a:t>
            </a:r>
            <a:r>
              <a:rPr lang="en-US" b="1" dirty="0"/>
              <a:t>in accordance with GEF, UNDP and UNOPS </a:t>
            </a:r>
            <a:r>
              <a:rPr lang="en-US" b="1" dirty="0" smtClean="0"/>
              <a:t>guidelines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s-CO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Provide </a:t>
            </a:r>
            <a:r>
              <a:rPr lang="en-US" b="1" dirty="0">
                <a:solidFill>
                  <a:srgbClr val="0070C0"/>
                </a:solidFill>
              </a:rPr>
              <a:t>strategic direction on the Work </a:t>
            </a:r>
            <a:r>
              <a:rPr lang="en-US" b="1" dirty="0" smtClean="0">
                <a:solidFill>
                  <a:srgbClr val="0070C0"/>
                </a:solidFill>
              </a:rPr>
              <a:t>Plan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s-CO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Assist </a:t>
            </a:r>
            <a:r>
              <a:rPr lang="en-US" b="1" dirty="0">
                <a:solidFill>
                  <a:srgbClr val="0070C0"/>
                </a:solidFill>
              </a:rPr>
              <a:t>in identifying and allocating Project </a:t>
            </a:r>
            <a:r>
              <a:rPr lang="en-US" b="1" dirty="0" smtClean="0">
                <a:solidFill>
                  <a:srgbClr val="0070C0"/>
                </a:solidFill>
              </a:rPr>
              <a:t>support </a:t>
            </a:r>
            <a:r>
              <a:rPr lang="en-US" b="1" dirty="0">
                <a:solidFill>
                  <a:srgbClr val="0070C0"/>
                </a:solidFill>
              </a:rPr>
              <a:t>for activities </a:t>
            </a:r>
            <a:r>
              <a:rPr lang="en-US" dirty="0"/>
              <a:t>consistent with Project objectives</a:t>
            </a:r>
            <a:endParaRPr lang="es-CO" dirty="0"/>
          </a:p>
          <a:p>
            <a:endParaRPr lang="es-CO" dirty="0"/>
          </a:p>
        </p:txBody>
      </p:sp>
      <p:sp>
        <p:nvSpPr>
          <p:cNvPr id="3" name="Down Arrow 2"/>
          <p:cNvSpPr/>
          <p:nvPr/>
        </p:nvSpPr>
        <p:spPr>
          <a:xfrm>
            <a:off x="4716016" y="4994845"/>
            <a:ext cx="504056" cy="563875"/>
          </a:xfrm>
          <a:prstGeom prst="downArrow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TextBox 4"/>
          <p:cNvSpPr txBox="1"/>
          <p:nvPr/>
        </p:nvSpPr>
        <p:spPr>
          <a:xfrm>
            <a:off x="143000" y="5614318"/>
            <a:ext cx="9001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 smtClean="0">
                <a:solidFill>
                  <a:srgbClr val="FF0000"/>
                </a:solidFill>
              </a:rPr>
              <a:t>The PRODOC does not fully specify how all $ resources available for the different activities/outputs will be allocated to Responsible Parties. The PCU and co-executing partners give more content to those areas where the </a:t>
            </a:r>
            <a:r>
              <a:rPr lang="en-US" sz="1700" dirty="0" err="1" smtClean="0">
                <a:solidFill>
                  <a:srgbClr val="FF0000"/>
                </a:solidFill>
              </a:rPr>
              <a:t>ProDoc</a:t>
            </a:r>
            <a:r>
              <a:rPr lang="en-US" sz="1700" dirty="0" smtClean="0">
                <a:solidFill>
                  <a:srgbClr val="FF0000"/>
                </a:solidFill>
              </a:rPr>
              <a:t> falls short on detail/specifications, and present the revision to the PSC for comments &amp; approval</a:t>
            </a:r>
            <a:endParaRPr lang="es-CO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76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0182" y="1988840"/>
            <a:ext cx="74196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b="1" dirty="0" smtClean="0"/>
              <a:t>IOCARIBE/IOC of UNESCO: Office </a:t>
            </a:r>
            <a:r>
              <a:rPr lang="es-CO" b="1" dirty="0" err="1" smtClean="0"/>
              <a:t>Space</a:t>
            </a:r>
            <a:r>
              <a:rPr lang="es-CO" b="1" dirty="0" smtClean="0"/>
              <a:t> </a:t>
            </a:r>
            <a:r>
              <a:rPr lang="es-CO" b="1" dirty="0" err="1" smtClean="0"/>
              <a:t>for</a:t>
            </a:r>
            <a:r>
              <a:rPr lang="es-CO" b="1" dirty="0" smtClean="0"/>
              <a:t> the CLME+ PCU </a:t>
            </a:r>
          </a:p>
          <a:p>
            <a:pPr algn="ctr"/>
            <a:r>
              <a:rPr lang="es-CO" b="1" dirty="0" smtClean="0"/>
              <a:t>at the IOCARIBE OFFICES:</a:t>
            </a:r>
          </a:p>
          <a:p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err="1" smtClean="0">
                <a:solidFill>
                  <a:srgbClr val="0070C0"/>
                </a:solidFill>
              </a:rPr>
              <a:t>co-financing</a:t>
            </a:r>
            <a:r>
              <a:rPr lang="es-CO" dirty="0" smtClean="0">
                <a:solidFill>
                  <a:srgbClr val="0070C0"/>
                </a:solidFill>
              </a:rPr>
              <a:t> </a:t>
            </a:r>
            <a:r>
              <a:rPr lang="es-CO" dirty="0" err="1" smtClean="0">
                <a:solidFill>
                  <a:srgbClr val="0070C0"/>
                </a:solidFill>
              </a:rPr>
              <a:t>contribution</a:t>
            </a:r>
            <a:r>
              <a:rPr lang="es-CO" dirty="0" smtClean="0">
                <a:solidFill>
                  <a:srgbClr val="0070C0"/>
                </a:solidFill>
              </a:rPr>
              <a:t>: office </a:t>
            </a:r>
            <a:r>
              <a:rPr lang="es-CO" dirty="0" err="1" smtClean="0">
                <a:solidFill>
                  <a:srgbClr val="0070C0"/>
                </a:solidFill>
              </a:rPr>
              <a:t>space</a:t>
            </a:r>
            <a:r>
              <a:rPr lang="es-CO" dirty="0" smtClean="0">
                <a:solidFill>
                  <a:srgbClr val="0070C0"/>
                </a:solidFill>
              </a:rPr>
              <a:t> + </a:t>
            </a:r>
            <a:r>
              <a:rPr lang="es-CO" dirty="0" err="1" smtClean="0">
                <a:solidFill>
                  <a:srgbClr val="0070C0"/>
                </a:solidFill>
              </a:rPr>
              <a:t>basic</a:t>
            </a:r>
            <a:r>
              <a:rPr lang="es-CO" dirty="0" smtClean="0">
                <a:solidFill>
                  <a:srgbClr val="0070C0"/>
                </a:solidFill>
              </a:rPr>
              <a:t> </a:t>
            </a:r>
            <a:r>
              <a:rPr lang="es-CO" dirty="0" err="1" smtClean="0">
                <a:solidFill>
                  <a:srgbClr val="0070C0"/>
                </a:solidFill>
              </a:rPr>
              <a:t>services</a:t>
            </a:r>
            <a:endParaRPr lang="es-CO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err="1" smtClean="0">
                <a:solidFill>
                  <a:srgbClr val="0070C0"/>
                </a:solidFill>
              </a:rPr>
              <a:t>payment</a:t>
            </a:r>
            <a:r>
              <a:rPr lang="es-CO" dirty="0" smtClean="0">
                <a:solidFill>
                  <a:srgbClr val="0070C0"/>
                </a:solidFill>
              </a:rPr>
              <a:t>: </a:t>
            </a:r>
            <a:r>
              <a:rPr lang="es-CO" dirty="0" err="1" smtClean="0">
                <a:solidFill>
                  <a:srgbClr val="0070C0"/>
                </a:solidFill>
              </a:rPr>
              <a:t>reinstatement</a:t>
            </a:r>
            <a:r>
              <a:rPr lang="es-CO" dirty="0" smtClean="0">
                <a:solidFill>
                  <a:srgbClr val="0070C0"/>
                </a:solidFill>
              </a:rPr>
              <a:t> of original office </a:t>
            </a:r>
            <a:r>
              <a:rPr lang="es-CO" dirty="0" err="1" smtClean="0">
                <a:solidFill>
                  <a:srgbClr val="0070C0"/>
                </a:solidFill>
              </a:rPr>
              <a:t>conditions</a:t>
            </a:r>
            <a:r>
              <a:rPr lang="es-CO" dirty="0" smtClean="0">
                <a:solidFill>
                  <a:srgbClr val="0070C0"/>
                </a:solidFill>
              </a:rPr>
              <a:t> </a:t>
            </a:r>
            <a:r>
              <a:rPr lang="es-CO" dirty="0" err="1" smtClean="0">
                <a:solidFill>
                  <a:srgbClr val="0070C0"/>
                </a:solidFill>
              </a:rPr>
              <a:t>after</a:t>
            </a:r>
            <a:r>
              <a:rPr lang="es-CO" dirty="0" smtClean="0">
                <a:solidFill>
                  <a:srgbClr val="0070C0"/>
                </a:solidFill>
              </a:rPr>
              <a:t> Project </a:t>
            </a:r>
            <a:r>
              <a:rPr lang="es-CO" dirty="0" err="1" smtClean="0">
                <a:solidFill>
                  <a:srgbClr val="0070C0"/>
                </a:solidFill>
              </a:rPr>
              <a:t>end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59832" y="429309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USD 6.500</a:t>
            </a:r>
            <a:endParaRPr lang="es-CO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16632"/>
            <a:ext cx="849694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/>
              <a:t>PCU: office </a:t>
            </a:r>
            <a:r>
              <a:rPr lang="es-CO" sz="4000" dirty="0" err="1" smtClean="0"/>
              <a:t>space</a:t>
            </a:r>
            <a:r>
              <a:rPr lang="es-CO" sz="4000" dirty="0" smtClean="0"/>
              <a:t> &amp; </a:t>
            </a:r>
            <a:r>
              <a:rPr lang="es-CO" sz="4000" dirty="0" err="1" smtClean="0"/>
              <a:t>operations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020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6632"/>
            <a:ext cx="849694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/>
              <a:t>PCU: office </a:t>
            </a:r>
            <a:r>
              <a:rPr lang="es-CO" sz="4000" dirty="0" err="1" smtClean="0"/>
              <a:t>space</a:t>
            </a:r>
            <a:r>
              <a:rPr lang="es-CO" sz="4000" dirty="0" smtClean="0"/>
              <a:t> &amp; </a:t>
            </a:r>
            <a:r>
              <a:rPr lang="es-CO" sz="4000" dirty="0" err="1" smtClean="0"/>
              <a:t>operations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049958"/>
              </p:ext>
            </p:extLst>
          </p:nvPr>
        </p:nvGraphicFramePr>
        <p:xfrm>
          <a:off x="395536" y="1844824"/>
          <a:ext cx="7920879" cy="3026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2088232"/>
                <a:gridCol w="1944215"/>
              </a:tblGrid>
              <a:tr h="556364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ALLOCATED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 PRODOC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PROPOSED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REVISION</a:t>
                      </a:r>
                      <a:endParaRPr lang="es-CO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22338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/>
                        <a:t>Total</a:t>
                      </a:r>
                      <a:endParaRPr lang="es-CO" b="1" dirty="0"/>
                    </a:p>
                  </a:txBody>
                  <a:tcPr/>
                </a:tc>
              </a:tr>
              <a:tr h="322338">
                <a:tc>
                  <a:txBody>
                    <a:bodyPr/>
                    <a:lstStyle/>
                    <a:p>
                      <a:r>
                        <a:rPr lang="en-US" dirty="0" smtClean="0"/>
                        <a:t>PCU Office space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180.0</a:t>
                      </a:r>
                      <a:endParaRPr lang="es-CO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66.5*</a:t>
                      </a:r>
                      <a:endParaRPr lang="es-CO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  <a:tr h="317922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89351">
                <a:tc>
                  <a:txBody>
                    <a:bodyPr/>
                    <a:lstStyle/>
                    <a:p>
                      <a:r>
                        <a:rPr lang="en-US" dirty="0" smtClean="0"/>
                        <a:t>Furniture &amp; equipment (incl.</a:t>
                      </a:r>
                      <a:r>
                        <a:rPr lang="en-US" baseline="0" dirty="0" smtClean="0"/>
                        <a:t> IT, </a:t>
                      </a:r>
                      <a:r>
                        <a:rPr lang="en-US" baseline="0" dirty="0" err="1" smtClean="0"/>
                        <a:t>softw</a:t>
                      </a:r>
                      <a:r>
                        <a:rPr lang="en-US" baseline="0" dirty="0" smtClean="0"/>
                        <a:t>.), Office Supplies, Translation Services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204</a:t>
                      </a:r>
                      <a:endParaRPr lang="es-CO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199.2**</a:t>
                      </a:r>
                      <a:endParaRPr lang="es-CO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83768" y="112474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VALUES GIVEN AS 1000s of USD</a:t>
            </a:r>
            <a:endParaRPr lang="es-CO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5068394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0070C0"/>
                </a:solidFill>
              </a:rPr>
              <a:t>**includes GIS software: ± 20</a:t>
            </a:r>
            <a:endParaRPr lang="es-CO" sz="1600" i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4208" y="5046674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0070C0"/>
                </a:solidFill>
              </a:rPr>
              <a:t>*contingency buffer</a:t>
            </a:r>
            <a:endParaRPr lang="es-CO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2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172153"/>
              </p:ext>
            </p:extLst>
          </p:nvPr>
        </p:nvGraphicFramePr>
        <p:xfrm>
          <a:off x="323530" y="1196752"/>
          <a:ext cx="849694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945"/>
                <a:gridCol w="3862247"/>
                <a:gridCol w="27587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Acronym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Mechanism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u="sng" dirty="0" err="1" smtClean="0">
                          <a:solidFill>
                            <a:srgbClr val="C00000"/>
                          </a:solidFill>
                        </a:rPr>
                        <a:t>Frequency</a:t>
                      </a:r>
                      <a:r>
                        <a:rPr lang="es-CO" b="1" u="sng" dirty="0" smtClean="0">
                          <a:solidFill>
                            <a:srgbClr val="C00000"/>
                          </a:solidFill>
                        </a:rPr>
                        <a:t> of Meetings</a:t>
                      </a:r>
                      <a:endParaRPr lang="en-US" b="1" u="s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1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PSC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Project</a:t>
                      </a:r>
                      <a:r>
                        <a:rPr lang="es-CO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b="1" dirty="0" err="1" smtClean="0">
                          <a:solidFill>
                            <a:srgbClr val="0070C0"/>
                          </a:solidFill>
                        </a:rPr>
                        <a:t>Steering</a:t>
                      </a:r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b="1" dirty="0" err="1" smtClean="0">
                          <a:solidFill>
                            <a:srgbClr val="0070C0"/>
                          </a:solidFill>
                        </a:rPr>
                        <a:t>Committee</a:t>
                      </a:r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dirty="0" smtClean="0"/>
                        <a:t>country reps, </a:t>
                      </a:r>
                      <a:r>
                        <a:rPr lang="es-CO" dirty="0" err="1" smtClean="0"/>
                        <a:t>co-executing</a:t>
                      </a:r>
                      <a:r>
                        <a:rPr lang="es-CO" dirty="0" smtClean="0"/>
                        <a:t> </a:t>
                      </a:r>
                      <a:r>
                        <a:rPr lang="es-CO" dirty="0" err="1" smtClean="0"/>
                        <a:t>partners</a:t>
                      </a:r>
                      <a:r>
                        <a:rPr lang="es-CO" dirty="0" smtClean="0"/>
                        <a:t>, </a:t>
                      </a:r>
                      <a:r>
                        <a:rPr lang="es-CO" dirty="0" err="1" smtClean="0"/>
                        <a:t>co-financers</a:t>
                      </a:r>
                      <a:r>
                        <a:rPr lang="es-CO" dirty="0" smtClean="0"/>
                        <a:t>, </a:t>
                      </a:r>
                      <a:r>
                        <a:rPr lang="es-CO" dirty="0" err="1" smtClean="0"/>
                        <a:t>observers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3 full PSC</a:t>
                      </a:r>
                      <a:r>
                        <a:rPr lang="es-CO" baseline="0" dirty="0" smtClean="0"/>
                        <a:t> meetings: (1) </a:t>
                      </a:r>
                      <a:r>
                        <a:rPr lang="es-CO" baseline="0" dirty="0" err="1" smtClean="0"/>
                        <a:t>inception</a:t>
                      </a:r>
                      <a:r>
                        <a:rPr lang="es-CO" baseline="0" dirty="0" smtClean="0"/>
                        <a:t>, (2) </a:t>
                      </a:r>
                      <a:r>
                        <a:rPr lang="es-CO" baseline="0" dirty="0" err="1" smtClean="0"/>
                        <a:t>mid-term</a:t>
                      </a:r>
                      <a:r>
                        <a:rPr lang="es-CO" baseline="0" dirty="0" smtClean="0"/>
                        <a:t>, (3) </a:t>
                      </a:r>
                      <a:r>
                        <a:rPr lang="es-CO" baseline="0" dirty="0" err="1" smtClean="0"/>
                        <a:t>project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baseline="0" dirty="0" err="1" smtClean="0"/>
                        <a:t>end</a:t>
                      </a:r>
                      <a:endParaRPr lang="es-CO" baseline="0" dirty="0" smtClean="0"/>
                    </a:p>
                    <a:p>
                      <a:endParaRPr lang="es-CO" baseline="0" dirty="0" smtClean="0"/>
                    </a:p>
                    <a:p>
                      <a:r>
                        <a:rPr lang="es-CO" i="1" dirty="0" err="1" smtClean="0">
                          <a:solidFill>
                            <a:srgbClr val="C00000"/>
                          </a:solidFill>
                        </a:rPr>
                        <a:t>Possibility</a:t>
                      </a:r>
                      <a:r>
                        <a:rPr lang="es-CO" i="1" dirty="0" smtClean="0">
                          <a:solidFill>
                            <a:srgbClr val="C00000"/>
                          </a:solidFill>
                        </a:rPr>
                        <a:t> of inter-</a:t>
                      </a:r>
                      <a:r>
                        <a:rPr lang="es-CO" i="1" dirty="0" err="1" smtClean="0">
                          <a:solidFill>
                            <a:srgbClr val="C00000"/>
                          </a:solidFill>
                        </a:rPr>
                        <a:t>sessional</a:t>
                      </a:r>
                      <a:r>
                        <a:rPr lang="es-CO" i="1" dirty="0" smtClean="0">
                          <a:solidFill>
                            <a:srgbClr val="C00000"/>
                          </a:solidFill>
                        </a:rPr>
                        <a:t> virtual meetings, as </a:t>
                      </a:r>
                      <a:r>
                        <a:rPr lang="es-CO" i="1" dirty="0" err="1" smtClean="0">
                          <a:solidFill>
                            <a:srgbClr val="C00000"/>
                          </a:solidFill>
                        </a:rPr>
                        <a:t>needed</a:t>
                      </a:r>
                      <a:endParaRPr lang="en-US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PEG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Project </a:t>
                      </a:r>
                      <a:r>
                        <a:rPr lang="es-CO" b="1" dirty="0" err="1" smtClean="0">
                          <a:solidFill>
                            <a:srgbClr val="0070C0"/>
                          </a:solidFill>
                        </a:rPr>
                        <a:t>Executive</a:t>
                      </a:r>
                      <a:r>
                        <a:rPr lang="es-CO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b="1" baseline="0" dirty="0" err="1" smtClean="0">
                          <a:solidFill>
                            <a:srgbClr val="0070C0"/>
                          </a:solidFill>
                        </a:rPr>
                        <a:t>Group</a:t>
                      </a:r>
                      <a:r>
                        <a:rPr lang="es-CO" b="1" baseline="0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r>
                        <a:rPr lang="es-CO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i="1" baseline="0" dirty="0" smtClean="0"/>
                        <a:t>UNDP, UNOPS and </a:t>
                      </a:r>
                      <a:r>
                        <a:rPr lang="es-CO" i="1" baseline="0" dirty="0" err="1" smtClean="0"/>
                        <a:t>major</a:t>
                      </a:r>
                      <a:r>
                        <a:rPr lang="es-CO" i="1" baseline="0" dirty="0" smtClean="0"/>
                        <a:t> </a:t>
                      </a:r>
                      <a:r>
                        <a:rPr lang="es-CO" i="1" baseline="0" dirty="0" err="1" smtClean="0"/>
                        <a:t>co-executing</a:t>
                      </a:r>
                      <a:r>
                        <a:rPr lang="es-CO" i="1" baseline="0" dirty="0" smtClean="0"/>
                        <a:t> </a:t>
                      </a:r>
                      <a:r>
                        <a:rPr lang="es-CO" i="1" baseline="0" dirty="0" err="1" smtClean="0"/>
                        <a:t>partners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Annual</a:t>
                      </a:r>
                      <a:r>
                        <a:rPr lang="es-CO" dirty="0" smtClean="0"/>
                        <a:t> PEG meeting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RC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b="1" dirty="0" err="1" smtClean="0">
                          <a:solidFill>
                            <a:srgbClr val="0070C0"/>
                          </a:solidFill>
                        </a:rPr>
                        <a:t>Representative’s</a:t>
                      </a:r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b="1" dirty="0" err="1" smtClean="0">
                          <a:solidFill>
                            <a:srgbClr val="0070C0"/>
                          </a:solidFill>
                        </a:rPr>
                        <a:t>Committee</a:t>
                      </a:r>
                      <a:r>
                        <a:rPr lang="es-CO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s-CO" i="1" dirty="0" smtClean="0"/>
                        <a:t>PEG </a:t>
                      </a:r>
                      <a:r>
                        <a:rPr lang="es-CO" i="1" dirty="0" err="1" smtClean="0"/>
                        <a:t>members</a:t>
                      </a:r>
                      <a:r>
                        <a:rPr lang="es-CO" i="1" dirty="0" smtClean="0"/>
                        <a:t> + </a:t>
                      </a:r>
                      <a:r>
                        <a:rPr lang="es-CO" i="1" dirty="0" err="1" smtClean="0"/>
                        <a:t>Chair</a:t>
                      </a:r>
                      <a:r>
                        <a:rPr lang="es-CO" i="1" dirty="0" smtClean="0"/>
                        <a:t> of </a:t>
                      </a:r>
                      <a:r>
                        <a:rPr lang="es-CO" i="1" dirty="0" err="1" smtClean="0"/>
                        <a:t>IGO’s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As </a:t>
                      </a:r>
                      <a:r>
                        <a:rPr lang="es-CO" dirty="0" err="1" smtClean="0"/>
                        <a:t>needed</a:t>
                      </a:r>
                      <a:r>
                        <a:rPr lang="es-CO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9533" y="5445224"/>
            <a:ext cx="8424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err="1" smtClean="0">
                <a:solidFill>
                  <a:srgbClr val="002060"/>
                </a:solidFill>
              </a:rPr>
              <a:t>Consideration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dirty="0" err="1" smtClean="0">
                <a:solidFill>
                  <a:srgbClr val="002060"/>
                </a:solidFill>
              </a:rPr>
              <a:t>for</a:t>
            </a:r>
            <a:r>
              <a:rPr lang="es-CO" dirty="0" smtClean="0">
                <a:solidFill>
                  <a:srgbClr val="002060"/>
                </a:solidFill>
              </a:rPr>
              <a:t> the </a:t>
            </a:r>
            <a:r>
              <a:rPr lang="es-CO" dirty="0" err="1" smtClean="0">
                <a:solidFill>
                  <a:srgbClr val="002060"/>
                </a:solidFill>
              </a:rPr>
              <a:t>efficient</a:t>
            </a:r>
            <a:r>
              <a:rPr lang="es-CO" dirty="0" smtClean="0">
                <a:solidFill>
                  <a:srgbClr val="002060"/>
                </a:solidFill>
              </a:rPr>
              <a:t> use of Project </a:t>
            </a:r>
            <a:r>
              <a:rPr lang="es-CO" dirty="0" err="1" smtClean="0">
                <a:solidFill>
                  <a:srgbClr val="002060"/>
                </a:solidFill>
              </a:rPr>
              <a:t>resources</a:t>
            </a:r>
            <a:r>
              <a:rPr lang="es-CO" dirty="0" smtClean="0">
                <a:solidFill>
                  <a:srgbClr val="002060"/>
                </a:solidFill>
              </a:rPr>
              <a:t>: </a:t>
            </a:r>
          </a:p>
          <a:p>
            <a:pPr algn="ctr"/>
            <a:r>
              <a:rPr lang="es-CO" dirty="0" err="1" smtClean="0">
                <a:solidFill>
                  <a:srgbClr val="002060"/>
                </a:solidFill>
              </a:rPr>
              <a:t>make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dirty="0" err="1" smtClean="0">
                <a:solidFill>
                  <a:srgbClr val="002060"/>
                </a:solidFill>
              </a:rPr>
              <a:t>optimal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b="1" u="sng" dirty="0" smtClean="0">
                <a:solidFill>
                  <a:srgbClr val="002060"/>
                </a:solidFill>
              </a:rPr>
              <a:t>use of </a:t>
            </a:r>
            <a:r>
              <a:rPr lang="es-CO" b="1" u="sng" dirty="0" err="1" smtClean="0">
                <a:solidFill>
                  <a:srgbClr val="002060"/>
                </a:solidFill>
              </a:rPr>
              <a:t>existing</a:t>
            </a:r>
            <a:r>
              <a:rPr lang="es-CO" b="1" u="sng" dirty="0" smtClean="0">
                <a:solidFill>
                  <a:srgbClr val="002060"/>
                </a:solidFill>
              </a:rPr>
              <a:t> regional </a:t>
            </a:r>
            <a:r>
              <a:rPr lang="es-CO" b="1" u="sng" dirty="0" err="1" smtClean="0">
                <a:solidFill>
                  <a:srgbClr val="002060"/>
                </a:solidFill>
              </a:rPr>
              <a:t>governance</a:t>
            </a:r>
            <a:r>
              <a:rPr lang="es-CO" b="1" u="sng" dirty="0" smtClean="0">
                <a:solidFill>
                  <a:srgbClr val="002060"/>
                </a:solidFill>
              </a:rPr>
              <a:t> </a:t>
            </a:r>
            <a:r>
              <a:rPr lang="es-CO" b="1" u="sng" dirty="0" err="1" smtClean="0">
                <a:solidFill>
                  <a:srgbClr val="002060"/>
                </a:solidFill>
              </a:rPr>
              <a:t>arrangements</a:t>
            </a:r>
            <a:r>
              <a:rPr lang="es-CO" b="1" u="sng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s-CO" b="1" dirty="0" smtClean="0">
                <a:solidFill>
                  <a:srgbClr val="002060"/>
                </a:solidFill>
              </a:rPr>
              <a:t>(</a:t>
            </a:r>
            <a:r>
              <a:rPr lang="es-CO" b="1" dirty="0" err="1" smtClean="0">
                <a:solidFill>
                  <a:srgbClr val="002060"/>
                </a:solidFill>
              </a:rPr>
              <a:t>scheduled</a:t>
            </a:r>
            <a:r>
              <a:rPr lang="es-CO" b="1" dirty="0" smtClean="0">
                <a:solidFill>
                  <a:srgbClr val="002060"/>
                </a:solidFill>
              </a:rPr>
              <a:t> meetings of </a:t>
            </a:r>
            <a:r>
              <a:rPr lang="es-CO" b="1" dirty="0" err="1" smtClean="0">
                <a:solidFill>
                  <a:srgbClr val="002060"/>
                </a:solidFill>
              </a:rPr>
              <a:t>relevant</a:t>
            </a:r>
            <a:r>
              <a:rPr lang="es-CO" b="1" dirty="0" smtClean="0">
                <a:solidFill>
                  <a:srgbClr val="002060"/>
                </a:solidFill>
              </a:rPr>
              <a:t> </a:t>
            </a:r>
            <a:r>
              <a:rPr lang="es-CO" b="1" dirty="0" err="1" smtClean="0">
                <a:solidFill>
                  <a:srgbClr val="002060"/>
                </a:solidFill>
              </a:rPr>
              <a:t>RGBs</a:t>
            </a:r>
            <a:r>
              <a:rPr lang="es-CO" b="1" dirty="0" smtClean="0">
                <a:solidFill>
                  <a:srgbClr val="002060"/>
                </a:solidFill>
              </a:rPr>
              <a:t>) </a:t>
            </a:r>
          </a:p>
          <a:p>
            <a:pPr algn="ctr"/>
            <a:r>
              <a:rPr lang="es-CO" dirty="0" err="1" smtClean="0">
                <a:solidFill>
                  <a:srgbClr val="002060"/>
                </a:solidFill>
              </a:rPr>
              <a:t>for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dirty="0" err="1" smtClean="0">
                <a:solidFill>
                  <a:srgbClr val="002060"/>
                </a:solidFill>
              </a:rPr>
              <a:t>any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dirty="0" err="1" smtClean="0">
                <a:solidFill>
                  <a:srgbClr val="002060"/>
                </a:solidFill>
              </a:rPr>
              <a:t>matters</a:t>
            </a:r>
            <a:r>
              <a:rPr lang="es-CO" dirty="0" smtClean="0">
                <a:solidFill>
                  <a:srgbClr val="002060"/>
                </a:solidFill>
              </a:rPr>
              <a:t> </a:t>
            </a:r>
            <a:r>
              <a:rPr lang="es-CO" dirty="0" err="1" smtClean="0">
                <a:solidFill>
                  <a:srgbClr val="002060"/>
                </a:solidFill>
              </a:rPr>
              <a:t>related</a:t>
            </a:r>
            <a:r>
              <a:rPr lang="es-CO" dirty="0" smtClean="0">
                <a:solidFill>
                  <a:srgbClr val="002060"/>
                </a:solidFill>
              </a:rPr>
              <a:t> to </a:t>
            </a:r>
            <a:r>
              <a:rPr lang="es-CO" dirty="0" err="1" smtClean="0">
                <a:solidFill>
                  <a:srgbClr val="002060"/>
                </a:solidFill>
              </a:rPr>
              <a:t>technical</a:t>
            </a:r>
            <a:r>
              <a:rPr lang="es-CO" dirty="0" smtClean="0">
                <a:solidFill>
                  <a:srgbClr val="002060"/>
                </a:solidFill>
              </a:rPr>
              <a:t>/</a:t>
            </a:r>
            <a:r>
              <a:rPr lang="es-CO" dirty="0" err="1" smtClean="0">
                <a:solidFill>
                  <a:srgbClr val="002060"/>
                </a:solidFill>
              </a:rPr>
              <a:t>political</a:t>
            </a:r>
            <a:r>
              <a:rPr lang="es-CO" dirty="0" smtClean="0">
                <a:solidFill>
                  <a:srgbClr val="002060"/>
                </a:solidFill>
              </a:rPr>
              <a:t> outputs of the </a:t>
            </a:r>
            <a:r>
              <a:rPr lang="es-CO" dirty="0" err="1" smtClean="0">
                <a:solidFill>
                  <a:srgbClr val="002060"/>
                </a:solidFill>
              </a:rPr>
              <a:t>project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30" y="188640"/>
            <a:ext cx="849694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/>
              <a:t>PROJECT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20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564904"/>
            <a:ext cx="849694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/>
              <a:t>UNDP/GEF </a:t>
            </a:r>
          </a:p>
          <a:p>
            <a:pPr algn="ctr"/>
            <a:r>
              <a:rPr lang="es-CO" sz="4000" dirty="0" smtClean="0"/>
              <a:t>M&amp;E REQUIREMENTS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2110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116632"/>
            <a:ext cx="5069995" cy="653955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79711" y="3284984"/>
            <a:ext cx="5069995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80112" y="6165304"/>
            <a:ext cx="1368152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80112" y="564445"/>
            <a:ext cx="1368152" cy="2722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80112" y="1425946"/>
            <a:ext cx="1368152" cy="2722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80112" y="2246155"/>
            <a:ext cx="1368152" cy="3187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80112" y="5248547"/>
            <a:ext cx="1368152" cy="4127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7164288" y="59256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164288" y="382504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164288" y="530120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164288" y="62733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668344" y="5159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88K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740352" y="37483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80K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49343" y="522455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N/A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524328" y="6196662"/>
            <a:ext cx="161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At </a:t>
            </a:r>
            <a:r>
              <a:rPr lang="es-CO" dirty="0" err="1" smtClean="0"/>
              <a:t>least</a:t>
            </a:r>
            <a:r>
              <a:rPr lang="es-CO" dirty="0" smtClean="0"/>
              <a:t> – 77K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3527" y="332656"/>
            <a:ext cx="11815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ProDoc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Section 6</a:t>
            </a:r>
            <a:endParaRPr lang="en-US" sz="1600" dirty="0" smtClean="0"/>
          </a:p>
          <a:p>
            <a:r>
              <a:rPr lang="en-US" sz="1600" dirty="0" smtClean="0"/>
              <a:t>(Table 20)</a:t>
            </a:r>
          </a:p>
          <a:p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353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8377" y="332656"/>
            <a:ext cx="6912768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/>
              <a:t>COSTS - PROJECT GOVERNANCE &amp; M&amp;E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88" y="2220629"/>
            <a:ext cx="8843133" cy="331236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139952" y="4005064"/>
            <a:ext cx="4847469" cy="288032"/>
          </a:xfrm>
          <a:prstGeom prst="rect">
            <a:avLst/>
          </a:prstGeom>
          <a:solidFill>
            <a:srgbClr val="FFFF0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4805" y="6309320"/>
            <a:ext cx="7056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71600 = travel / 72100 = contractual services / 73100 = Rental of Office Space &amp; Meeting rooms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85018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8377" y="332656"/>
            <a:ext cx="6912768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/>
              <a:t>COSTS - PROJECT GOVERNANCE &amp; M&amp;E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219830"/>
              </p:ext>
            </p:extLst>
          </p:nvPr>
        </p:nvGraphicFramePr>
        <p:xfrm>
          <a:off x="611559" y="2204864"/>
          <a:ext cx="7992888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PRODOC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PROPOSED REVISION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DIFFERENCE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 Steering</a:t>
                      </a:r>
                      <a:r>
                        <a:rPr lang="en-US" baseline="0" dirty="0" smtClean="0"/>
                        <a:t> Committee Meetings</a:t>
                      </a:r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666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388.1</a:t>
                      </a:r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132.5</a:t>
                      </a:r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 PEG meetings</a:t>
                      </a:r>
                      <a:endParaRPr lang="es-C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145.4</a:t>
                      </a:r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 Committee</a:t>
                      </a:r>
                      <a:r>
                        <a:rPr lang="en-US" baseline="0" dirty="0" smtClean="0"/>
                        <a:t> meetings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s-CO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MTE &amp; TE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s-CO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MoV</a:t>
                      </a:r>
                      <a:r>
                        <a:rPr lang="en-US" dirty="0" smtClean="0"/>
                        <a:t>, Audits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45</a:t>
                      </a:r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-15</a:t>
                      </a:r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/>
                        <a:t>806</a:t>
                      </a:r>
                      <a:endParaRPr lang="es-CO" b="1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00B050"/>
                          </a:solidFill>
                        </a:rPr>
                        <a:t>658.5</a:t>
                      </a:r>
                      <a:endParaRPr lang="es-CO" b="1" u="sng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00B050"/>
                          </a:solidFill>
                        </a:rPr>
                        <a:t>-147.5</a:t>
                      </a:r>
                      <a:endParaRPr lang="es-CO" b="1" u="sng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2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30" y="238663"/>
            <a:ext cx="849694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/>
              <a:t>GEF IW:LEARN / LME:LEARN SUPPORT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23530" y="1700808"/>
            <a:ext cx="84969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The Project </a:t>
            </a:r>
            <a:r>
              <a:rPr lang="es-CO" b="1" dirty="0" err="1" smtClean="0"/>
              <a:t>shall</a:t>
            </a:r>
            <a:r>
              <a:rPr lang="es-CO" b="1" dirty="0" smtClean="0"/>
              <a:t> </a:t>
            </a:r>
            <a:r>
              <a:rPr lang="es-CO" b="1" dirty="0" err="1" smtClean="0"/>
              <a:t>allocate</a:t>
            </a:r>
            <a:r>
              <a:rPr lang="es-CO" b="1" dirty="0" smtClean="0"/>
              <a:t> min. 1% of the GEF </a:t>
            </a:r>
            <a:r>
              <a:rPr lang="es-CO" b="1" dirty="0" err="1" smtClean="0"/>
              <a:t>grant</a:t>
            </a:r>
            <a:r>
              <a:rPr lang="es-CO" b="1" dirty="0" smtClean="0"/>
              <a:t> to IW:LEARN and LME:LEARN </a:t>
            </a:r>
            <a:r>
              <a:rPr lang="es-CO" b="1" dirty="0" err="1" smtClean="0"/>
              <a:t>related</a:t>
            </a:r>
            <a:r>
              <a:rPr lang="es-CO" b="1" dirty="0" smtClean="0"/>
              <a:t> </a:t>
            </a:r>
            <a:r>
              <a:rPr lang="es-CO" b="1" dirty="0" err="1" smtClean="0"/>
              <a:t>activities</a:t>
            </a:r>
            <a:r>
              <a:rPr lang="es-CO" b="1" dirty="0" smtClean="0"/>
              <a:t>:</a:t>
            </a:r>
          </a:p>
          <a:p>
            <a:endParaRPr lang="es-CO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err="1" smtClean="0"/>
              <a:t>Biennial</a:t>
            </a:r>
            <a:r>
              <a:rPr lang="es-CO" dirty="0" smtClean="0"/>
              <a:t> GEF International </a:t>
            </a:r>
            <a:r>
              <a:rPr lang="es-CO" dirty="0" err="1" smtClean="0"/>
              <a:t>Waters</a:t>
            </a:r>
            <a:r>
              <a:rPr lang="es-CO" dirty="0" smtClean="0"/>
              <a:t> </a:t>
            </a:r>
            <a:r>
              <a:rPr lang="es-CO" dirty="0" err="1" smtClean="0"/>
              <a:t>Conference</a:t>
            </a:r>
            <a:endParaRPr lang="es-CO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 smtClean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CO" i="1" dirty="0" smtClean="0">
                <a:solidFill>
                  <a:srgbClr val="002060"/>
                </a:solidFill>
              </a:rPr>
              <a:t>2016 and 2018</a:t>
            </a:r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CO" i="1" dirty="0" smtClean="0">
                <a:solidFill>
                  <a:srgbClr val="002060"/>
                </a:solidFill>
              </a:rPr>
              <a:t>RPC + country </a:t>
            </a:r>
            <a:r>
              <a:rPr lang="es-CO" i="1" dirty="0" err="1" smtClean="0">
                <a:solidFill>
                  <a:srgbClr val="002060"/>
                </a:solidFill>
              </a:rPr>
              <a:t>representatives</a:t>
            </a:r>
            <a:endParaRPr lang="es-CO" i="1" dirty="0" smtClean="0">
              <a:solidFill>
                <a:srgbClr val="002060"/>
              </a:solidFill>
            </a:endParaRPr>
          </a:p>
          <a:p>
            <a:pPr marL="1657350" lvl="3" indent="-285750">
              <a:buFont typeface="Wingdings" panose="05000000000000000000" pitchFamily="2" charset="2"/>
              <a:buChar char="q"/>
            </a:pPr>
            <a:endParaRPr lang="es-CO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smtClean="0"/>
              <a:t>LME:LEARN anual meeting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 smtClean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CO" i="1" dirty="0" err="1" smtClean="0">
                <a:solidFill>
                  <a:srgbClr val="002060"/>
                </a:solidFill>
              </a:rPr>
              <a:t>annual</a:t>
            </a:r>
            <a:endParaRPr lang="es-CO" i="1" dirty="0" smtClean="0">
              <a:solidFill>
                <a:srgbClr val="00206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smtClean="0"/>
              <a:t>LME LAC COP meetings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 smtClean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CO" i="1" dirty="0" err="1" smtClean="0">
                <a:solidFill>
                  <a:srgbClr val="002060"/>
                </a:solidFill>
              </a:rPr>
              <a:t>annual</a:t>
            </a:r>
            <a:r>
              <a:rPr lang="es-CO" i="1" dirty="0" smtClean="0">
                <a:solidFill>
                  <a:srgbClr val="002060"/>
                </a:solidFill>
              </a:rPr>
              <a:t>?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err="1" smtClean="0"/>
              <a:t>Twinning</a:t>
            </a:r>
            <a:endParaRPr lang="es-C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68144" y="494116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114K allocated</a:t>
            </a:r>
            <a:endParaRPr lang="es-CO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3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939565"/>
              </p:ext>
            </p:extLst>
          </p:nvPr>
        </p:nvGraphicFramePr>
        <p:xfrm>
          <a:off x="1453184" y="1698901"/>
          <a:ext cx="628716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584"/>
                <a:gridCol w="3143584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ORGANIZATION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TYPE OF AGREEMENT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UNEP CEP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UN2UN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FAO – WECAFC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UN2UN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IOC of UNESCO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UN2UN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OSPESCA/SICA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MOA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CRFM/CARICOM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MOA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CANARI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Grant Agreement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GCFI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Grant Agreement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CERMES - UWI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Grant Agreement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OECS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MOA</a:t>
                      </a:r>
                      <a:endParaRPr lang="es-CO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8557" y="106005"/>
            <a:ext cx="8136421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PROJECT INCEPTION PROGRESS: </a:t>
            </a:r>
            <a:endParaRPr lang="en-US" b="1" u="sng" dirty="0" smtClean="0"/>
          </a:p>
          <a:p>
            <a:pPr algn="ctr"/>
            <a:endParaRPr lang="en-US" b="1" u="sng" dirty="0"/>
          </a:p>
          <a:p>
            <a:pPr algn="ctr"/>
            <a:r>
              <a:rPr lang="en-US" b="1" u="sng" dirty="0" smtClean="0"/>
              <a:t>THE </a:t>
            </a:r>
            <a:r>
              <a:rPr lang="en-US" b="1" u="sng" dirty="0"/>
              <a:t>PROPOSED </a:t>
            </a:r>
            <a:r>
              <a:rPr lang="en-US" b="1" u="sng" dirty="0" smtClean="0"/>
              <a:t>CO-EXECUTING ARRANGEMENTS</a:t>
            </a:r>
            <a:endParaRPr lang="en-US" b="1" u="sng" dirty="0"/>
          </a:p>
          <a:p>
            <a:pPr algn="ctr"/>
            <a:endParaRPr lang="es-CO" dirty="0"/>
          </a:p>
        </p:txBody>
      </p:sp>
      <p:sp>
        <p:nvSpPr>
          <p:cNvPr id="3" name="Down Arrow 2"/>
          <p:cNvSpPr/>
          <p:nvPr/>
        </p:nvSpPr>
        <p:spPr>
          <a:xfrm>
            <a:off x="1763688" y="4858057"/>
            <a:ext cx="171450" cy="160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TextBox 5"/>
          <p:cNvSpPr txBox="1"/>
          <p:nvPr/>
        </p:nvSpPr>
        <p:spPr>
          <a:xfrm>
            <a:off x="824198" y="5180060"/>
            <a:ext cx="7723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All these orgs are </a:t>
            </a:r>
            <a:r>
              <a:rPr lang="en-US" sz="1200" b="1" u="sng" dirty="0" smtClean="0">
                <a:solidFill>
                  <a:srgbClr val="0070C0"/>
                </a:solidFill>
              </a:rPr>
              <a:t>specifically referred to as Responsible Parties </a:t>
            </a:r>
            <a:r>
              <a:rPr lang="en-US" sz="1200" b="1" dirty="0" smtClean="0">
                <a:solidFill>
                  <a:srgbClr val="0070C0"/>
                </a:solidFill>
              </a:rPr>
              <a:t>in the </a:t>
            </a:r>
            <a:r>
              <a:rPr lang="en-US" sz="1200" b="1" dirty="0" err="1" smtClean="0">
                <a:solidFill>
                  <a:srgbClr val="0070C0"/>
                </a:solidFill>
              </a:rPr>
              <a:t>ProDoc</a:t>
            </a:r>
            <a:r>
              <a:rPr lang="en-US" sz="1200" dirty="0" smtClean="0"/>
              <a:t>, but their responsibilities in project execution is </a:t>
            </a:r>
            <a:r>
              <a:rPr lang="en-US" sz="1200" b="1" dirty="0" smtClean="0"/>
              <a:t>not always described in full detail </a:t>
            </a:r>
            <a:r>
              <a:rPr lang="en-US" sz="1200" dirty="0" smtClean="0"/>
              <a:t>in the </a:t>
            </a:r>
            <a:r>
              <a:rPr lang="en-US" sz="1200" dirty="0" err="1" smtClean="0"/>
              <a:t>ProDoc</a:t>
            </a:r>
            <a:r>
              <a:rPr lang="en-US" sz="1200" dirty="0" smtClean="0"/>
              <a:t> (to become more fully determined during project inception phase, always departing from “their </a:t>
            </a:r>
            <a:r>
              <a:rPr lang="en-US" sz="1200" dirty="0" smtClean="0">
                <a:solidFill>
                  <a:srgbClr val="FF0000"/>
                </a:solidFill>
              </a:rPr>
              <a:t>formal mandates </a:t>
            </a:r>
            <a:r>
              <a:rPr lang="en-US" sz="1200" dirty="0" smtClean="0"/>
              <a:t>and/or </a:t>
            </a:r>
            <a:r>
              <a:rPr lang="en-US" sz="1200" dirty="0" smtClean="0">
                <a:solidFill>
                  <a:srgbClr val="FF0000"/>
                </a:solidFill>
              </a:rPr>
              <a:t>long-term, well-recognized role in the region</a:t>
            </a:r>
            <a:r>
              <a:rPr lang="en-US" sz="1200" dirty="0" smtClean="0"/>
              <a:t> and/or </a:t>
            </a:r>
            <a:r>
              <a:rPr lang="en-US" sz="1200" dirty="0" smtClean="0">
                <a:solidFill>
                  <a:srgbClr val="FF0000"/>
                </a:solidFill>
              </a:rPr>
              <a:t>comparative advantages</a:t>
            </a:r>
            <a:r>
              <a:rPr lang="en-US" sz="1200" dirty="0" smtClean="0"/>
              <a:t>”)</a:t>
            </a:r>
            <a:endParaRPr lang="es-CO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789021" y="6424117"/>
            <a:ext cx="78289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(Note: all these organizations are co-financing the implementation of the CLME+ Project)</a:t>
            </a:r>
            <a:endParaRPr lang="es-CO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1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506027"/>
              </p:ext>
            </p:extLst>
          </p:nvPr>
        </p:nvGraphicFramePr>
        <p:xfrm>
          <a:off x="539552" y="1268760"/>
          <a:ext cx="7920879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3081"/>
                <a:gridCol w="1141295"/>
                <a:gridCol w="1152128"/>
                <a:gridCol w="1152128"/>
                <a:gridCol w="1080120"/>
                <a:gridCol w="1152127"/>
              </a:tblGrid>
              <a:tr h="864096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RESP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PARTY</a:t>
                      </a:r>
                      <a:endParaRPr lang="es-CO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UNEP</a:t>
                      </a:r>
                      <a:endParaRPr lang="es-CO" b="1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 </a:t>
                      </a:r>
                      <a:r>
                        <a:rPr lang="en-US" sz="1600" dirty="0" smtClean="0"/>
                        <a:t>(contracts)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 </a:t>
                      </a:r>
                    </a:p>
                    <a:p>
                      <a:pPr algn="ctr"/>
                      <a:r>
                        <a:rPr lang="en-US" baseline="0" dirty="0" smtClean="0"/>
                        <a:t>+ 160 (travel)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510</a:t>
                      </a:r>
                      <a:endParaRPr lang="es-CO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530</a:t>
                      </a:r>
                      <a:endParaRPr lang="es-CO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FAO</a:t>
                      </a:r>
                      <a:endParaRPr lang="es-CO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950</a:t>
                      </a:r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OSPESCA</a:t>
                      </a:r>
                      <a:endParaRPr lang="es-CO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CRFM</a:t>
                      </a:r>
                      <a:endParaRPr lang="es-CO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en-US" i="1" dirty="0" smtClean="0"/>
                        <a:t>Small</a:t>
                      </a:r>
                      <a:r>
                        <a:rPr lang="en-US" i="1" baseline="0" dirty="0" smtClean="0"/>
                        <a:t> Grants - </a:t>
                      </a:r>
                      <a:r>
                        <a:rPr lang="en-US" i="1" dirty="0" smtClean="0"/>
                        <a:t>TBD</a:t>
                      </a:r>
                      <a:endParaRPr lang="es-CO" i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39652" y="69269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Already specified in the PRODOC:</a:t>
            </a:r>
            <a:endParaRPr lang="es-CO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475656" y="116632"/>
            <a:ext cx="630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4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756084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UNDP POPP on Budget Tolerance</a:t>
            </a:r>
          </a:p>
          <a:p>
            <a:pPr algn="ctr"/>
            <a:endParaRPr lang="en-US" sz="2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70C0"/>
                </a:solidFill>
              </a:rPr>
              <a:t>Tolerance </a:t>
            </a:r>
            <a:r>
              <a:rPr lang="en-US" dirty="0"/>
              <a:t>is the </a:t>
            </a:r>
            <a:r>
              <a:rPr lang="en-US" b="1" dirty="0">
                <a:solidFill>
                  <a:srgbClr val="0070C0"/>
                </a:solidFill>
              </a:rPr>
              <a:t>permissible deviation </a:t>
            </a:r>
            <a:r>
              <a:rPr lang="en-US" dirty="0"/>
              <a:t>from a plan (in terms of time and cost) without bringing the deviation to the attention of the next higher </a:t>
            </a:r>
            <a:r>
              <a:rPr lang="en-US" dirty="0" smtClean="0"/>
              <a:t>authority.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In </a:t>
            </a:r>
            <a:r>
              <a:rPr lang="en-US" dirty="0"/>
              <a:t>this process, the </a:t>
            </a:r>
            <a:r>
              <a:rPr lang="en-US" b="1" dirty="0" smtClean="0">
                <a:solidFill>
                  <a:srgbClr val="0070C0"/>
                </a:solidFill>
              </a:rPr>
              <a:t>Project Steering Committee may </a:t>
            </a:r>
            <a:r>
              <a:rPr lang="en-US" b="1" dirty="0">
                <a:solidFill>
                  <a:srgbClr val="0070C0"/>
                </a:solidFill>
              </a:rPr>
              <a:t>agree with the </a:t>
            </a:r>
            <a:r>
              <a:rPr lang="en-US" b="1" dirty="0" smtClean="0">
                <a:solidFill>
                  <a:srgbClr val="0070C0"/>
                </a:solidFill>
              </a:rPr>
              <a:t>Project Manager on tolerance levels </a:t>
            </a:r>
            <a:r>
              <a:rPr lang="en-US" dirty="0" smtClean="0"/>
              <a:t>under </a:t>
            </a:r>
            <a:r>
              <a:rPr lang="en-US" dirty="0"/>
              <a:t>the overall </a:t>
            </a:r>
            <a:r>
              <a:rPr lang="en-US" dirty="0" smtClean="0"/>
              <a:t>Annual Work Plan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If </a:t>
            </a:r>
            <a:r>
              <a:rPr lang="en-US" dirty="0"/>
              <a:t>there is a forecast that the tolerance is to be exceeded, the project manager must refer the matter to the project board, and this may result in a revision.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b="1" dirty="0">
                <a:solidFill>
                  <a:srgbClr val="0070C0"/>
                </a:solidFill>
              </a:rPr>
              <a:t>within the agreed tolerances, the project manager can operate without intervention from the project board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1400" i="1" dirty="0" smtClean="0">
                <a:solidFill>
                  <a:srgbClr val="0070C0"/>
                </a:solidFill>
              </a:rPr>
              <a:t>For </a:t>
            </a:r>
            <a:r>
              <a:rPr lang="en-US" sz="1400" i="1" dirty="0">
                <a:solidFill>
                  <a:srgbClr val="0070C0"/>
                </a:solidFill>
              </a:rPr>
              <a:t>example, if the project board sets a budget tolerance of  </a:t>
            </a:r>
            <a:r>
              <a:rPr lang="en-US" sz="1400" i="1" dirty="0" smtClean="0">
                <a:solidFill>
                  <a:srgbClr val="0070C0"/>
                </a:solidFill>
              </a:rPr>
              <a:t>X% </a:t>
            </a:r>
            <a:r>
              <a:rPr lang="en-US" sz="1400" i="1" dirty="0">
                <a:solidFill>
                  <a:srgbClr val="0070C0"/>
                </a:solidFill>
              </a:rPr>
              <a:t>for a plan, the project manager can expend up to X</a:t>
            </a:r>
            <a:r>
              <a:rPr lang="en-US" sz="1400" i="1" dirty="0" smtClean="0">
                <a:solidFill>
                  <a:srgbClr val="0070C0"/>
                </a:solidFill>
              </a:rPr>
              <a:t>% </a:t>
            </a:r>
            <a:r>
              <a:rPr lang="en-US" sz="1400" i="1" dirty="0">
                <a:solidFill>
                  <a:srgbClr val="0070C0"/>
                </a:solidFill>
              </a:rPr>
              <a:t>beyond the approved project budget amount for the year without requiring a revision from the project board</a:t>
            </a:r>
            <a:r>
              <a:rPr lang="en-US" sz="1400" i="1" dirty="0" smtClean="0">
                <a:solidFill>
                  <a:srgbClr val="0070C0"/>
                </a:solidFill>
              </a:rPr>
              <a:t>.</a:t>
            </a:r>
            <a:endParaRPr lang="en-US" sz="1400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0112" y="2996952"/>
            <a:ext cx="32403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or consideration by the SCM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85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623492"/>
              </p:ext>
            </p:extLst>
          </p:nvPr>
        </p:nvGraphicFramePr>
        <p:xfrm>
          <a:off x="323528" y="1475492"/>
          <a:ext cx="8424935" cy="466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UNEP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CEP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Coll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agreement Brazil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Cartagena Convention Secretariat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SPAW-LBS coordination &amp; collaborative action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Habitats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Pollution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EBM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Habitats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Pollution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SAP M&amp;E</a:t>
                      </a:r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C5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499" y="1011776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11960" y="6179978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7164288" y="6300028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1,365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116632"/>
            <a:ext cx="6300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1600" b="1" i="1" dirty="0">
                <a:solidFill>
                  <a:srgbClr val="0070C0"/>
                </a:solidFill>
              </a:rPr>
              <a:t>(“responsible parties”)</a:t>
            </a:r>
            <a:endParaRPr lang="en-US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16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780599"/>
              </p:ext>
            </p:extLst>
          </p:nvPr>
        </p:nvGraphicFramePr>
        <p:xfrm>
          <a:off x="323528" y="1844824"/>
          <a:ext cx="8424935" cy="372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FAO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WECAFC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Permanent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IUU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Shrimp &amp;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Groundfish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950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Fisheries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170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SAP M&amp;E</a:t>
                      </a:r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C5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340768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63888" y="5733256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164288" y="5739377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1,370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1650" y="188640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>
                <a:solidFill>
                  <a:srgbClr val="0070C0"/>
                </a:solidFill>
              </a:rPr>
              <a:t>(“responsible parties”)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05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459780"/>
              </p:ext>
            </p:extLst>
          </p:nvPr>
        </p:nvGraphicFramePr>
        <p:xfrm>
          <a:off x="336604" y="1831769"/>
          <a:ext cx="8424935" cy="1375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OSPESCA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Spiny Lobster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950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41707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845686"/>
              </p:ext>
            </p:extLst>
          </p:nvPr>
        </p:nvGraphicFramePr>
        <p:xfrm>
          <a:off x="323527" y="4088029"/>
          <a:ext cx="8424935" cy="1737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CRFM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660033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660033"/>
                          </a:solidFill>
                        </a:rPr>
                        <a:t>O2.4</a:t>
                      </a:r>
                      <a:endParaRPr lang="es-CO" sz="1200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660033"/>
                          </a:solidFill>
                        </a:rPr>
                        <a:t>Communications Strategy </a:t>
                      </a:r>
                      <a:r>
                        <a:rPr lang="en-US" sz="1200" dirty="0" smtClean="0">
                          <a:solidFill>
                            <a:srgbClr val="660033"/>
                          </a:solidFill>
                        </a:rPr>
                        <a:t>– Communications Specialist</a:t>
                      </a:r>
                      <a:endParaRPr lang="es-CO" sz="1600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322.3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Flyingfish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825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20272" y="6453336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7308302" y="6011996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1,157.3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77364" y="3384536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960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656" y="116632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>
                <a:solidFill>
                  <a:srgbClr val="0070C0"/>
                </a:solidFill>
              </a:rPr>
              <a:t>(“responsible parties”)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69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4" y="1721441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65314"/>
              </p:ext>
            </p:extLst>
          </p:nvPr>
        </p:nvGraphicFramePr>
        <p:xfrm>
          <a:off x="359531" y="2657545"/>
          <a:ext cx="8424935" cy="32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CERMES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National Inter-sectoral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Coordination: baseline, recommendations, tracking progress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67.6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O1.3.T.PI1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Mainstreaming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EBM in policies (incl. baseline)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O5.1.T.PI1-4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Updating of inventory on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Programmes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, Projects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Initiatives relevant to the CLME+ SAP (repository)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Indicators for SAP M&amp;E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/ protocols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CLME+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experience notes (IW:LEARN)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969913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236296" y="6084004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262.6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116632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(“responsible parties”)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2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456766"/>
              </p:ext>
            </p:extLst>
          </p:nvPr>
        </p:nvGraphicFramePr>
        <p:xfrm>
          <a:off x="323528" y="620688"/>
          <a:ext cx="8424935" cy="289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72008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OECS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O1.1.T.PI5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Interim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Mechanism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support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coordinated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SAP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implementation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National Inter-sectoral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Coordination (NICs)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O1.4.T.PI1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MoU data &amp; information exchange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O2.4.T.PI1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Strategy – decentralized comp.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M&amp;E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53638"/>
              </p:ext>
            </p:extLst>
          </p:nvPr>
        </p:nvGraphicFramePr>
        <p:xfrm>
          <a:off x="323528" y="3968173"/>
          <a:ext cx="8424935" cy="2026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72008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IOC of UNESCO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O2.5.T.PI1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Training Strategy </a:t>
                      </a:r>
                      <a:r>
                        <a:rPr lang="en-US" sz="1600" dirty="0" smtClean="0">
                          <a:solidFill>
                            <a:srgbClr val="008000"/>
                          </a:solidFill>
                        </a:rPr>
                        <a:t>-&gt; Portal/Gateway</a:t>
                      </a:r>
                      <a:endParaRPr lang="es-CO" sz="16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O2.5.T.PI3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Training Materials </a:t>
                      </a:r>
                      <a:r>
                        <a:rPr lang="en-US" sz="1600" dirty="0" smtClean="0">
                          <a:solidFill>
                            <a:srgbClr val="008000"/>
                          </a:solidFill>
                        </a:rPr>
                        <a:t>-&gt; repository</a:t>
                      </a:r>
                      <a:endParaRPr lang="es-CO" sz="16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83968" y="6400603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2632" y="3482443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160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1553" y="6169770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125</a:t>
            </a:r>
            <a:endParaRPr lang="es-CO" b="1" u="sng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83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127593"/>
              </p:ext>
            </p:extLst>
          </p:nvPr>
        </p:nvGraphicFramePr>
        <p:xfrm>
          <a:off x="323528" y="620688"/>
          <a:ext cx="8424935" cy="1593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GCFI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O2.6.T.PI1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Annual GCFI meetings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O2.6.T.PI1</a:t>
                      </a:r>
                      <a:endParaRPr lang="es-CO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Strategies to support policy/management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309437"/>
              </p:ext>
            </p:extLst>
          </p:nvPr>
        </p:nvGraphicFramePr>
        <p:xfrm>
          <a:off x="323527" y="2722703"/>
          <a:ext cx="8424935" cy="2173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505461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CANARI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Civil Society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SAP (C-SAP)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Small Grants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O3.5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Small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Grants – min 1 supporting C-SAP &amp; 1 supporting P-SAP implementation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O3.5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Demo/Alternative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Livelihoods –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Seamoss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(SKN)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92280" y="6525344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233895"/>
              </p:ext>
            </p:extLst>
          </p:nvPr>
        </p:nvGraphicFramePr>
        <p:xfrm>
          <a:off x="349097" y="5445224"/>
          <a:ext cx="8424935" cy="86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903342"/>
                <a:gridCol w="2849186"/>
                <a:gridCol w="1656183"/>
              </a:tblGrid>
              <a:tr h="504056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rgbClr val="C00000"/>
                          </a:solidFill>
                        </a:rPr>
                        <a:t>COMPETETIVE SELECTION</a:t>
                      </a:r>
                      <a:endParaRPr lang="es-CO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Private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Sector SAP (P-SAP)</a:t>
                      </a:r>
                      <a:endParaRPr lang="es-CO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201073" y="2261515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150</a:t>
            </a:r>
            <a:endParaRPr lang="es-CO" b="1" u="sng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94256" y="4972400"/>
            <a:ext cx="1440160" cy="36933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8000"/>
                </a:solidFill>
              </a:rPr>
              <a:t>350</a:t>
            </a:r>
            <a:endParaRPr lang="es-CO" b="1" u="sng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0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35564"/>
              </p:ext>
            </p:extLst>
          </p:nvPr>
        </p:nvGraphicFramePr>
        <p:xfrm>
          <a:off x="323528" y="620688"/>
          <a:ext cx="8424936" cy="521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991"/>
                <a:gridCol w="852081"/>
                <a:gridCol w="1022495"/>
                <a:gridCol w="1022495"/>
                <a:gridCol w="1075750"/>
                <a:gridCol w="1203562"/>
                <a:gridCol w="1203562"/>
              </a:tblGrid>
              <a:tr h="969425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</a:t>
                      </a:r>
                      <a:r>
                        <a:rPr lang="en-US" baseline="0" dirty="0" smtClean="0"/>
                        <a:t> PARTY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C1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C2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C3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(budget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note</a:t>
                      </a:r>
                      <a:r>
                        <a:rPr lang="en-US" sz="1100" baseline="0" dirty="0" smtClean="0"/>
                        <a:t> c4.4)</a:t>
                      </a:r>
                      <a:endParaRPr lang="es-CO" sz="1100" dirty="0" smtClean="0"/>
                    </a:p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C5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TOTAL</a:t>
                      </a:r>
                      <a:endParaRPr lang="es-CO" u="sng" dirty="0"/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dirty="0" smtClean="0"/>
                        <a:t>UNEP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100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240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360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  <a:endParaRPr lang="es-CO" sz="18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u="sng" kern="1200" dirty="0" smtClean="0">
                          <a:solidFill>
                            <a:srgbClr val="660033"/>
                          </a:solidFill>
                          <a:latin typeface="+mn-lt"/>
                          <a:ea typeface="+mn-ea"/>
                          <a:cs typeface="+mn-cs"/>
                        </a:rPr>
                        <a:t>1,365.0</a:t>
                      </a:r>
                      <a:endParaRPr lang="es-CO" sz="1800" b="0" u="sng" kern="1200" dirty="0">
                        <a:solidFill>
                          <a:srgbClr val="6600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FAO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50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80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170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lang="es-CO" sz="18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u="sng" kern="1200" dirty="0" smtClean="0">
                          <a:solidFill>
                            <a:srgbClr val="660033"/>
                          </a:solidFill>
                          <a:latin typeface="+mn-lt"/>
                          <a:ea typeface="+mn-ea"/>
                          <a:cs typeface="+mn-cs"/>
                        </a:rPr>
                        <a:t>1,370.0</a:t>
                      </a:r>
                      <a:endParaRPr lang="es-CO" sz="1800" b="0" u="sng" kern="1200" dirty="0">
                        <a:solidFill>
                          <a:srgbClr val="6600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OSPESCA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950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u="sng" dirty="0" smtClean="0">
                          <a:solidFill>
                            <a:srgbClr val="660033"/>
                          </a:solidFill>
                        </a:rPr>
                        <a:t>960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CRFM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322.3</a:t>
                      </a:r>
                      <a:endParaRPr lang="es-CO" sz="18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825</a:t>
                      </a:r>
                      <a:endParaRPr lang="es-CO" sz="18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u="sng" kern="1200" dirty="0" smtClean="0">
                          <a:solidFill>
                            <a:srgbClr val="660033"/>
                          </a:solidFill>
                          <a:latin typeface="+mn-lt"/>
                          <a:ea typeface="+mn-ea"/>
                          <a:cs typeface="+mn-cs"/>
                        </a:rPr>
                        <a:t>1,157.3</a:t>
                      </a:r>
                      <a:endParaRPr lang="es-CO" sz="1800" b="0" u="sng" kern="1200" dirty="0">
                        <a:solidFill>
                          <a:srgbClr val="6600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OECS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15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55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90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u="sng" dirty="0" smtClean="0">
                          <a:solidFill>
                            <a:srgbClr val="660033"/>
                          </a:solidFill>
                        </a:rPr>
                        <a:t>160.0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CERMES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137.6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125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u="sng" dirty="0" smtClean="0">
                          <a:solidFill>
                            <a:srgbClr val="660033"/>
                          </a:solidFill>
                        </a:rPr>
                        <a:t>262.6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GCFI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150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u="sng" dirty="0" smtClean="0">
                          <a:solidFill>
                            <a:srgbClr val="660033"/>
                          </a:solidFill>
                        </a:rPr>
                        <a:t>150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3930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IOC of UNESCO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85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40</a:t>
                      </a:r>
                      <a:endParaRPr lang="es-CO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u="sng" dirty="0" smtClean="0">
                          <a:solidFill>
                            <a:srgbClr val="660033"/>
                          </a:solidFill>
                        </a:rPr>
                        <a:t>125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CANARI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130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220</a:t>
                      </a:r>
                      <a:endParaRPr lang="es-CO" sz="18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u="sng" kern="1200" dirty="0" smtClean="0">
                          <a:solidFill>
                            <a:srgbClr val="660033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es-CO" sz="1800" b="0" u="sng" kern="1200" dirty="0">
                        <a:solidFill>
                          <a:srgbClr val="6600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6951">
                <a:tc>
                  <a:txBody>
                    <a:bodyPr/>
                    <a:lstStyle/>
                    <a:p>
                      <a:r>
                        <a:rPr lang="es-CO" i="1" dirty="0" smtClean="0">
                          <a:solidFill>
                            <a:srgbClr val="C00000"/>
                          </a:solidFill>
                        </a:rPr>
                        <a:t>P-SAP</a:t>
                      </a:r>
                      <a:endParaRPr lang="es-CO" i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8000"/>
                          </a:solidFill>
                        </a:rPr>
                        <a:t>110</a:t>
                      </a:r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0" u="sng" dirty="0" smtClean="0">
                          <a:solidFill>
                            <a:srgbClr val="660033"/>
                          </a:solidFill>
                        </a:rPr>
                        <a:t>110</a:t>
                      </a:r>
                      <a:endParaRPr lang="es-CO" b="0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  <a:tr h="498110">
                <a:tc gridSpan="4">
                  <a:txBody>
                    <a:bodyPr/>
                    <a:lstStyle/>
                    <a:p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660033"/>
                          </a:solidFill>
                        </a:rPr>
                        <a:t>GRAND</a:t>
                      </a:r>
                      <a:r>
                        <a:rPr lang="en-US" b="1" u="sng" baseline="0" dirty="0" smtClean="0">
                          <a:solidFill>
                            <a:srgbClr val="660033"/>
                          </a:solidFill>
                        </a:rPr>
                        <a:t> TOTAL</a:t>
                      </a:r>
                      <a:endParaRPr lang="es-CO" b="1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660033"/>
                          </a:solidFill>
                        </a:rPr>
                        <a:t>6,009.9</a:t>
                      </a:r>
                      <a:endParaRPr lang="es-CO" b="1" u="sng" dirty="0">
                        <a:solidFill>
                          <a:srgbClr val="660033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6237312"/>
            <a:ext cx="482453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black = unchanged / </a:t>
            </a:r>
            <a:r>
              <a:rPr lang="en-US" sz="1400" dirty="0" smtClean="0">
                <a:solidFill>
                  <a:srgbClr val="0070C0"/>
                </a:solidFill>
              </a:rPr>
              <a:t>blue = further specified</a:t>
            </a:r>
            <a:r>
              <a:rPr lang="en-US" sz="1400" dirty="0" smtClean="0"/>
              <a:t> / </a:t>
            </a:r>
            <a:r>
              <a:rPr lang="en-US" sz="1400" dirty="0" smtClean="0">
                <a:solidFill>
                  <a:srgbClr val="008000"/>
                </a:solidFill>
              </a:rPr>
              <a:t>green = revisions/increases/additions through cost-savings</a:t>
            </a:r>
            <a:endParaRPr lang="es-CO" sz="1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80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774" y="143592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/>
              <a:t>PARTNER ORGANIZATIONS ANNUAL BUDGETS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764704"/>
            <a:ext cx="7375269" cy="22989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3861048"/>
            <a:ext cx="7532681" cy="2703618"/>
          </a:xfrm>
          <a:prstGeom prst="rect">
            <a:avLst/>
          </a:prstGeom>
        </p:spPr>
      </p:pic>
      <p:sp>
        <p:nvSpPr>
          <p:cNvPr id="2" name="Down Arrow 1"/>
          <p:cNvSpPr/>
          <p:nvPr/>
        </p:nvSpPr>
        <p:spPr>
          <a:xfrm>
            <a:off x="4283968" y="3124473"/>
            <a:ext cx="936104" cy="6829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618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75608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ADAPTIVE MANAGEMENT &amp; TOLERANCES</a:t>
            </a:r>
          </a:p>
          <a:p>
            <a:pPr algn="ctr"/>
            <a:endParaRPr lang="en-US" sz="2400" b="1" dirty="0"/>
          </a:p>
          <a:p>
            <a:r>
              <a:rPr lang="es-CO" b="1" dirty="0" smtClean="0">
                <a:solidFill>
                  <a:srgbClr val="0070C0"/>
                </a:solidFill>
              </a:rPr>
              <a:t>PROPOSED PROCEDURE TO REALLOCATE FUNDS, OR TOP-UP EXISTING IAA, MOA AND GRANT AGREEMENTS WHERE COST-SAVINGS ON OTHER ITEMS CAN BE ACHIEVED: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CO" b="1" dirty="0">
              <a:solidFill>
                <a:srgbClr val="0070C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smtClean="0">
                <a:solidFill>
                  <a:srgbClr val="0070C0"/>
                </a:solidFill>
              </a:rPr>
              <a:t>LESS THAN 10% OF EXISTING GRANT: PCU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 smtClean="0">
              <a:solidFill>
                <a:srgbClr val="0070C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smtClean="0">
                <a:solidFill>
                  <a:srgbClr val="0070C0"/>
                </a:solidFill>
              </a:rPr>
              <a:t>BETWEEN 10% AND 25%: 2-WEEKS CIRCULATION TO </a:t>
            </a:r>
            <a:r>
              <a:rPr lang="es-CO" dirty="0" err="1" smtClean="0">
                <a:solidFill>
                  <a:srgbClr val="0070C0"/>
                </a:solidFill>
              </a:rPr>
              <a:t>NFPs</a:t>
            </a:r>
            <a:r>
              <a:rPr lang="es-CO" dirty="0" smtClean="0">
                <a:solidFill>
                  <a:srgbClr val="0070C0"/>
                </a:solidFill>
              </a:rPr>
              <a:t>/SCM – NO OBJECTION?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s-CO" dirty="0" smtClean="0">
              <a:solidFill>
                <a:srgbClr val="0070C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CO" dirty="0" smtClean="0">
                <a:solidFill>
                  <a:srgbClr val="0070C0"/>
                </a:solidFill>
              </a:rPr>
              <a:t>&gt; 25%: APPROVAL AT SCM OR REPRESENTATIVE’S COMMITTEE SESSION OR INTER-SESSIONAL (VIRTUAL) SCM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491880" y="5877272"/>
            <a:ext cx="24482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DECISION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683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5004048" y="191195"/>
            <a:ext cx="526795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3200" b="1" dirty="0" smtClean="0"/>
              <a:t>CLME+ </a:t>
            </a:r>
            <a:r>
              <a:rPr lang="es-CO" sz="3200" b="1" dirty="0"/>
              <a:t>BUDGET</a:t>
            </a:r>
            <a:r>
              <a:rPr lang="es-CO" sz="3200" b="1" dirty="0" smtClean="0"/>
              <a:t>:</a:t>
            </a:r>
            <a:endParaRPr lang="es-CO" sz="3200" b="1" dirty="0">
              <a:solidFill>
                <a:srgbClr val="FF0000"/>
              </a:solidFill>
            </a:endParaRPr>
          </a:p>
          <a:p>
            <a:r>
              <a:rPr lang="es-CO" sz="3200" i="1" dirty="0" smtClean="0"/>
              <a:t>As in the PRODOC</a:t>
            </a:r>
            <a:endParaRPr lang="es-CO" sz="3200" i="1" dirty="0"/>
          </a:p>
        </p:txBody>
      </p:sp>
      <p:sp>
        <p:nvSpPr>
          <p:cNvPr id="4100" name="5 CuadroTexto"/>
          <p:cNvSpPr txBox="1">
            <a:spLocks noChangeArrowheads="1"/>
          </p:cNvSpPr>
          <p:nvPr/>
        </p:nvSpPr>
        <p:spPr bwMode="auto">
          <a:xfrm>
            <a:off x="539552" y="2780928"/>
            <a:ext cx="7951216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O" sz="2400" b="1" dirty="0"/>
              <a:t>TOTAL GEF </a:t>
            </a:r>
            <a:r>
              <a:rPr lang="es-CO" sz="2400" b="1" dirty="0" smtClean="0"/>
              <a:t>CONTRIBUTION:</a:t>
            </a:r>
            <a:r>
              <a:rPr lang="es-CO" sz="2400" dirty="0" smtClean="0"/>
              <a:t> </a:t>
            </a:r>
            <a:r>
              <a:rPr lang="es-CO" sz="2400" dirty="0"/>
              <a:t>		</a:t>
            </a:r>
            <a:r>
              <a:rPr lang="es-CO" sz="2400" b="1" u="sng" dirty="0" smtClean="0"/>
              <a:t>US</a:t>
            </a:r>
            <a:r>
              <a:rPr lang="es-CO" sz="2400" b="1" u="sng" dirty="0"/>
              <a:t>$ </a:t>
            </a:r>
            <a:r>
              <a:rPr lang="es-CO" sz="2400" b="1" u="sng" dirty="0" smtClean="0"/>
              <a:t>12.500.000</a:t>
            </a:r>
          </a:p>
          <a:p>
            <a:endParaRPr lang="es-CO" sz="2400" b="1" u="sng" dirty="0"/>
          </a:p>
          <a:p>
            <a:r>
              <a:rPr lang="es-CO" sz="2400" b="1" dirty="0" smtClean="0"/>
              <a:t>GEF CAP </a:t>
            </a:r>
            <a:r>
              <a:rPr lang="es-CO" sz="2400" b="1" dirty="0" err="1" smtClean="0"/>
              <a:t>on</a:t>
            </a:r>
            <a:r>
              <a:rPr lang="es-CO" sz="2400" b="1" dirty="0" smtClean="0"/>
              <a:t> </a:t>
            </a:r>
            <a:r>
              <a:rPr lang="es-CO" sz="2400" b="1" dirty="0" err="1" smtClean="0"/>
              <a:t>management</a:t>
            </a:r>
            <a:r>
              <a:rPr lang="es-CO" sz="2400" b="1" dirty="0" smtClean="0"/>
              <a:t> (10%*):	</a:t>
            </a:r>
            <a:r>
              <a:rPr lang="es-CO" sz="2400" b="1" u="sng" dirty="0" smtClean="0"/>
              <a:t>US$   1.136.363</a:t>
            </a:r>
          </a:p>
          <a:p>
            <a:endParaRPr lang="es-CO" sz="2400" b="1" u="sng" dirty="0"/>
          </a:p>
          <a:p>
            <a:r>
              <a:rPr lang="es-CO" sz="2400" b="1" u="sng" dirty="0" smtClean="0">
                <a:solidFill>
                  <a:srgbClr val="0070C0"/>
                </a:solidFill>
              </a:rPr>
              <a:t>NET GEF GRANT:				US$ 11.363.637</a:t>
            </a:r>
            <a:endParaRPr lang="es-CO" b="1" u="sng" dirty="0">
              <a:solidFill>
                <a:srgbClr val="0070C0"/>
              </a:solidFill>
            </a:endParaRPr>
          </a:p>
          <a:p>
            <a:r>
              <a:rPr lang="es-CO" dirty="0" smtClean="0"/>
              <a:t>	</a:t>
            </a:r>
            <a:endParaRPr lang="es-CO" dirty="0"/>
          </a:p>
          <a:p>
            <a:endParaRPr lang="es-CO" dirty="0"/>
          </a:p>
          <a:p>
            <a:endParaRPr lang="es-CO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4286250" cy="15621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9552" y="609329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*on top of net expenditures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25706" y="2492896"/>
            <a:ext cx="1296144" cy="918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25706" y="4167082"/>
            <a:ext cx="1296144" cy="918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69922" y="3302986"/>
            <a:ext cx="1296144" cy="918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863641" y="3261663"/>
            <a:ext cx="1296144" cy="10219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5706" y="1628800"/>
            <a:ext cx="51305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100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COMPONENTS OF THE CLME+ PROJECT</a:t>
            </a:r>
            <a:endParaRPr lang="es-CO" sz="2100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36422" y="2638415"/>
            <a:ext cx="12421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1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ENHANCE THE GOVERNANCE ARRANGEMENTS</a:t>
            </a:r>
            <a:endParaRPr lang="es-CO" sz="1150" b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6422" y="4196637"/>
            <a:ext cx="12421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BUILD THE CAPACITY TO MAKE EFFECTIVE USE OF THE ENHANCED ARRANGEMENTS</a:t>
            </a:r>
            <a:endParaRPr lang="es-CO" sz="1000" b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33184" y="3316710"/>
            <a:ext cx="136460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DEMONSTRATE EBM/EAF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(prioritize/select – limited $) </a:t>
            </a:r>
            <a:r>
              <a:rPr lang="en-US" sz="1050" dirty="0">
                <a:solidFill>
                  <a:prstClr val="white"/>
                </a:solidFill>
                <a:latin typeface="Calibri" panose="020F0502020204030204"/>
                <a:cs typeface="+mn-cs"/>
              </a:rPr>
              <a:t>building on results from C1&amp;2</a:t>
            </a:r>
            <a:endParaRPr lang="es-CO" sz="1050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2150" y="3244905"/>
            <a:ext cx="124213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FEASIBILITY STUDIES – INVESTMENT NEEDS FOR UPSCALING OF RESULTS</a:t>
            </a:r>
            <a:endParaRPr lang="es-CO" sz="1050" b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7" name="Left-Right Arrow 16"/>
          <p:cNvSpPr/>
          <p:nvPr/>
        </p:nvSpPr>
        <p:spPr>
          <a:xfrm rot="5400000">
            <a:off x="2330751" y="3621877"/>
            <a:ext cx="486054" cy="3240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18" name="Left-Right Arrow 17"/>
          <p:cNvSpPr/>
          <p:nvPr/>
        </p:nvSpPr>
        <p:spPr>
          <a:xfrm rot="2686045">
            <a:off x="3286249" y="3017528"/>
            <a:ext cx="486054" cy="3240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19" name="Left-Right Arrow 18"/>
          <p:cNvSpPr/>
          <p:nvPr/>
        </p:nvSpPr>
        <p:spPr>
          <a:xfrm rot="18941944">
            <a:off x="3275853" y="4172854"/>
            <a:ext cx="486054" cy="3240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5328085" y="3573016"/>
            <a:ext cx="432048" cy="345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22" name="Flowchart: Manual Input 21"/>
          <p:cNvSpPr/>
          <p:nvPr/>
        </p:nvSpPr>
        <p:spPr>
          <a:xfrm>
            <a:off x="1925706" y="5355214"/>
            <a:ext cx="5234079" cy="810090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CO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27075" y="5625244"/>
            <a:ext cx="42390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REGION-WIDE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M&amp;E OF SAP IMPLEMENTATION</a:t>
            </a:r>
            <a:endParaRPr lang="es-CO" sz="1050" b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31640" y="2784004"/>
            <a:ext cx="48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C1</a:t>
            </a:r>
            <a:endParaRPr lang="es-CO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31640" y="4437113"/>
            <a:ext cx="49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C2</a:t>
            </a:r>
            <a:endParaRPr lang="es-CO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01970" y="2809093"/>
            <a:ext cx="55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C3</a:t>
            </a:r>
            <a:endParaRPr lang="es-CO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2692" y="2809093"/>
            <a:ext cx="625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C4</a:t>
            </a:r>
            <a:endParaRPr lang="es-CO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78442" y="5587135"/>
            <a:ext cx="60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C5</a:t>
            </a:r>
            <a:endParaRPr lang="es-CO" b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19627" y="4849815"/>
            <a:ext cx="847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  <a:cs typeface="+mn-cs"/>
              </a:rPr>
              <a:t>enable</a:t>
            </a:r>
            <a:endParaRPr lang="es-CO" dirty="0">
              <a:solidFill>
                <a:srgbClr val="C00000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62181" y="2548864"/>
            <a:ext cx="101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  <a:cs typeface="+mn-cs"/>
              </a:rPr>
              <a:t>facilitate</a:t>
            </a:r>
            <a:endParaRPr lang="es-CO" dirty="0">
              <a:solidFill>
                <a:srgbClr val="C00000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72550" y="4243386"/>
            <a:ext cx="1463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  <a:cs typeface="+mn-cs"/>
              </a:rPr>
              <a:t>demonstrate</a:t>
            </a:r>
            <a:endParaRPr lang="es-CO" dirty="0">
              <a:solidFill>
                <a:srgbClr val="C00000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99346" y="4378656"/>
            <a:ext cx="2085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  <a:cs typeface="+mn-cs"/>
              </a:rPr>
              <a:t>scale-up, replicate</a:t>
            </a:r>
            <a:endParaRPr lang="es-CO" dirty="0">
              <a:solidFill>
                <a:srgbClr val="C00000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71701" y="6181180"/>
            <a:ext cx="530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  <a:cs typeface="+mn-cs"/>
              </a:rPr>
              <a:t>track progress, foster synergies, avoid duplication, review/revise approach </a:t>
            </a:r>
            <a:endParaRPr lang="es-CO" dirty="0">
              <a:solidFill>
                <a:srgbClr val="C00000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33" name="16 CuadroTexto"/>
          <p:cNvSpPr txBox="1">
            <a:spLocks noChangeArrowheads="1"/>
          </p:cNvSpPr>
          <p:nvPr/>
        </p:nvSpPr>
        <p:spPr bwMode="auto">
          <a:xfrm>
            <a:off x="1446909" y="51328"/>
            <a:ext cx="61563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3200" b="1" dirty="0" smtClean="0"/>
              <a:t>CLME+ PRODOC </a:t>
            </a:r>
          </a:p>
          <a:p>
            <a:pPr algn="ctr"/>
            <a:r>
              <a:rPr lang="es-CO" sz="3200" b="1" dirty="0" smtClean="0"/>
              <a:t>BUDGET ALLOCATIONS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134746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6 CuadroTexto"/>
          <p:cNvSpPr txBox="1">
            <a:spLocks noChangeArrowheads="1"/>
          </p:cNvSpPr>
          <p:nvPr/>
        </p:nvSpPr>
        <p:spPr bwMode="auto">
          <a:xfrm>
            <a:off x="4716016" y="116632"/>
            <a:ext cx="414010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/>
              <a:t>CLME+ PRODOC </a:t>
            </a:r>
          </a:p>
          <a:p>
            <a:pPr algn="ctr"/>
            <a:r>
              <a:rPr lang="es-CO" sz="3200" b="1" dirty="0" smtClean="0"/>
              <a:t>BUDGET </a:t>
            </a:r>
          </a:p>
          <a:p>
            <a:pPr algn="ctr"/>
            <a:r>
              <a:rPr lang="es-CO" sz="3200" b="1" dirty="0" smtClean="0"/>
              <a:t>ALLOCATIONS</a:t>
            </a:r>
            <a:endParaRPr lang="es-CO" sz="32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9414873"/>
              </p:ext>
            </p:extLst>
          </p:nvPr>
        </p:nvGraphicFramePr>
        <p:xfrm>
          <a:off x="611560" y="2060848"/>
          <a:ext cx="756084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116632"/>
            <a:ext cx="4286250" cy="1562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014" y="6563704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C1: Governance – C2: Capacity B. – C3: Sub-projects – C4: </a:t>
            </a:r>
            <a:r>
              <a:rPr lang="en-US" sz="1400" dirty="0" err="1" smtClean="0"/>
              <a:t>Investm</a:t>
            </a:r>
            <a:r>
              <a:rPr lang="en-US" sz="1400" dirty="0" smtClean="0"/>
              <a:t> Plans – C5: Partnerships, SAP M&amp;E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63419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6 CuadroTexto"/>
          <p:cNvSpPr txBox="1">
            <a:spLocks noChangeArrowheads="1"/>
          </p:cNvSpPr>
          <p:nvPr/>
        </p:nvSpPr>
        <p:spPr bwMode="auto">
          <a:xfrm>
            <a:off x="4572000" y="404664"/>
            <a:ext cx="414010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/>
              <a:t>CLME+ PRODOC </a:t>
            </a:r>
          </a:p>
          <a:p>
            <a:pPr algn="ctr"/>
            <a:r>
              <a:rPr lang="es-CO" sz="3200" b="1" dirty="0" smtClean="0"/>
              <a:t>BUDGET </a:t>
            </a:r>
          </a:p>
          <a:p>
            <a:pPr algn="ctr"/>
            <a:r>
              <a:rPr lang="es-CO" sz="3200" b="1" dirty="0" smtClean="0"/>
              <a:t>ALLOCATIONS</a:t>
            </a:r>
            <a:endParaRPr lang="es-CO" sz="3200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776335"/>
              </p:ext>
            </p:extLst>
          </p:nvPr>
        </p:nvGraphicFramePr>
        <p:xfrm>
          <a:off x="683568" y="2204864"/>
          <a:ext cx="78488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116632"/>
            <a:ext cx="4286250" cy="1562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014" y="6563704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C1: Governance – C2: Capacity B. – C3: Sub-projects – C4: </a:t>
            </a:r>
            <a:r>
              <a:rPr lang="en-US" sz="1400" dirty="0" err="1" smtClean="0"/>
              <a:t>Investm</a:t>
            </a:r>
            <a:r>
              <a:rPr lang="en-US" sz="1400" dirty="0" smtClean="0"/>
              <a:t> Plans – C5: Partnerships, SAP M&amp;E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7968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08720"/>
            <a:ext cx="756084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/>
              <a:t>UNDP/GEF TOLERANCES</a:t>
            </a:r>
          </a:p>
          <a:p>
            <a:pPr algn="ctr"/>
            <a:endParaRPr lang="en-US" sz="2400" b="1" u="sng" dirty="0"/>
          </a:p>
          <a:p>
            <a:pPr algn="ctr"/>
            <a:endParaRPr lang="en-US" sz="2400" b="1" u="sng" dirty="0" smtClean="0"/>
          </a:p>
          <a:p>
            <a:pPr algn="ctr"/>
            <a:endParaRPr lang="en-US" sz="2400" b="1" dirty="0"/>
          </a:p>
          <a:p>
            <a:pPr algn="ctr"/>
            <a:r>
              <a:rPr lang="en-US" sz="4400" b="1" dirty="0" smtClean="0">
                <a:solidFill>
                  <a:srgbClr val="0070C0"/>
                </a:solidFill>
              </a:rPr>
              <a:t>±10% </a:t>
            </a:r>
          </a:p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ON THE CUMMULATIVE BUDGET VALUE FOR EACH PROJECT COMPONENT</a:t>
            </a:r>
            <a:endParaRPr lang="en-US" sz="3200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07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6 CuadroTexto"/>
          <p:cNvSpPr txBox="1">
            <a:spLocks noChangeArrowheads="1"/>
          </p:cNvSpPr>
          <p:nvPr/>
        </p:nvSpPr>
        <p:spPr bwMode="auto">
          <a:xfrm>
            <a:off x="4572000" y="404664"/>
            <a:ext cx="4140101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/>
              <a:t>CLME+ </a:t>
            </a:r>
            <a:r>
              <a:rPr lang="es-CO" sz="3200" b="1" dirty="0" smtClean="0">
                <a:solidFill>
                  <a:srgbClr val="0070C0"/>
                </a:solidFill>
              </a:rPr>
              <a:t>REVISED</a:t>
            </a:r>
          </a:p>
          <a:p>
            <a:pPr algn="ctr"/>
            <a:r>
              <a:rPr lang="es-CO" sz="3200" b="1" dirty="0" smtClean="0"/>
              <a:t>BUDGET </a:t>
            </a:r>
          </a:p>
          <a:p>
            <a:pPr algn="ctr"/>
            <a:r>
              <a:rPr lang="es-CO" sz="3200" b="1" dirty="0" smtClean="0"/>
              <a:t>ALLOCATIONS</a:t>
            </a:r>
            <a:endParaRPr lang="es-CO" sz="32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116632"/>
            <a:ext cx="4286250" cy="15621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75656" y="24115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20072" y="24115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INCEPTION PHASE REVISION</a:t>
            </a:r>
            <a:endParaRPr lang="es-CO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2932213"/>
            <a:ext cx="4491203" cy="3305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0069" y="2924944"/>
            <a:ext cx="4623931" cy="33123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7504" y="6381328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C1: Governance – C2: Capacity B. – C3: Sub-projects – C4: </a:t>
            </a:r>
            <a:r>
              <a:rPr lang="en-US" sz="1400" dirty="0" err="1" smtClean="0"/>
              <a:t>Investm</a:t>
            </a:r>
            <a:r>
              <a:rPr lang="en-US" sz="1400" dirty="0" smtClean="0"/>
              <a:t> Plans – C5: Partnerships, SAP M&amp;E</a:t>
            </a:r>
            <a:endParaRPr lang="es-CO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500257" y="5936804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% of net budget</a:t>
            </a:r>
            <a:endParaRPr lang="es-CO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936804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% of net budget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8663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6688</TotalTime>
  <Words>2332</Words>
  <Application>Microsoft Office PowerPoint</Application>
  <PresentationFormat>On-screen Show (4:3)</PresentationFormat>
  <Paragraphs>745</Paragraphs>
  <Slides>38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Cambria</vt:lpstr>
      <vt:lpstr>Times New Roman</vt:lpstr>
      <vt:lpstr>Wingdings</vt:lpstr>
      <vt:lpstr>Diseño predeterminado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RPC CLMEPROJECT</cp:lastModifiedBy>
  <cp:revision>212</cp:revision>
  <cp:lastPrinted>2016-01-26T04:23:32Z</cp:lastPrinted>
  <dcterms:created xsi:type="dcterms:W3CDTF">2011-11-15T18:50:28Z</dcterms:created>
  <dcterms:modified xsi:type="dcterms:W3CDTF">2016-01-27T18:55:55Z</dcterms:modified>
</cp:coreProperties>
</file>