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3" r:id="rId1"/>
    <p:sldMasterId id="2147483799" r:id="rId2"/>
  </p:sldMasterIdLst>
  <p:notesMasterIdLst>
    <p:notesMasterId r:id="rId33"/>
  </p:notesMasterIdLst>
  <p:handoutMasterIdLst>
    <p:handoutMasterId r:id="rId34"/>
  </p:handoutMasterIdLst>
  <p:sldIdLst>
    <p:sldId id="256" r:id="rId3"/>
    <p:sldId id="293" r:id="rId4"/>
    <p:sldId id="277" r:id="rId5"/>
    <p:sldId id="257" r:id="rId6"/>
    <p:sldId id="276" r:id="rId7"/>
    <p:sldId id="263" r:id="rId8"/>
    <p:sldId id="266" r:id="rId9"/>
    <p:sldId id="265" r:id="rId10"/>
    <p:sldId id="258" r:id="rId11"/>
    <p:sldId id="259" r:id="rId12"/>
    <p:sldId id="261" r:id="rId13"/>
    <p:sldId id="298" r:id="rId14"/>
    <p:sldId id="299" r:id="rId15"/>
    <p:sldId id="300" r:id="rId16"/>
    <p:sldId id="304" r:id="rId17"/>
    <p:sldId id="305" r:id="rId18"/>
    <p:sldId id="272" r:id="rId19"/>
    <p:sldId id="306" r:id="rId20"/>
    <p:sldId id="273" r:id="rId21"/>
    <p:sldId id="307" r:id="rId22"/>
    <p:sldId id="320" r:id="rId23"/>
    <p:sldId id="321" r:id="rId24"/>
    <p:sldId id="322" r:id="rId25"/>
    <p:sldId id="325" r:id="rId26"/>
    <p:sldId id="323" r:id="rId27"/>
    <p:sldId id="324" r:id="rId28"/>
    <p:sldId id="297" r:id="rId29"/>
    <p:sldId id="326" r:id="rId30"/>
    <p:sldId id="327" r:id="rId31"/>
    <p:sldId id="291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15C"/>
    <a:srgbClr val="00FF00"/>
    <a:srgbClr val="FF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64" autoAdjust="0"/>
    <p:restoredTop sz="96175" autoAdjust="0"/>
  </p:normalViewPr>
  <p:slideViewPr>
    <p:cSldViewPr snapToGrid="0" snapToObjects="1">
      <p:cViewPr varScale="1">
        <p:scale>
          <a:sx n="93" d="100"/>
          <a:sy n="93" d="100"/>
        </p:scale>
        <p:origin x="-14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notesMaster" Target="notesMasters/notesMaster1.xml"/><Relationship Id="rId34" Type="http://schemas.openxmlformats.org/officeDocument/2006/relationships/handoutMaster" Target="handoutMasters/handout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8377A3-CBD4-6D45-8688-7127081D8AEA}" type="datetimeFigureOut">
              <a:rPr lang="en-US" smtClean="0"/>
              <a:t>2016-01-19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CD0996-490A-814A-B486-430ADC3AC9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98866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62CFDE-C39F-EB48-A5D0-52D40E643E0B}" type="datetimeFigureOut">
              <a:rPr lang="en-US" smtClean="0"/>
              <a:t>2016-01-19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317CCF-7663-DA4D-BC77-BECA94AB90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4468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63A90C-A8CD-413A-8560-92C1F26DB972}" type="slidenum">
              <a:rPr lang="de-DE" smtClean="0">
                <a:solidFill>
                  <a:srgbClr val="EEECE1"/>
                </a:solidFill>
              </a:rPr>
              <a:pPr/>
              <a:t>5</a:t>
            </a:fld>
            <a:endParaRPr lang="de-DE" smtClean="0">
              <a:solidFill>
                <a:srgbClr val="EEECE1"/>
              </a:solidFill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T.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C817D-AFFC-B34A-A0D0-D3EB3B641B90}" type="datetime1">
              <a:rPr lang="en-US" smtClean="0"/>
              <a:t>2016-01-19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1431-44A6-0D46-ADB6-F49615D2105C}" type="datetime1">
              <a:rPr lang="en-US" smtClean="0"/>
              <a:t>2016-01-19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5BDFA-E67C-514E-B976-A1A5AEFA6D90}" type="datetime1">
              <a:rPr lang="en-US" smtClean="0"/>
              <a:t>2016-01-19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3575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7721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1873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6496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326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425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8696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59667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00AD8-9A0C-F040-9649-0A8D8F18BE90}" type="datetime1">
              <a:rPr lang="en-US" smtClean="0"/>
              <a:t>2016-01-19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28371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4637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4683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900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BF17-B66F-0140-A600-9EC26B6EDB90}" type="datetime1">
              <a:rPr lang="en-US" smtClean="0"/>
              <a:t>2016-01-19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6B8F8-B295-664A-A229-5CF8911631F6}" type="datetime1">
              <a:rPr lang="en-US" smtClean="0"/>
              <a:t>2016-01-19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79131-6071-FE46-AAB9-ED48FAAA1FB0}" type="datetime1">
              <a:rPr lang="en-US" smtClean="0"/>
              <a:t>2016-01-19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4A4B4-963B-A046-883D-C6B77B3CF5A7}" type="datetime1">
              <a:rPr lang="en-US" smtClean="0"/>
              <a:t>2016-01-19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E667-3CBE-B64B-BE87-A65395292886}" type="datetime1">
              <a:rPr lang="en-US" smtClean="0"/>
              <a:t>2016-01-19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B4311-8E47-254E-A103-F964BF2E7BBD}" type="datetime1">
              <a:rPr lang="en-US" smtClean="0"/>
              <a:t>2016-01-19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6C1B-D378-1C4B-8A7A-D438EA865584}" type="datetime1">
              <a:rPr lang="en-US" smtClean="0"/>
              <a:t>2016-01-19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B6C6759-875D-AD44-847C-D709B342061E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5AF5547F-FF9C-D143-9A4C-B1652450FE82}" type="datetime1">
              <a:rPr lang="en-US" smtClean="0"/>
              <a:t>2016-01-19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768980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eg"/><Relationship Id="rId3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3600" dirty="0"/>
              <a:t>Report on the Survey of </a:t>
            </a: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>National </a:t>
            </a:r>
            <a:r>
              <a:rPr lang="en-GB" sz="3600" dirty="0"/>
              <a:t>Inter-</a:t>
            </a:r>
            <a:r>
              <a:rPr lang="en-GB" sz="3600" dirty="0" err="1"/>
              <a:t>sectoral</a:t>
            </a:r>
            <a:r>
              <a:rPr lang="en-GB" sz="3600" dirty="0"/>
              <a:t> </a:t>
            </a: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>Coordination </a:t>
            </a:r>
            <a:r>
              <a:rPr lang="en-GB" sz="3600" dirty="0"/>
              <a:t>Mechanisms</a:t>
            </a:r>
            <a:r>
              <a:rPr lang="en-US" sz="3600" dirty="0"/>
              <a:t>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(NICs)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99" y="4572000"/>
            <a:ext cx="7330495" cy="1066800"/>
          </a:xfrm>
        </p:spPr>
        <p:txBody>
          <a:bodyPr>
            <a:normAutofit/>
          </a:bodyPr>
          <a:lstStyle/>
          <a:p>
            <a:r>
              <a:rPr lang="en-GB" dirty="0" smtClean="0"/>
              <a:t>Centre for Resource Management and Environmental Studies, UWI</a:t>
            </a:r>
            <a:endParaRPr lang="en-GB" dirty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20459" y="5097068"/>
            <a:ext cx="159831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P. McConney</a:t>
            </a:r>
          </a:p>
          <a:p>
            <a:r>
              <a:rPr lang="en-GB" sz="2000" dirty="0" smtClean="0"/>
              <a:t>I. </a:t>
            </a:r>
            <a:r>
              <a:rPr lang="en-GB" sz="2000" dirty="0" err="1" smtClean="0"/>
              <a:t>Monnereau</a:t>
            </a:r>
            <a:endParaRPr lang="en-GB" sz="2000" dirty="0" smtClean="0"/>
          </a:p>
          <a:p>
            <a:r>
              <a:rPr lang="en-GB" sz="2000" dirty="0" smtClean="0"/>
              <a:t>B. Simmons</a:t>
            </a:r>
          </a:p>
          <a:p>
            <a:r>
              <a:rPr lang="en-GB" sz="2000" dirty="0" smtClean="0"/>
              <a:t>R</a:t>
            </a:r>
            <a:r>
              <a:rPr lang="en-GB" sz="2000" dirty="0"/>
              <a:t>. </a:t>
            </a:r>
            <a:r>
              <a:rPr lang="en-GB" sz="2000" dirty="0" smtClean="0"/>
              <a:t>Mahon</a:t>
            </a:r>
            <a:endParaRPr lang="en-GB" sz="2000" dirty="0"/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50509" y="5301678"/>
            <a:ext cx="1494571" cy="109481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862" y="416488"/>
            <a:ext cx="6670594" cy="1514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609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428" y="507040"/>
            <a:ext cx="7620000" cy="4983162"/>
          </a:xfrm>
        </p:spPr>
        <p:txBody>
          <a:bodyPr>
            <a:noAutofit/>
          </a:bodyPr>
          <a:lstStyle/>
          <a:p>
            <a:pPr lvl="0"/>
            <a:r>
              <a:rPr lang="en-US" sz="2800" dirty="0" smtClean="0"/>
              <a:t>Have </a:t>
            </a:r>
            <a:r>
              <a:rPr lang="en-US" sz="2800" dirty="0"/>
              <a:t>a </a:t>
            </a:r>
            <a:r>
              <a:rPr lang="en-US" sz="2800" b="1" dirty="0"/>
              <a:t>clear mandate</a:t>
            </a:r>
            <a:r>
              <a:rPr lang="en-US" sz="2800" dirty="0"/>
              <a:t> that is at least administrative (politically endorsed) but preferably legal (</a:t>
            </a:r>
            <a:r>
              <a:rPr lang="en-US" sz="2800" i="1" dirty="0"/>
              <a:t>for legitimacy, accountability</a:t>
            </a:r>
            <a:r>
              <a:rPr lang="en-US" sz="2800" dirty="0" smtClean="0"/>
              <a:t>)</a:t>
            </a:r>
          </a:p>
          <a:p>
            <a:pPr lvl="0"/>
            <a:endParaRPr lang="en-US" sz="2800" dirty="0" smtClean="0"/>
          </a:p>
          <a:p>
            <a:pPr lvl="0"/>
            <a:r>
              <a:rPr lang="en-US" sz="2800" dirty="0" smtClean="0"/>
              <a:t>Have </a:t>
            </a:r>
            <a:r>
              <a:rPr lang="en-US" sz="2800" b="1" dirty="0"/>
              <a:t>well documented processes </a:t>
            </a:r>
            <a:r>
              <a:rPr lang="en-US" sz="2800" dirty="0"/>
              <a:t>that are available to all stakeholders (</a:t>
            </a:r>
            <a:r>
              <a:rPr lang="en-US" sz="2800" i="1" dirty="0"/>
              <a:t>for transparency, accountability</a:t>
            </a:r>
            <a:r>
              <a:rPr lang="en-US" sz="2800" dirty="0"/>
              <a:t>) to ensure</a:t>
            </a:r>
          </a:p>
          <a:p>
            <a:pPr lvl="1"/>
            <a:r>
              <a:rPr lang="en-US" sz="2400" dirty="0"/>
              <a:t>Internal communication among stakeholders</a:t>
            </a:r>
          </a:p>
          <a:p>
            <a:pPr lvl="1"/>
            <a:r>
              <a:rPr lang="en-US" sz="2400" dirty="0"/>
              <a:t>Provision of national input to regional projects and organizations</a:t>
            </a:r>
          </a:p>
          <a:p>
            <a:pPr lvl="1"/>
            <a:r>
              <a:rPr lang="en-US" sz="2400" dirty="0"/>
              <a:t>Receipt and distribution of input from regional projects and organizations </a:t>
            </a:r>
          </a:p>
          <a:p>
            <a:pPr lvl="1"/>
            <a:r>
              <a:rPr lang="en-US" sz="2400" dirty="0"/>
              <a:t>Appropriate national representation at regional level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280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11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57162" y="661490"/>
            <a:ext cx="7620000" cy="6059985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Have a system for documentation of activities, contributing to</a:t>
            </a:r>
            <a:r>
              <a:rPr lang="en-US" sz="2800" b="1" dirty="0"/>
              <a:t> institutional </a:t>
            </a:r>
            <a:r>
              <a:rPr lang="en-US" sz="2800" b="1" dirty="0" smtClean="0"/>
              <a:t>memory</a:t>
            </a:r>
            <a:r>
              <a:rPr lang="en-US" sz="2800" dirty="0" smtClean="0"/>
              <a:t>, with outputs easily available to all stakeholders (</a:t>
            </a:r>
            <a:r>
              <a:rPr lang="en-US" sz="2800" i="1" dirty="0" smtClean="0"/>
              <a:t>for transparency and responsiveness</a:t>
            </a:r>
            <a:r>
              <a:rPr lang="en-US" sz="2800" dirty="0" smtClean="0"/>
              <a:t>)</a:t>
            </a:r>
            <a:endParaRPr lang="en-US" sz="2800" dirty="0"/>
          </a:p>
          <a:p>
            <a:pPr lvl="0"/>
            <a:endParaRPr lang="en-US" sz="2800" dirty="0" smtClean="0"/>
          </a:p>
          <a:p>
            <a:pPr lvl="0"/>
            <a:r>
              <a:rPr lang="en-US" sz="2800" dirty="0" smtClean="0"/>
              <a:t>Have </a:t>
            </a:r>
            <a:r>
              <a:rPr lang="en-US" sz="2800" dirty="0"/>
              <a:t>an institutionalized mechanism for regular review, evaluation, </a:t>
            </a:r>
            <a:r>
              <a:rPr lang="en-US" sz="2800" b="1" dirty="0"/>
              <a:t>learning and adaptation</a:t>
            </a:r>
            <a:r>
              <a:rPr lang="en-US" sz="2800" dirty="0"/>
              <a:t> (</a:t>
            </a:r>
            <a:r>
              <a:rPr lang="en-US" sz="2800" i="1" dirty="0"/>
              <a:t>for efficiency, effectiveness and responsiveness</a:t>
            </a:r>
            <a:r>
              <a:rPr lang="en-US" sz="2800" dirty="0"/>
              <a:t>)</a:t>
            </a:r>
          </a:p>
          <a:p>
            <a:pPr lvl="0"/>
            <a:endParaRPr lang="en-US" sz="2800" dirty="0" smtClean="0"/>
          </a:p>
          <a:p>
            <a:r>
              <a:rPr lang="en-US" sz="2800" dirty="0" smtClean="0"/>
              <a:t>Serve </a:t>
            </a:r>
            <a:r>
              <a:rPr lang="en-US" sz="2800" dirty="0"/>
              <a:t>to </a:t>
            </a:r>
            <a:r>
              <a:rPr lang="en-US" sz="2800" b="1" dirty="0"/>
              <a:t>integrate sectors and actors </a:t>
            </a:r>
            <a:r>
              <a:rPr lang="en-US" sz="2800" dirty="0"/>
              <a:t>involved in marine affairs at the national </a:t>
            </a:r>
            <a:r>
              <a:rPr lang="en-US" sz="2800" dirty="0" smtClean="0"/>
              <a:t>level; link national to local and </a:t>
            </a:r>
            <a:r>
              <a:rPr lang="en-US" sz="2800" dirty="0"/>
              <a:t>regional governance processes </a:t>
            </a:r>
          </a:p>
          <a:p>
            <a:pPr lvl="0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65258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438" y="2487403"/>
            <a:ext cx="7659687" cy="1168400"/>
          </a:xfrm>
        </p:spPr>
        <p:txBody>
          <a:bodyPr/>
          <a:lstStyle/>
          <a:p>
            <a:r>
              <a:rPr lang="en-GB" dirty="0">
                <a:ea typeface="ＭＳ 明朝"/>
                <a:cs typeface="Times New Roman"/>
              </a:rPr>
              <a:t>Part 1:  Rapid Survey of Mechanisms for National Inter-</a:t>
            </a:r>
            <a:r>
              <a:rPr lang="en-GB" dirty="0" err="1">
                <a:ea typeface="ＭＳ 明朝"/>
                <a:cs typeface="Times New Roman"/>
              </a:rPr>
              <a:t>sectoral</a:t>
            </a:r>
            <a:r>
              <a:rPr lang="en-GB" dirty="0">
                <a:ea typeface="ＭＳ 明朝"/>
                <a:cs typeface="Times New Roman"/>
              </a:rPr>
              <a:t> Coordination (NIC) in other LME Projects</a:t>
            </a:r>
            <a:r>
              <a:rPr lang="en-US" dirty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946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13</a:t>
            </a:fld>
            <a:endParaRPr lang="en-GB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2236" y="370464"/>
            <a:ext cx="8114280" cy="456351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160274"/>
            <a:ext cx="8396516" cy="1346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592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 smtClean="0"/>
              <a:t>Review online LME project documents</a:t>
            </a:r>
          </a:p>
          <a:p>
            <a:pPr lvl="1"/>
            <a:r>
              <a:rPr lang="en-GB" sz="2400" dirty="0"/>
              <a:t>Project Identification Forms (PIFs</a:t>
            </a:r>
            <a:r>
              <a:rPr lang="en-GB" sz="2400" dirty="0" smtClean="0"/>
              <a:t>)</a:t>
            </a:r>
            <a:endParaRPr lang="en-GB" sz="2400" dirty="0"/>
          </a:p>
          <a:p>
            <a:pPr lvl="1"/>
            <a:r>
              <a:rPr lang="en-GB" sz="2400" dirty="0"/>
              <a:t> Project Documents (</a:t>
            </a:r>
            <a:r>
              <a:rPr lang="en-GB" sz="2400" dirty="0" err="1"/>
              <a:t>ProDocs</a:t>
            </a:r>
            <a:r>
              <a:rPr lang="en-GB" sz="2400" dirty="0" smtClean="0"/>
              <a:t>)</a:t>
            </a:r>
            <a:endParaRPr lang="en-GB" sz="2400" dirty="0"/>
          </a:p>
          <a:p>
            <a:pPr lvl="1"/>
            <a:r>
              <a:rPr lang="en-GB" sz="2400" dirty="0" smtClean="0"/>
              <a:t>Strategic </a:t>
            </a:r>
            <a:r>
              <a:rPr lang="en-GB" sz="2400" dirty="0"/>
              <a:t>Action Programmes (SAPs</a:t>
            </a:r>
            <a:r>
              <a:rPr lang="en-GB" sz="2400" dirty="0" smtClean="0"/>
              <a:t>) </a:t>
            </a:r>
          </a:p>
          <a:p>
            <a:pPr lvl="1"/>
            <a:r>
              <a:rPr lang="en-GB" sz="2400" dirty="0" smtClean="0"/>
              <a:t>Terminal </a:t>
            </a:r>
            <a:r>
              <a:rPr lang="en-GB" sz="2400" dirty="0"/>
              <a:t>Evaluations (TEs)</a:t>
            </a:r>
            <a:r>
              <a:rPr lang="en-US" sz="2400" dirty="0"/>
              <a:t> </a:t>
            </a:r>
            <a:endParaRPr lang="en-GB" sz="2400" dirty="0" smtClean="0"/>
          </a:p>
          <a:p>
            <a:r>
              <a:rPr lang="en-GB" sz="2400" dirty="0" smtClean="0"/>
              <a:t>Review journal articles on LME projects</a:t>
            </a:r>
          </a:p>
          <a:p>
            <a:r>
              <a:rPr lang="en-GB" sz="2400" dirty="0" smtClean="0"/>
              <a:t>Email </a:t>
            </a:r>
            <a:r>
              <a:rPr lang="en-GB" sz="2400" dirty="0"/>
              <a:t>key </a:t>
            </a:r>
            <a:r>
              <a:rPr lang="en-GB" sz="2400" dirty="0" smtClean="0"/>
              <a:t>informants in</a:t>
            </a:r>
            <a:r>
              <a:rPr lang="en-US" sz="2400" dirty="0" smtClean="0"/>
              <a:t> LME projects</a:t>
            </a:r>
          </a:p>
          <a:p>
            <a:endParaRPr lang="en-US" sz="2400" dirty="0"/>
          </a:p>
          <a:p>
            <a:pPr marL="114300" indent="0">
              <a:buNone/>
            </a:pPr>
            <a:r>
              <a:rPr lang="en-US" sz="2400" b="1" dirty="0" smtClean="0"/>
              <a:t>Limitations</a:t>
            </a:r>
          </a:p>
          <a:p>
            <a:r>
              <a:rPr lang="en-US" sz="2400" dirty="0" smtClean="0"/>
              <a:t>Insufficient or incomplete documentation on NICs</a:t>
            </a:r>
          </a:p>
          <a:p>
            <a:r>
              <a:rPr lang="en-US" sz="2400" dirty="0" smtClean="0"/>
              <a:t>GEF has not paid attention to learning from IW NICs </a:t>
            </a:r>
            <a:endParaRPr lang="en-GB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80975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Few LME projects have focused much on NICs</a:t>
            </a:r>
          </a:p>
          <a:p>
            <a:r>
              <a:rPr lang="en-GB" sz="2800" dirty="0" smtClean="0"/>
              <a:t>Information difficult to obtain</a:t>
            </a:r>
            <a:r>
              <a:rPr lang="en-GB" sz="2800" dirty="0"/>
              <a:t> </a:t>
            </a:r>
            <a:r>
              <a:rPr lang="en-GB" sz="2800" dirty="0" smtClean="0"/>
              <a:t>and incomplete</a:t>
            </a:r>
          </a:p>
          <a:p>
            <a:r>
              <a:rPr lang="en-GB" sz="2800" dirty="0" smtClean="0"/>
              <a:t>Little monitoring or reporting on performance</a:t>
            </a:r>
          </a:p>
          <a:p>
            <a:r>
              <a:rPr lang="en-GB" sz="2800" dirty="0" smtClean="0"/>
              <a:t>Some inseparable from project implementation</a:t>
            </a:r>
          </a:p>
          <a:p>
            <a:r>
              <a:rPr lang="en-GB" sz="2800" dirty="0" smtClean="0"/>
              <a:t>Increasingly </a:t>
            </a:r>
            <a:r>
              <a:rPr lang="en-GB" sz="2800" dirty="0"/>
              <a:t>prominent </a:t>
            </a:r>
            <a:r>
              <a:rPr lang="en-GB" sz="2800" dirty="0" smtClean="0"/>
              <a:t>LME project requirement</a:t>
            </a:r>
          </a:p>
          <a:p>
            <a:r>
              <a:rPr lang="en-US" sz="2800" dirty="0" smtClean="0"/>
              <a:t>Countries, project management avoided them</a:t>
            </a:r>
          </a:p>
          <a:p>
            <a:r>
              <a:rPr lang="en-US" sz="2800" dirty="0" smtClean="0"/>
              <a:t>Often seen as long-term governance structures</a:t>
            </a:r>
          </a:p>
          <a:p>
            <a:r>
              <a:rPr lang="en-US" sz="2800" dirty="0" smtClean="0"/>
              <a:t>Some countries only want at highest policy level</a:t>
            </a:r>
          </a:p>
          <a:p>
            <a:r>
              <a:rPr lang="en-US" sz="2800" dirty="0" smtClean="0"/>
              <a:t>Issues of funds, capacity, will to champion, etc.</a:t>
            </a:r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524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834" y="2840226"/>
            <a:ext cx="7659687" cy="1168400"/>
          </a:xfrm>
        </p:spPr>
        <p:txBody>
          <a:bodyPr/>
          <a:lstStyle/>
          <a:p>
            <a:r>
              <a:rPr lang="en-GB" dirty="0">
                <a:ea typeface="ＭＳ 明朝"/>
                <a:cs typeface="Times New Roman"/>
              </a:rPr>
              <a:t>Part 2: Survey of </a:t>
            </a:r>
            <a:r>
              <a:rPr lang="en-GB" dirty="0" smtClean="0">
                <a:ea typeface="ＭＳ 明朝"/>
                <a:cs typeface="Times New Roman"/>
              </a:rPr>
              <a:t>NIC </a:t>
            </a:r>
            <a:br>
              <a:rPr lang="en-GB" dirty="0" smtClean="0">
                <a:ea typeface="ＭＳ 明朝"/>
                <a:cs typeface="Times New Roman"/>
              </a:rPr>
            </a:br>
            <a:r>
              <a:rPr lang="en-GB" dirty="0" smtClean="0">
                <a:ea typeface="ＭＳ 明朝"/>
                <a:cs typeface="Times New Roman"/>
              </a:rPr>
              <a:t>in </a:t>
            </a:r>
            <a:r>
              <a:rPr lang="en-GB" dirty="0">
                <a:ea typeface="ＭＳ 明朝"/>
                <a:cs typeface="Times New Roman"/>
              </a:rPr>
              <a:t>the CLME+ region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8704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Survey elements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536193"/>
            <a:ext cx="3657600" cy="288256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marL="114300" lvl="0" indent="0">
              <a:buNone/>
            </a:pPr>
            <a:r>
              <a:rPr lang="en-US" b="1" dirty="0" smtClean="0"/>
              <a:t>Agencies and </a:t>
            </a:r>
            <a:r>
              <a:rPr lang="en-US" b="1" dirty="0"/>
              <a:t>sectors</a:t>
            </a:r>
            <a:endParaRPr lang="en-US" b="1" dirty="0" smtClean="0"/>
          </a:p>
          <a:p>
            <a:pPr lvl="0"/>
            <a:r>
              <a:rPr lang="en-US" dirty="0" smtClean="0"/>
              <a:t>Fisheries</a:t>
            </a:r>
            <a:endParaRPr lang="en-US" dirty="0"/>
          </a:p>
          <a:p>
            <a:pPr lvl="0"/>
            <a:r>
              <a:rPr lang="en-US" dirty="0"/>
              <a:t>Environment</a:t>
            </a:r>
          </a:p>
          <a:p>
            <a:pPr lvl="0"/>
            <a:r>
              <a:rPr lang="en-US" dirty="0"/>
              <a:t>Tourism</a:t>
            </a:r>
          </a:p>
          <a:p>
            <a:pPr lvl="0"/>
            <a:r>
              <a:rPr lang="en-US" dirty="0"/>
              <a:t>Foreign Affairs</a:t>
            </a:r>
          </a:p>
          <a:p>
            <a:pPr lvl="0"/>
            <a:r>
              <a:rPr lang="en-US" dirty="0"/>
              <a:t>Transportation</a:t>
            </a:r>
          </a:p>
          <a:p>
            <a:pPr lvl="0"/>
            <a:r>
              <a:rPr lang="en-US" dirty="0" smtClean="0"/>
              <a:t>Energy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1638961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marL="114300" lvl="0" indent="0">
              <a:buNone/>
            </a:pPr>
            <a:r>
              <a:rPr lang="en-US" b="1" dirty="0" smtClean="0"/>
              <a:t>Mandates to look for</a:t>
            </a:r>
          </a:p>
          <a:p>
            <a:pPr lvl="0"/>
            <a:r>
              <a:rPr lang="en-US" dirty="0" smtClean="0"/>
              <a:t>All </a:t>
            </a:r>
            <a:r>
              <a:rPr lang="en-US" dirty="0"/>
              <a:t>marine matters</a:t>
            </a:r>
          </a:p>
          <a:p>
            <a:pPr lvl="0"/>
            <a:r>
              <a:rPr lang="en-US" dirty="0"/>
              <a:t>Sustainability matters</a:t>
            </a:r>
          </a:p>
          <a:p>
            <a:r>
              <a:rPr lang="en-US" dirty="0"/>
              <a:t>Climate change/DRR</a:t>
            </a:r>
            <a:r>
              <a:rPr lang="en-US" dirty="0" smtClean="0">
                <a:effectLst/>
              </a:rPr>
              <a:t> 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17</a:t>
            </a:fld>
            <a:endParaRPr lang="en-GB"/>
          </a:p>
        </p:txBody>
      </p:sp>
      <p:sp>
        <p:nvSpPr>
          <p:cNvPr id="8" name="Content Placeholder 5"/>
          <p:cNvSpPr txBox="1">
            <a:spLocks/>
          </p:cNvSpPr>
          <p:nvPr/>
        </p:nvSpPr>
        <p:spPr>
          <a:xfrm>
            <a:off x="4419600" y="3308218"/>
            <a:ext cx="3657600" cy="14677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925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Font typeface="Arial" pitchFamily="34" charset="0"/>
              <a:buNone/>
            </a:pPr>
            <a:r>
              <a:rPr lang="en-US" b="1" dirty="0" smtClean="0"/>
              <a:t>Sampling</a:t>
            </a:r>
          </a:p>
          <a:p>
            <a:r>
              <a:rPr lang="en-US" sz="2600" dirty="0"/>
              <a:t>CLME+ countries </a:t>
            </a:r>
            <a:r>
              <a:rPr lang="en-US" sz="2600" dirty="0" smtClean="0"/>
              <a:t>= 44ish</a:t>
            </a:r>
          </a:p>
          <a:p>
            <a:r>
              <a:rPr lang="en-US" sz="2600" dirty="0" smtClean="0"/>
              <a:t>Snowballed respondents</a:t>
            </a:r>
            <a:endParaRPr lang="en-GB" sz="2600" dirty="0"/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457200" y="4530700"/>
            <a:ext cx="3657600" cy="201805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Font typeface="Arial" pitchFamily="34" charset="0"/>
              <a:buNone/>
            </a:pPr>
            <a:r>
              <a:rPr lang="en-US" b="1" dirty="0" smtClean="0"/>
              <a:t>Methods</a:t>
            </a:r>
          </a:p>
          <a:p>
            <a:r>
              <a:rPr lang="en-US" sz="2600" dirty="0" smtClean="0"/>
              <a:t>Make contact list</a:t>
            </a:r>
          </a:p>
          <a:p>
            <a:r>
              <a:rPr lang="en-US" sz="2600" dirty="0" smtClean="0"/>
              <a:t>Email intro and call</a:t>
            </a:r>
          </a:p>
          <a:p>
            <a:r>
              <a:rPr lang="en-GB" sz="2600" dirty="0" smtClean="0"/>
              <a:t>Snowball and call</a:t>
            </a:r>
            <a:endParaRPr lang="en-GB" sz="2600" dirty="0"/>
          </a:p>
        </p:txBody>
      </p:sp>
      <p:sp>
        <p:nvSpPr>
          <p:cNvPr id="10" name="Content Placeholder 5"/>
          <p:cNvSpPr txBox="1">
            <a:spLocks/>
          </p:cNvSpPr>
          <p:nvPr/>
        </p:nvSpPr>
        <p:spPr>
          <a:xfrm>
            <a:off x="4419600" y="4929127"/>
            <a:ext cx="3657600" cy="163896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Font typeface="Arial" pitchFamily="34" charset="0"/>
              <a:buNone/>
            </a:pPr>
            <a:r>
              <a:rPr lang="en-US" b="1" dirty="0" smtClean="0"/>
              <a:t>Instruments</a:t>
            </a:r>
          </a:p>
          <a:p>
            <a:r>
              <a:rPr lang="en-US" sz="2600" dirty="0" smtClean="0"/>
              <a:t>Features and functions</a:t>
            </a:r>
          </a:p>
          <a:p>
            <a:r>
              <a:rPr lang="en-US" sz="2600" dirty="0" smtClean="0"/>
              <a:t>Interview guide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28658651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Survey process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18</a:t>
            </a:fld>
            <a:endParaRPr lang="en-GB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7389" y="1417638"/>
            <a:ext cx="6491425" cy="49861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2762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Interview guide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 smtClean="0"/>
              <a:t>Nature of the NIC; Name the NIC</a:t>
            </a:r>
          </a:p>
          <a:p>
            <a:r>
              <a:rPr lang="en-GB" sz="2400" dirty="0" smtClean="0"/>
              <a:t>Mandate; legal/administrative</a:t>
            </a:r>
          </a:p>
          <a:p>
            <a:r>
              <a:rPr lang="en-GB" sz="2400" dirty="0" smtClean="0"/>
              <a:t>Sector and/or issue coverage</a:t>
            </a:r>
          </a:p>
          <a:p>
            <a:r>
              <a:rPr lang="en-GB" sz="2400" dirty="0" smtClean="0"/>
              <a:t>Stakeholder inclusion (membership)</a:t>
            </a:r>
          </a:p>
          <a:p>
            <a:r>
              <a:rPr lang="en-GB" sz="2400" dirty="0" smtClean="0"/>
              <a:t>Documents; transparency; accountability</a:t>
            </a:r>
          </a:p>
          <a:p>
            <a:r>
              <a:rPr lang="en-GB" sz="2400" dirty="0" smtClean="0"/>
              <a:t>Enabling environment for participation</a:t>
            </a:r>
          </a:p>
          <a:p>
            <a:r>
              <a:rPr lang="en-GB" sz="2400" dirty="0" smtClean="0"/>
              <a:t>Institutionalised review (learn, adapt)</a:t>
            </a:r>
          </a:p>
          <a:p>
            <a:r>
              <a:rPr lang="en-GB" sz="2400" dirty="0" smtClean="0"/>
              <a:t>Scale rate: </a:t>
            </a:r>
            <a:r>
              <a:rPr lang="en-US" sz="2400" dirty="0"/>
              <a:t>p</a:t>
            </a:r>
            <a:r>
              <a:rPr lang="en-US" sz="2400" dirty="0" smtClean="0"/>
              <a:t>articipation, transparency </a:t>
            </a:r>
          </a:p>
          <a:p>
            <a:r>
              <a:rPr lang="en-GB" sz="2400" dirty="0"/>
              <a:t>Scale rate</a:t>
            </a:r>
            <a:r>
              <a:rPr lang="en-GB" sz="2400" dirty="0" smtClean="0"/>
              <a:t>: </a:t>
            </a:r>
            <a:r>
              <a:rPr lang="en-US" sz="2400" dirty="0"/>
              <a:t>a</a:t>
            </a:r>
            <a:r>
              <a:rPr lang="en-US" sz="2400" dirty="0" smtClean="0"/>
              <a:t>ccountability, </a:t>
            </a:r>
            <a:r>
              <a:rPr lang="en-US" sz="2400" dirty="0"/>
              <a:t>r</a:t>
            </a:r>
            <a:r>
              <a:rPr lang="en-US" sz="2400" dirty="0" smtClean="0"/>
              <a:t>esponsiveness  </a:t>
            </a:r>
          </a:p>
          <a:p>
            <a:r>
              <a:rPr lang="en-GB" sz="2400" dirty="0" smtClean="0"/>
              <a:t>NICs over time: past, present, planned</a:t>
            </a:r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19</a:t>
            </a:fld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6222" y="465638"/>
            <a:ext cx="2014824" cy="2323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127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1776"/>
              </a:spcBef>
            </a:pPr>
            <a:r>
              <a:rPr lang="en-GB" sz="2800" dirty="0">
                <a:ea typeface="ＭＳ 明朝"/>
                <a:cs typeface="Times New Roman"/>
              </a:rPr>
              <a:t>Introduction</a:t>
            </a:r>
            <a:r>
              <a:rPr lang="en-US" sz="2800" dirty="0">
                <a:ea typeface="ＭＳ 明朝"/>
                <a:cs typeface="Times New Roman"/>
              </a:rPr>
              <a:t> </a:t>
            </a:r>
            <a:endParaRPr lang="en-US" sz="2800" dirty="0" smtClean="0">
              <a:ea typeface="ＭＳ 明朝"/>
              <a:cs typeface="Times New Roman"/>
            </a:endParaRPr>
          </a:p>
          <a:p>
            <a:pPr>
              <a:spcBef>
                <a:spcPts val="1776"/>
              </a:spcBef>
            </a:pPr>
            <a:r>
              <a:rPr lang="en-US" sz="2800" dirty="0" smtClean="0">
                <a:ea typeface="ＭＳ 明朝"/>
                <a:cs typeface="Times New Roman"/>
              </a:rPr>
              <a:t>NIC features and functions</a:t>
            </a:r>
            <a:endParaRPr lang="en-US" sz="2800" dirty="0">
              <a:ea typeface="ＭＳ 明朝"/>
              <a:cs typeface="Times New Roman"/>
            </a:endParaRPr>
          </a:p>
          <a:p>
            <a:pPr>
              <a:spcBef>
                <a:spcPts val="1776"/>
              </a:spcBef>
            </a:pPr>
            <a:r>
              <a:rPr lang="en-GB" sz="2800" dirty="0">
                <a:ea typeface="ＭＳ 明朝"/>
                <a:cs typeface="Times New Roman"/>
              </a:rPr>
              <a:t>Part 1:  Rapid Survey of Mechanisms for National </a:t>
            </a:r>
            <a:r>
              <a:rPr lang="en-GB" sz="2800" dirty="0" smtClean="0">
                <a:ea typeface="ＭＳ 明朝"/>
                <a:cs typeface="Times New Roman"/>
              </a:rPr>
              <a:t>Inter-</a:t>
            </a:r>
            <a:r>
              <a:rPr lang="en-GB" sz="2800" dirty="0" err="1" smtClean="0">
                <a:ea typeface="ＭＳ 明朝"/>
                <a:cs typeface="Times New Roman"/>
              </a:rPr>
              <a:t>sectoral</a:t>
            </a:r>
            <a:r>
              <a:rPr lang="en-GB" sz="2800" dirty="0" smtClean="0">
                <a:ea typeface="ＭＳ 明朝"/>
                <a:cs typeface="Times New Roman"/>
              </a:rPr>
              <a:t> </a:t>
            </a:r>
            <a:r>
              <a:rPr lang="en-GB" sz="2800" dirty="0">
                <a:ea typeface="ＭＳ 明朝"/>
                <a:cs typeface="Times New Roman"/>
              </a:rPr>
              <a:t>Coordination (NIC) in other LME Projects</a:t>
            </a:r>
            <a:r>
              <a:rPr lang="en-US" sz="2800" dirty="0"/>
              <a:t> </a:t>
            </a:r>
            <a:endParaRPr lang="en-US" sz="2800" dirty="0" smtClean="0"/>
          </a:p>
          <a:p>
            <a:pPr>
              <a:spcBef>
                <a:spcPts val="1776"/>
              </a:spcBef>
            </a:pPr>
            <a:r>
              <a:rPr lang="en-GB" sz="2800" dirty="0">
                <a:ea typeface="ＭＳ 明朝"/>
                <a:cs typeface="Times New Roman"/>
              </a:rPr>
              <a:t>Part 2: Survey of NICs in the CLME+ region</a:t>
            </a:r>
            <a:r>
              <a:rPr lang="en-US" sz="2800" dirty="0"/>
              <a:t> </a:t>
            </a:r>
            <a:endParaRPr lang="en-US" sz="2800" dirty="0" smtClean="0"/>
          </a:p>
          <a:p>
            <a:pPr>
              <a:spcBef>
                <a:spcPts val="1776"/>
              </a:spcBef>
            </a:pPr>
            <a:r>
              <a:rPr lang="en-GB" sz="2800" dirty="0">
                <a:ea typeface="ＭＳ 明朝"/>
                <a:cs typeface="Times New Roman"/>
              </a:rPr>
              <a:t>Learning, successes and best practices</a:t>
            </a:r>
            <a:r>
              <a:rPr lang="en-US" sz="2800" dirty="0"/>
              <a:t> </a:t>
            </a:r>
            <a:endParaRPr lang="en-US" sz="2800" dirty="0" smtClean="0"/>
          </a:p>
          <a:p>
            <a:pPr>
              <a:spcBef>
                <a:spcPts val="1776"/>
              </a:spcBef>
            </a:pPr>
            <a:r>
              <a:rPr lang="en-GB" sz="2800" dirty="0">
                <a:ea typeface="ＭＳ 明朝"/>
                <a:cs typeface="Times New Roman"/>
              </a:rPr>
              <a:t>Recommendations</a:t>
            </a:r>
            <a:r>
              <a:rPr lang="en-US" sz="2800" dirty="0"/>
              <a:t> </a:t>
            </a:r>
            <a:endParaRPr lang="en-US" sz="2800" dirty="0" smtClean="0"/>
          </a:p>
          <a:p>
            <a:pPr>
              <a:spcBef>
                <a:spcPts val="1776"/>
              </a:spcBef>
            </a:pPr>
            <a:endParaRPr lang="en-GB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2510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Limitations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Little online or paper documentation on NICs</a:t>
            </a:r>
          </a:p>
          <a:p>
            <a:r>
              <a:rPr lang="en-GB" sz="2800" dirty="0" smtClean="0"/>
              <a:t>Restricted access to </a:t>
            </a:r>
            <a:r>
              <a:rPr lang="en-GB" sz="2800" dirty="0"/>
              <a:t>e</a:t>
            </a:r>
            <a:r>
              <a:rPr lang="en-GB" sz="2800" dirty="0" smtClean="0"/>
              <a:t>xisting documentation</a:t>
            </a:r>
          </a:p>
          <a:p>
            <a:r>
              <a:rPr lang="en-GB" sz="2800" dirty="0" smtClean="0"/>
              <a:t>Pre-interview preparation on NICs was difficult</a:t>
            </a:r>
          </a:p>
          <a:p>
            <a:r>
              <a:rPr lang="en-GB" sz="2800" dirty="0" smtClean="0"/>
              <a:t>Knowledgeable respondents not easily located</a:t>
            </a:r>
          </a:p>
          <a:p>
            <a:r>
              <a:rPr lang="en-GB" sz="2800" dirty="0" smtClean="0"/>
              <a:t>Response quality depends on knowing concepts </a:t>
            </a:r>
          </a:p>
          <a:p>
            <a:r>
              <a:rPr lang="en-GB" sz="2800" dirty="0" smtClean="0"/>
              <a:t>Concepts in NIC interview guide hard to explain</a:t>
            </a:r>
          </a:p>
          <a:p>
            <a:r>
              <a:rPr lang="en-GB" sz="2800" dirty="0" smtClean="0"/>
              <a:t>Respondents relied much on incomplete recall</a:t>
            </a:r>
          </a:p>
          <a:p>
            <a:r>
              <a:rPr lang="en-GB" sz="2800" dirty="0"/>
              <a:t>B</a:t>
            </a:r>
            <a:r>
              <a:rPr lang="en-GB" sz="2800" dirty="0" smtClean="0"/>
              <a:t>iases towards positive and negative responses</a:t>
            </a:r>
          </a:p>
          <a:p>
            <a:r>
              <a:rPr lang="en-GB" sz="2800" dirty="0" smtClean="0"/>
              <a:t>High variability of responses within countries</a:t>
            </a:r>
            <a:endParaRPr lang="en-GB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4712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840226"/>
            <a:ext cx="7659687" cy="1168400"/>
          </a:xfrm>
        </p:spPr>
        <p:txBody>
          <a:bodyPr/>
          <a:lstStyle/>
          <a:p>
            <a:r>
              <a:rPr lang="en-GB" dirty="0">
                <a:ea typeface="ＭＳ 明朝"/>
                <a:cs typeface="Times New Roman"/>
              </a:rPr>
              <a:t>Learning, successes </a:t>
            </a:r>
            <a:r>
              <a:rPr lang="en-GB" dirty="0" smtClean="0">
                <a:ea typeface="ＭＳ 明朝"/>
                <a:cs typeface="Times New Roman"/>
              </a:rPr>
              <a:t/>
            </a:r>
            <a:br>
              <a:rPr lang="en-GB" dirty="0" smtClean="0">
                <a:ea typeface="ＭＳ 明朝"/>
                <a:cs typeface="Times New Roman"/>
              </a:rPr>
            </a:br>
            <a:r>
              <a:rPr lang="en-GB" dirty="0" smtClean="0">
                <a:ea typeface="ＭＳ 明朝"/>
                <a:cs typeface="Times New Roman"/>
              </a:rPr>
              <a:t>and </a:t>
            </a:r>
            <a:r>
              <a:rPr lang="en-GB" dirty="0">
                <a:ea typeface="ＭＳ 明朝"/>
                <a:cs typeface="Times New Roman"/>
              </a:rPr>
              <a:t>best practices</a:t>
            </a:r>
            <a:r>
              <a:rPr lang="en-US" dirty="0"/>
              <a:t> </a:t>
            </a:r>
            <a:br>
              <a:rPr lang="en-US" dirty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6174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Establishment </a:t>
            </a:r>
            <a:r>
              <a:rPr lang="en-GB" sz="3600" dirty="0"/>
              <a:t>and clear mandate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Evolving NICs: ICZM, EEZ, MSP, EBM, SDG </a:t>
            </a:r>
          </a:p>
          <a:p>
            <a:r>
              <a:rPr lang="en-GB" sz="2800" dirty="0" smtClean="0"/>
              <a:t>Expectations </a:t>
            </a:r>
            <a:r>
              <a:rPr lang="en-US" sz="2800" dirty="0" smtClean="0"/>
              <a:t>— performance — inactivity</a:t>
            </a:r>
            <a:endParaRPr lang="en-GB" sz="2800" dirty="0" smtClean="0"/>
          </a:p>
          <a:p>
            <a:r>
              <a:rPr lang="en-GB" sz="2800" dirty="0" smtClean="0"/>
              <a:t>Legal versus administrative </a:t>
            </a:r>
            <a:r>
              <a:rPr lang="en-US" sz="2800" dirty="0" smtClean="0"/>
              <a:t>— adaptive</a:t>
            </a:r>
          </a:p>
          <a:p>
            <a:r>
              <a:rPr lang="en-US" sz="2800" dirty="0" smtClean="0"/>
              <a:t>Capacity — human and other resources</a:t>
            </a:r>
          </a:p>
          <a:p>
            <a:r>
              <a:rPr lang="en-US" sz="2800" dirty="0" smtClean="0"/>
              <a:t>Legal, political status — policy influence</a:t>
            </a:r>
          </a:p>
          <a:p>
            <a:r>
              <a:rPr lang="en-US" sz="2800" dirty="0" smtClean="0"/>
              <a:t>Ministerial and other useful affiliations</a:t>
            </a:r>
          </a:p>
          <a:p>
            <a:r>
              <a:rPr lang="en-US" sz="2800" dirty="0" smtClean="0"/>
              <a:t>Cost of NIC establishment and operation</a:t>
            </a:r>
          </a:p>
          <a:p>
            <a:r>
              <a:rPr lang="en-US" sz="2800" dirty="0" err="1"/>
              <a:t>Mobilising</a:t>
            </a:r>
            <a:r>
              <a:rPr lang="en-US" sz="2800" dirty="0"/>
              <a:t> </a:t>
            </a:r>
            <a:r>
              <a:rPr lang="en-US" sz="2800" dirty="0" smtClean="0"/>
              <a:t>NIC champions </a:t>
            </a:r>
            <a:r>
              <a:rPr lang="en-US" sz="2800" dirty="0"/>
              <a:t>and leaders </a:t>
            </a: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2353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Covering sectors and stakeholders </a:t>
            </a:r>
            <a:endParaRPr lang="en-GB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C</a:t>
            </a:r>
            <a:r>
              <a:rPr lang="en-GB" sz="2800" dirty="0" smtClean="0"/>
              <a:t>onnect </a:t>
            </a:r>
            <a:r>
              <a:rPr lang="en-GB" sz="2800" dirty="0"/>
              <a:t>and integrate economic sectors </a:t>
            </a:r>
            <a:endParaRPr lang="en-GB" sz="2800" dirty="0" smtClean="0"/>
          </a:p>
          <a:p>
            <a:r>
              <a:rPr lang="en-GB" sz="2800" dirty="0"/>
              <a:t>Connect and integrate </a:t>
            </a:r>
            <a:r>
              <a:rPr lang="en-GB" sz="2800" dirty="0" smtClean="0"/>
              <a:t>stakeholder </a:t>
            </a:r>
            <a:r>
              <a:rPr lang="en-GB" sz="2800" dirty="0"/>
              <a:t>interests</a:t>
            </a:r>
            <a:r>
              <a:rPr lang="en-US" sz="2800" dirty="0"/>
              <a:t> </a:t>
            </a:r>
            <a:endParaRPr lang="en-US" sz="2800" dirty="0" smtClean="0"/>
          </a:p>
          <a:p>
            <a:r>
              <a:rPr lang="en-GB" sz="2800" dirty="0"/>
              <a:t>G</a:t>
            </a:r>
            <a:r>
              <a:rPr lang="en-GB" sz="2800" dirty="0" smtClean="0"/>
              <a:t>ood </a:t>
            </a:r>
            <a:r>
              <a:rPr lang="en-GB" sz="2800" dirty="0"/>
              <a:t>representation of </a:t>
            </a:r>
            <a:r>
              <a:rPr lang="en-GB" sz="2800" dirty="0" smtClean="0"/>
              <a:t>state, non-state actors</a:t>
            </a:r>
          </a:p>
          <a:p>
            <a:r>
              <a:rPr lang="en-GB" sz="2800" dirty="0" smtClean="0"/>
              <a:t>Type of representative </a:t>
            </a:r>
            <a:r>
              <a:rPr lang="en-US" sz="2800" dirty="0" smtClean="0"/>
              <a:t>— delegate, expert etc.</a:t>
            </a:r>
            <a:endParaRPr lang="en-GB" sz="2800" dirty="0" smtClean="0"/>
          </a:p>
          <a:p>
            <a:r>
              <a:rPr lang="en-US" sz="2800" dirty="0" smtClean="0"/>
              <a:t>Stakeholder inclusion and also engagement</a:t>
            </a:r>
          </a:p>
          <a:p>
            <a:r>
              <a:rPr lang="en-GB" sz="2800" dirty="0"/>
              <a:t>P</a:t>
            </a:r>
            <a:r>
              <a:rPr lang="en-GB" sz="2800" dirty="0" smtClean="0"/>
              <a:t>roblem</a:t>
            </a:r>
            <a:r>
              <a:rPr lang="en-GB" sz="2800" dirty="0"/>
              <a:t>-solving </a:t>
            </a:r>
            <a:r>
              <a:rPr lang="en-GB" sz="2800" dirty="0" smtClean="0"/>
              <a:t>and conflict </a:t>
            </a:r>
            <a:r>
              <a:rPr lang="en-GB" sz="2800" dirty="0"/>
              <a:t>management</a:t>
            </a:r>
            <a:r>
              <a:rPr lang="en-US" sz="2800" dirty="0"/>
              <a:t> </a:t>
            </a:r>
            <a:endParaRPr lang="en-US" sz="2800" dirty="0" smtClean="0"/>
          </a:p>
          <a:p>
            <a:r>
              <a:rPr lang="en-GB" sz="2800" dirty="0" smtClean="0"/>
              <a:t>Size </a:t>
            </a:r>
            <a:r>
              <a:rPr lang="en-GB" sz="2800" dirty="0"/>
              <a:t>and composition </a:t>
            </a:r>
            <a:r>
              <a:rPr lang="en-GB" sz="2800" dirty="0" smtClean="0"/>
              <a:t>change with issues </a:t>
            </a:r>
          </a:p>
          <a:p>
            <a:r>
              <a:rPr lang="en-GB" sz="2800" dirty="0" smtClean="0"/>
              <a:t>Networks connecting NICs and members</a:t>
            </a:r>
          </a:p>
          <a:p>
            <a:pPr marL="114300" indent="0">
              <a:buNone/>
            </a:pPr>
            <a:endParaRPr lang="en-GB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8105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>
            <a:off x="4253696" y="1417637"/>
            <a:ext cx="2545603" cy="2286707"/>
          </a:xfrm>
          <a:prstGeom prst="snip2DiagRect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Near-NIC </a:t>
            </a:r>
            <a:r>
              <a:rPr lang="en-GB" sz="4000" dirty="0" err="1" smtClean="0"/>
              <a:t>mis</a:t>
            </a:r>
            <a:r>
              <a:rPr lang="en-GB" sz="4000" dirty="0" smtClean="0"/>
              <a:t>-matches or potential</a:t>
            </a:r>
            <a:endParaRPr lang="en-GB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24</a:t>
            </a:fld>
            <a:endParaRPr lang="en-GB"/>
          </a:p>
        </p:txBody>
      </p:sp>
      <p:sp>
        <p:nvSpPr>
          <p:cNvPr id="5" name="Rounded Rectangle 4"/>
          <p:cNvSpPr/>
          <p:nvPr/>
        </p:nvSpPr>
        <p:spPr>
          <a:xfrm>
            <a:off x="457200" y="1614036"/>
            <a:ext cx="1785808" cy="17992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578615" y="4245947"/>
            <a:ext cx="1785808" cy="17992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457200" y="4245947"/>
            <a:ext cx="1785808" cy="17992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5351639" y="2477665"/>
            <a:ext cx="534915" cy="34028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Snip Diagonal Corner Rectangle 8"/>
          <p:cNvSpPr/>
          <p:nvPr/>
        </p:nvSpPr>
        <p:spPr>
          <a:xfrm>
            <a:off x="992116" y="2196147"/>
            <a:ext cx="859834" cy="674720"/>
          </a:xfrm>
          <a:prstGeom prst="snip2DiagRect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Snip Diagonal Corner Rectangle 9"/>
          <p:cNvSpPr/>
          <p:nvPr/>
        </p:nvSpPr>
        <p:spPr>
          <a:xfrm>
            <a:off x="893180" y="5738903"/>
            <a:ext cx="859834" cy="674720"/>
          </a:xfrm>
          <a:prstGeom prst="snip2DiagRect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Snip Diagonal Corner Rectangle 10"/>
          <p:cNvSpPr/>
          <p:nvPr/>
        </p:nvSpPr>
        <p:spPr>
          <a:xfrm>
            <a:off x="4605072" y="4776474"/>
            <a:ext cx="1785808" cy="674720"/>
          </a:xfrm>
          <a:prstGeom prst="snip2DiagRect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2243008" y="1653723"/>
            <a:ext cx="176514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Scope of actual NIC is too small</a:t>
            </a:r>
          </a:p>
          <a:p>
            <a:r>
              <a:rPr lang="en-GB" dirty="0" smtClean="0"/>
              <a:t>regarding topics or sectors or issues covered e.g. most FACs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6799299" y="1673823"/>
            <a:ext cx="176514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Scope of actual NIC is too large</a:t>
            </a:r>
          </a:p>
          <a:p>
            <a:r>
              <a:rPr lang="en-GB" dirty="0" smtClean="0"/>
              <a:t>regarding topics or sectors or issues covered e.g. NCSD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2243008" y="4305735"/>
            <a:ext cx="17651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Scope of actual NIC is too small</a:t>
            </a:r>
          </a:p>
          <a:p>
            <a:r>
              <a:rPr lang="en-GB" dirty="0" smtClean="0"/>
              <a:t>regarding the geographic scale e.g. CZM, district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6412100" y="4446540"/>
            <a:ext cx="17651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Scope of actual NIC is good but it lacks vertical links to make it useful for CLME+</a:t>
            </a:r>
            <a:endParaRPr lang="en-GB" dirty="0"/>
          </a:p>
        </p:txBody>
      </p:sp>
      <p:sp>
        <p:nvSpPr>
          <p:cNvPr id="17" name="Rounded Rectangle 16"/>
          <p:cNvSpPr/>
          <p:nvPr/>
        </p:nvSpPr>
        <p:spPr>
          <a:xfrm>
            <a:off x="2408637" y="6394957"/>
            <a:ext cx="289917" cy="21450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2738989" y="6297938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Ideal NIC</a:t>
            </a:r>
            <a:endParaRPr lang="en-GB" dirty="0"/>
          </a:p>
        </p:txBody>
      </p:sp>
      <p:sp>
        <p:nvSpPr>
          <p:cNvPr id="19" name="Snip Diagonal Corner Rectangle 18"/>
          <p:cNvSpPr/>
          <p:nvPr/>
        </p:nvSpPr>
        <p:spPr>
          <a:xfrm>
            <a:off x="4387817" y="6429211"/>
            <a:ext cx="383619" cy="233175"/>
          </a:xfrm>
          <a:prstGeom prst="snip2DiagRect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4771436" y="6311168"/>
            <a:ext cx="1160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Actual NIC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4223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Well documented processes and institutional memory </a:t>
            </a:r>
            <a:endParaRPr lang="en-GB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</a:t>
            </a:r>
            <a:r>
              <a:rPr lang="en-US" sz="2800" dirty="0" smtClean="0"/>
              <a:t>nternal </a:t>
            </a:r>
            <a:r>
              <a:rPr lang="en-US" sz="2800" dirty="0"/>
              <a:t>administration and </a:t>
            </a:r>
            <a:r>
              <a:rPr lang="en-US" sz="2800" dirty="0" smtClean="0"/>
              <a:t>communication</a:t>
            </a:r>
          </a:p>
          <a:p>
            <a:r>
              <a:rPr lang="en-US" sz="2800" dirty="0" smtClean="0"/>
              <a:t>Little inclination </a:t>
            </a:r>
            <a:r>
              <a:rPr lang="en-US" sz="2800" dirty="0"/>
              <a:t>to share documents online 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Public </a:t>
            </a:r>
            <a:r>
              <a:rPr lang="en-US" sz="2800" dirty="0"/>
              <a:t>information policy of the country </a:t>
            </a:r>
            <a:endParaRPr lang="en-US" sz="2800" dirty="0" smtClean="0"/>
          </a:p>
          <a:p>
            <a:r>
              <a:rPr lang="en-US" sz="2800" dirty="0" smtClean="0"/>
              <a:t>Managing confidential </a:t>
            </a:r>
            <a:r>
              <a:rPr lang="en-US" sz="2800" dirty="0"/>
              <a:t>or sensitive information </a:t>
            </a:r>
            <a:endParaRPr lang="en-US" sz="2800" dirty="0" smtClean="0"/>
          </a:p>
          <a:p>
            <a:r>
              <a:rPr lang="en-US" sz="2800" dirty="0"/>
              <a:t>Important roles of communications brokers</a:t>
            </a:r>
          </a:p>
          <a:p>
            <a:r>
              <a:rPr lang="en-US" sz="2800" dirty="0" smtClean="0"/>
              <a:t>Interaction </a:t>
            </a:r>
            <a:r>
              <a:rPr lang="en-US" sz="2800" dirty="0"/>
              <a:t>with regional projects, organizations</a:t>
            </a:r>
          </a:p>
          <a:p>
            <a:r>
              <a:rPr lang="en-US" sz="2800" dirty="0" smtClean="0"/>
              <a:t>NICs </a:t>
            </a:r>
            <a:r>
              <a:rPr lang="en-US" sz="2800" dirty="0"/>
              <a:t>were short-lived and largely undocumented 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Institutional </a:t>
            </a:r>
            <a:r>
              <a:rPr lang="en-US" sz="2800" dirty="0"/>
              <a:t>memories suffer </a:t>
            </a:r>
            <a:r>
              <a:rPr lang="en-US" sz="2800" dirty="0" smtClean="0"/>
              <a:t>from many </a:t>
            </a:r>
            <a:r>
              <a:rPr lang="en-US" sz="2800" dirty="0"/>
              <a:t>gaps </a:t>
            </a: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4635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Enabling </a:t>
            </a:r>
            <a:r>
              <a:rPr lang="en-US" sz="3600" dirty="0" smtClean="0"/>
              <a:t>environment and success </a:t>
            </a:r>
            <a:endParaRPr lang="en-GB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Unsure extent </a:t>
            </a:r>
            <a:r>
              <a:rPr lang="en-US" sz="2800" dirty="0"/>
              <a:t>to which NICs provided e</a:t>
            </a:r>
            <a:r>
              <a:rPr lang="en-US" sz="2800" dirty="0" smtClean="0"/>
              <a:t>nabling </a:t>
            </a:r>
            <a:r>
              <a:rPr lang="en-US" sz="2800" dirty="0"/>
              <a:t>environments for multi-level good governance </a:t>
            </a:r>
            <a:endParaRPr lang="en-US" sz="2800" dirty="0" smtClean="0"/>
          </a:p>
          <a:p>
            <a:r>
              <a:rPr lang="en-US" sz="2800" dirty="0" smtClean="0"/>
              <a:t>Mandates constrain aspirations </a:t>
            </a:r>
            <a:r>
              <a:rPr lang="en-US" sz="2800" dirty="0"/>
              <a:t>of </a:t>
            </a:r>
            <a:r>
              <a:rPr lang="en-US" sz="2800" dirty="0" smtClean="0"/>
              <a:t>members </a:t>
            </a:r>
          </a:p>
          <a:p>
            <a:pPr lvl="1"/>
            <a:r>
              <a:rPr lang="en-US" sz="2800" dirty="0"/>
              <a:t>integrate across economic sectors </a:t>
            </a:r>
            <a:endParaRPr lang="en-US" sz="2800" dirty="0" smtClean="0"/>
          </a:p>
          <a:p>
            <a:pPr lvl="1"/>
            <a:r>
              <a:rPr lang="en-US" sz="2800" dirty="0"/>
              <a:t>utilize an </a:t>
            </a:r>
            <a:r>
              <a:rPr lang="en-US" sz="2800" dirty="0" smtClean="0"/>
              <a:t>ecosystem-based </a:t>
            </a:r>
            <a:r>
              <a:rPr lang="en-US" sz="2800" dirty="0"/>
              <a:t>approach </a:t>
            </a:r>
            <a:endParaRPr lang="en-US" sz="2800" dirty="0" smtClean="0"/>
          </a:p>
          <a:p>
            <a:r>
              <a:rPr lang="en-US" sz="2800" dirty="0"/>
              <a:t>I</a:t>
            </a:r>
            <a:r>
              <a:rPr lang="en-US" sz="2800" dirty="0" smtClean="0"/>
              <a:t>nternal and external </a:t>
            </a:r>
            <a:r>
              <a:rPr lang="en-US" sz="2800" dirty="0"/>
              <a:t>drivers </a:t>
            </a:r>
            <a:r>
              <a:rPr lang="en-US" sz="2800" dirty="0" smtClean="0"/>
              <a:t>of enabling</a:t>
            </a:r>
          </a:p>
          <a:p>
            <a:r>
              <a:rPr lang="en-US" sz="2800" dirty="0"/>
              <a:t>A</a:t>
            </a:r>
            <a:r>
              <a:rPr lang="en-US" sz="2800" dirty="0" smtClean="0"/>
              <a:t>bility </a:t>
            </a:r>
            <a:r>
              <a:rPr lang="en-US" sz="2800" dirty="0"/>
              <a:t>to self-</a:t>
            </a:r>
            <a:r>
              <a:rPr lang="en-US" sz="2800" dirty="0" err="1" smtClean="0"/>
              <a:t>organise</a:t>
            </a:r>
            <a:r>
              <a:rPr lang="en-US" sz="2800" dirty="0" smtClean="0"/>
              <a:t> is </a:t>
            </a:r>
            <a:r>
              <a:rPr lang="en-US" sz="2800" dirty="0"/>
              <a:t>a critical feature </a:t>
            </a:r>
            <a:endParaRPr lang="en-US" sz="2800" dirty="0" smtClean="0"/>
          </a:p>
          <a:p>
            <a:r>
              <a:rPr lang="en-US" sz="2800" dirty="0" smtClean="0"/>
              <a:t>No single success story, but best practices</a:t>
            </a:r>
          </a:p>
          <a:p>
            <a:endParaRPr lang="en-US" sz="2800" dirty="0" smtClean="0"/>
          </a:p>
          <a:p>
            <a:endParaRPr lang="en-GB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4635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016637"/>
            <a:ext cx="7659687" cy="1168400"/>
          </a:xfrm>
        </p:spPr>
        <p:txBody>
          <a:bodyPr/>
          <a:lstStyle/>
          <a:p>
            <a:r>
              <a:rPr lang="en-GB" dirty="0">
                <a:ea typeface="ＭＳ 明朝"/>
                <a:cs typeface="Times New Roman"/>
              </a:rPr>
              <a:t>Recommendations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3348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ea typeface="ＭＳ 明朝"/>
                <a:cs typeface="Times New Roman"/>
              </a:rPr>
              <a:t>Recommendations 1/2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sz="2800" dirty="0"/>
              <a:t>Clarify the specification of NICs to determine more precisely what are or are not NICs</a:t>
            </a:r>
            <a:endParaRPr lang="en-US" sz="2800" dirty="0"/>
          </a:p>
          <a:p>
            <a:pPr lvl="0"/>
            <a:r>
              <a:rPr lang="en-GB" sz="2800" dirty="0"/>
              <a:t>Set out the several types and stages of NICs that are of interest and potential for CLME+</a:t>
            </a:r>
            <a:endParaRPr lang="en-US" sz="2800" dirty="0"/>
          </a:p>
          <a:p>
            <a:pPr lvl="0"/>
            <a:r>
              <a:rPr lang="en-GB" sz="2800" dirty="0"/>
              <a:t>Obtain more detailed information from countries to identify successes and best practices</a:t>
            </a:r>
            <a:endParaRPr lang="en-US" sz="2800" dirty="0"/>
          </a:p>
          <a:p>
            <a:pPr lvl="0"/>
            <a:r>
              <a:rPr lang="en-GB" sz="2800" dirty="0"/>
              <a:t>Provide activity incentives for CLME+ project countries to establish or strengthen NICs </a:t>
            </a: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3251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a typeface="ＭＳ 明朝"/>
                <a:cs typeface="Times New Roman"/>
              </a:rPr>
              <a:t>Recommendations </a:t>
            </a:r>
            <a:r>
              <a:rPr lang="en-GB" dirty="0" smtClean="0">
                <a:ea typeface="ＭＳ 明朝"/>
                <a:cs typeface="Times New Roman"/>
              </a:rPr>
              <a:t>2/</a:t>
            </a:r>
            <a:r>
              <a:rPr lang="en-GB" dirty="0">
                <a:ea typeface="ＭＳ 明朝"/>
                <a:cs typeface="Times New Roman"/>
              </a:rPr>
              <a:t>2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sz="2800" dirty="0" smtClean="0"/>
              <a:t>Promote </a:t>
            </a:r>
            <a:r>
              <a:rPr lang="en-GB" sz="2800" dirty="0"/>
              <a:t>NICs as critical mechanisms for marine governance beyond the CLME+ project</a:t>
            </a:r>
            <a:endParaRPr lang="en-US" sz="2800" dirty="0"/>
          </a:p>
          <a:p>
            <a:pPr lvl="0"/>
            <a:r>
              <a:rPr lang="en-GB" sz="2800" dirty="0"/>
              <a:t>Assist progressive countries to advance their NICs as models of success to be replicated</a:t>
            </a:r>
            <a:endParaRPr lang="en-US" sz="2800" dirty="0"/>
          </a:p>
          <a:p>
            <a:pPr lvl="0"/>
            <a:r>
              <a:rPr lang="en-GB" sz="2800" dirty="0"/>
              <a:t>Develop a handbook of guidelines for establishing and operating NICs in CLME+ countries</a:t>
            </a:r>
            <a:endParaRPr lang="en-US" sz="2800" dirty="0"/>
          </a:p>
          <a:p>
            <a:endParaRPr lang="en-GB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29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864347" y="5279628"/>
            <a:ext cx="5381752" cy="954107"/>
          </a:xfrm>
          <a:prstGeom prst="rect">
            <a:avLst/>
          </a:prstGeom>
          <a:solidFill>
            <a:srgbClr val="CCFFCC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In the CLME+ region no existing </a:t>
            </a:r>
            <a:r>
              <a:rPr lang="en-GB" sz="2800" dirty="0" smtClean="0"/>
              <a:t>NIC</a:t>
            </a:r>
            <a:br>
              <a:rPr lang="en-GB" sz="2800" dirty="0" smtClean="0"/>
            </a:br>
            <a:r>
              <a:rPr lang="en-GB" sz="2800" dirty="0" smtClean="0"/>
              <a:t> </a:t>
            </a:r>
            <a:r>
              <a:rPr lang="en-GB" sz="2800" dirty="0"/>
              <a:t>perfectly </a:t>
            </a:r>
            <a:r>
              <a:rPr lang="en-GB" sz="2800" dirty="0" smtClean="0"/>
              <a:t>fit </a:t>
            </a:r>
            <a:r>
              <a:rPr lang="en-GB" sz="2800" dirty="0"/>
              <a:t>the </a:t>
            </a:r>
            <a:r>
              <a:rPr lang="en-GB" sz="2800" dirty="0" smtClean="0"/>
              <a:t>NIC ideal </a:t>
            </a:r>
            <a:r>
              <a:rPr lang="en-GB" sz="2800" dirty="0"/>
              <a:t>type</a:t>
            </a:r>
            <a:r>
              <a:rPr lang="en-US" sz="2800" dirty="0"/>
              <a:t>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777414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22313" y="2787303"/>
            <a:ext cx="7659687" cy="1168400"/>
          </a:xfrm>
        </p:spPr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2322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30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799" y="1625558"/>
            <a:ext cx="3798277" cy="409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439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About NICs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Key </a:t>
            </a:r>
            <a:r>
              <a:rPr lang="en-US" sz="2800" dirty="0"/>
              <a:t>roles in national and regional ocean governance</a:t>
            </a:r>
            <a:r>
              <a:rPr lang="en-US" sz="2800" dirty="0" smtClean="0">
                <a:effectLst/>
              </a:rPr>
              <a:t> </a:t>
            </a:r>
          </a:p>
          <a:p>
            <a:r>
              <a:rPr lang="en-US" sz="2800" dirty="0" smtClean="0"/>
              <a:t>Permanent </a:t>
            </a:r>
            <a:r>
              <a:rPr lang="en-US" sz="2800" dirty="0"/>
              <a:t>multi-stakeholder components</a:t>
            </a:r>
            <a:r>
              <a:rPr lang="en-US" sz="2800" dirty="0" smtClean="0">
                <a:effectLst/>
              </a:rPr>
              <a:t> of RGF</a:t>
            </a:r>
          </a:p>
          <a:p>
            <a:pPr lvl="1"/>
            <a:r>
              <a:rPr lang="en-US" sz="2400" dirty="0" smtClean="0"/>
              <a:t>Connect vertically the </a:t>
            </a:r>
            <a:r>
              <a:rPr lang="en-US" sz="2400" dirty="0"/>
              <a:t>national to local </a:t>
            </a:r>
            <a:r>
              <a:rPr lang="en-US" sz="2400" dirty="0" smtClean="0"/>
              <a:t>governance levels</a:t>
            </a:r>
          </a:p>
          <a:p>
            <a:pPr lvl="1"/>
            <a:r>
              <a:rPr lang="en-US" sz="2400" dirty="0" smtClean="0"/>
              <a:t>Connect laterally national sectors in (sub-)regional matters</a:t>
            </a:r>
          </a:p>
          <a:p>
            <a:endParaRPr lang="en-US" sz="2800" dirty="0" smtClean="0">
              <a:effectLst/>
            </a:endParaRPr>
          </a:p>
          <a:p>
            <a:r>
              <a:rPr lang="en-US" sz="2800" dirty="0" smtClean="0">
                <a:effectLst/>
              </a:rPr>
              <a:t>Facilitate</a:t>
            </a:r>
          </a:p>
          <a:p>
            <a:pPr lvl="1"/>
            <a:r>
              <a:rPr lang="en-US" sz="2400" dirty="0" smtClean="0"/>
              <a:t>National integration </a:t>
            </a:r>
            <a:r>
              <a:rPr lang="en-US" sz="2400" dirty="0"/>
              <a:t>required for successful </a:t>
            </a:r>
            <a:r>
              <a:rPr lang="en-US" sz="2400" dirty="0" smtClean="0"/>
              <a:t>EAF/EBM</a:t>
            </a:r>
          </a:p>
          <a:p>
            <a:pPr lvl="1"/>
            <a:r>
              <a:rPr lang="en-US" sz="2400" dirty="0" smtClean="0"/>
              <a:t>Linkages </a:t>
            </a:r>
            <a:r>
              <a:rPr lang="en-US" sz="2400" dirty="0"/>
              <a:t>with international entities and processes</a:t>
            </a:r>
            <a:r>
              <a:rPr lang="en-US" sz="2400" dirty="0" smtClean="0">
                <a:effectLst/>
              </a:rPr>
              <a:t> </a:t>
            </a:r>
          </a:p>
          <a:p>
            <a:pPr lvl="1"/>
            <a:endParaRPr lang="en-US" sz="2400" dirty="0"/>
          </a:p>
          <a:p>
            <a:r>
              <a:rPr lang="en-US" sz="2800" dirty="0" smtClean="0"/>
              <a:t>Features </a:t>
            </a:r>
            <a:r>
              <a:rPr lang="en-US" sz="2800" dirty="0"/>
              <a:t>and functions </a:t>
            </a:r>
            <a:r>
              <a:rPr lang="en-US" sz="2800" dirty="0" smtClean="0"/>
              <a:t>reflect</a:t>
            </a:r>
            <a:r>
              <a:rPr lang="en-US" sz="2800" dirty="0" smtClean="0">
                <a:effectLst/>
              </a:rPr>
              <a:t> good governance?</a:t>
            </a:r>
          </a:p>
          <a:p>
            <a:r>
              <a:rPr lang="en-US" sz="2800" dirty="0" smtClean="0"/>
              <a:t>Monitoring NICs is part of assessing governance!</a:t>
            </a:r>
            <a:endParaRPr lang="en-US" sz="2800" dirty="0" smtClean="0">
              <a:effectLst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2867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 bwMode="auto">
          <a:xfrm>
            <a:off x="0" y="990600"/>
            <a:ext cx="6400800" cy="5638800"/>
          </a:xfrm>
          <a:prstGeom prst="rect">
            <a:avLst/>
          </a:prstGeom>
          <a:solidFill>
            <a:schemeClr val="tx1"/>
          </a:solidFill>
          <a:ln w="2222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80"/>
              </a:solidFill>
              <a:latin typeface="Arial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76200"/>
            <a:ext cx="8991600" cy="7232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100" spc="-100" dirty="0">
                <a:solidFill>
                  <a:srgbClr val="008000"/>
                </a:solidFill>
                <a:latin typeface="Cambria"/>
                <a:ea typeface="+mj-ea"/>
                <a:cs typeface="Cambria"/>
              </a:rPr>
              <a:t>NICs </a:t>
            </a:r>
            <a:r>
              <a:rPr lang="en-US" sz="4100" spc="-100" dirty="0" smtClean="0">
                <a:solidFill>
                  <a:srgbClr val="008000"/>
                </a:solidFill>
                <a:latin typeface="Cambria"/>
                <a:ea typeface="+mj-ea"/>
                <a:cs typeface="Cambria"/>
              </a:rPr>
              <a:t>scale, connect and integrate</a:t>
            </a:r>
            <a:endParaRPr lang="de-DE" sz="4100" spc="-100" dirty="0">
              <a:solidFill>
                <a:srgbClr val="008000"/>
              </a:solidFill>
              <a:latin typeface="Cambria"/>
              <a:ea typeface="+mj-ea"/>
              <a:cs typeface="Cambria"/>
            </a:endParaRPr>
          </a:p>
        </p:txBody>
      </p:sp>
      <p:pic>
        <p:nvPicPr>
          <p:cNvPr id="13318" name="Picture 11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6212"/>
          <a:stretch>
            <a:fillRect/>
          </a:stretch>
        </p:blipFill>
        <p:spPr bwMode="auto">
          <a:xfrm>
            <a:off x="133350" y="1143000"/>
            <a:ext cx="6061075" cy="53340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</p:pic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291011" y="4496334"/>
            <a:ext cx="5109789" cy="1471613"/>
            <a:chOff x="973" y="1670"/>
            <a:chExt cx="2893" cy="927"/>
          </a:xfrm>
        </p:grpSpPr>
        <p:sp>
          <p:nvSpPr>
            <p:cNvPr id="13320" name="AutoShape 8"/>
            <p:cNvSpPr>
              <a:spLocks noChangeArrowheads="1"/>
            </p:cNvSpPr>
            <p:nvPr/>
          </p:nvSpPr>
          <p:spPr bwMode="auto">
            <a:xfrm rot="-716372">
              <a:off x="973" y="1670"/>
              <a:ext cx="415" cy="927"/>
            </a:xfrm>
            <a:prstGeom prst="upArrow">
              <a:avLst>
                <a:gd name="adj1" fmla="val 50000"/>
                <a:gd name="adj2" fmla="val 55843"/>
              </a:avLst>
            </a:prstGeom>
            <a:solidFill>
              <a:srgbClr val="FF9933"/>
            </a:solidFill>
            <a:ln w="38100" algn="ctr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80"/>
                </a:solidFill>
                <a:latin typeface="Arial" charset="0"/>
              </a:endParaRPr>
            </a:p>
          </p:txBody>
        </p:sp>
        <p:sp>
          <p:nvSpPr>
            <p:cNvPr id="13321" name="AutoShape 9"/>
            <p:cNvSpPr>
              <a:spLocks noChangeArrowheads="1"/>
            </p:cNvSpPr>
            <p:nvPr/>
          </p:nvSpPr>
          <p:spPr bwMode="auto">
            <a:xfrm rot="716372" flipV="1">
              <a:off x="3451" y="1670"/>
              <a:ext cx="415" cy="927"/>
            </a:xfrm>
            <a:prstGeom prst="upArrow">
              <a:avLst>
                <a:gd name="adj1" fmla="val 50000"/>
                <a:gd name="adj2" fmla="val 55843"/>
              </a:avLst>
            </a:prstGeom>
            <a:solidFill>
              <a:srgbClr val="FF9933"/>
            </a:solidFill>
            <a:ln w="38100" algn="ctr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80"/>
                </a:solidFill>
                <a:latin typeface="Arial" charset="0"/>
              </a:endParaRPr>
            </a:p>
          </p:txBody>
        </p:sp>
      </p:grpSp>
      <p:sp>
        <p:nvSpPr>
          <p:cNvPr id="12" name="Text Box 35"/>
          <p:cNvSpPr txBox="1">
            <a:spLocks noChangeArrowheads="1"/>
          </p:cNvSpPr>
          <p:nvPr/>
        </p:nvSpPr>
        <p:spPr bwMode="auto">
          <a:xfrm>
            <a:off x="6545095" y="4187351"/>
            <a:ext cx="2446505" cy="203132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000080"/>
                </a:solidFill>
                <a:latin typeface="Arial" charset="0"/>
              </a:rPr>
              <a:t>NIC</a:t>
            </a:r>
          </a:p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000080"/>
                </a:solidFill>
                <a:latin typeface="Arial" charset="0"/>
              </a:rPr>
              <a:t>Scaling up </a:t>
            </a:r>
          </a:p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000080"/>
                </a:solidFill>
                <a:latin typeface="Arial" charset="0"/>
              </a:rPr>
              <a:t>Scaling down</a:t>
            </a:r>
          </a:p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000080"/>
                </a:solidFill>
                <a:latin typeface="Arial" charset="0"/>
              </a:rPr>
              <a:t>Connecting actors</a:t>
            </a:r>
          </a:p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000080"/>
                </a:solidFill>
                <a:latin typeface="Arial" charset="0"/>
              </a:rPr>
              <a:t>Integrating interests</a:t>
            </a:r>
            <a:endParaRPr lang="en-US" b="1" dirty="0">
              <a:solidFill>
                <a:srgbClr val="000080"/>
              </a:solidFill>
              <a:latin typeface="Arial" charset="0"/>
            </a:endParaRPr>
          </a:p>
        </p:txBody>
      </p:sp>
      <p:sp>
        <p:nvSpPr>
          <p:cNvPr id="3" name="Oval 2"/>
          <p:cNvSpPr/>
          <p:nvPr/>
        </p:nvSpPr>
        <p:spPr bwMode="auto">
          <a:xfrm>
            <a:off x="1824370" y="4683351"/>
            <a:ext cx="4026121" cy="1177453"/>
          </a:xfrm>
          <a:prstGeom prst="ellipse">
            <a:avLst/>
          </a:prstGeom>
          <a:solidFill>
            <a:srgbClr val="FFFF00">
              <a:alpha val="10000"/>
            </a:srgbClr>
          </a:solidFill>
          <a:ln w="12700" cap="flat" cmpd="sng" algn="ctr">
            <a:solidFill>
              <a:schemeClr val="accent4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69177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Strengthening NICs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CLME</a:t>
            </a:r>
            <a:r>
              <a:rPr lang="en-US" dirty="0"/>
              <a:t>+ and beyond</a:t>
            </a:r>
            <a:r>
              <a:rPr lang="en-US" dirty="0" smtClean="0">
                <a:effectLst/>
              </a:rPr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Aim is to have functional, sustainable NICs</a:t>
            </a:r>
            <a:r>
              <a:rPr lang="en-US" sz="2800" dirty="0" smtClean="0">
                <a:effectLst/>
              </a:rPr>
              <a:t> </a:t>
            </a:r>
          </a:p>
          <a:p>
            <a:r>
              <a:rPr lang="en-US" sz="2800" dirty="0" smtClean="0"/>
              <a:t>Scaling </a:t>
            </a:r>
            <a:r>
              <a:rPr lang="en-US" sz="2800" dirty="0"/>
              <a:t>up national level </a:t>
            </a:r>
            <a:r>
              <a:rPr lang="en-US" sz="2800" dirty="0" smtClean="0"/>
              <a:t>successes — regionally</a:t>
            </a:r>
          </a:p>
          <a:p>
            <a:r>
              <a:rPr lang="en-GB" sz="2800" dirty="0" smtClean="0"/>
              <a:t>Scaling down regional successes </a:t>
            </a:r>
            <a:r>
              <a:rPr lang="en-US" sz="2800" dirty="0" smtClean="0"/>
              <a:t>—</a:t>
            </a:r>
            <a:r>
              <a:rPr lang="en-GB" sz="2800" dirty="0" smtClean="0"/>
              <a:t> nationally</a:t>
            </a:r>
          </a:p>
          <a:p>
            <a:r>
              <a:rPr lang="en-GB" sz="2800" dirty="0" smtClean="0"/>
              <a:t>Connecting actors vertically and laterally</a:t>
            </a:r>
          </a:p>
          <a:p>
            <a:endParaRPr lang="en-GB" sz="2800" dirty="0"/>
          </a:p>
          <a:p>
            <a:r>
              <a:rPr lang="en-US" sz="2800" dirty="0"/>
              <a:t>CLME+ Project </a:t>
            </a:r>
            <a:r>
              <a:rPr lang="en-US" sz="2800" dirty="0" smtClean="0"/>
              <a:t>to </a:t>
            </a:r>
            <a:r>
              <a:rPr lang="en-US" sz="2800" dirty="0"/>
              <a:t>pursue NIC </a:t>
            </a:r>
            <a:r>
              <a:rPr lang="en-US" sz="2800" dirty="0" smtClean="0"/>
              <a:t>strengthening</a:t>
            </a:r>
          </a:p>
          <a:p>
            <a:r>
              <a:rPr lang="en-US" sz="2800" dirty="0" smtClean="0"/>
              <a:t>Approach to adopt </a:t>
            </a:r>
            <a:r>
              <a:rPr lang="en-US" sz="2800" dirty="0"/>
              <a:t>a ‘learning by </a:t>
            </a:r>
            <a:r>
              <a:rPr lang="en-US" sz="2800" dirty="0" smtClean="0"/>
              <a:t>doing’ mode</a:t>
            </a:r>
          </a:p>
          <a:p>
            <a:r>
              <a:rPr lang="en-US" sz="2800" dirty="0"/>
              <a:t>C</a:t>
            </a:r>
            <a:r>
              <a:rPr lang="en-US" sz="2800" dirty="0" smtClean="0"/>
              <a:t>ountries </a:t>
            </a:r>
            <a:r>
              <a:rPr lang="en-US" sz="2800" dirty="0"/>
              <a:t>share experiences and best practices</a:t>
            </a:r>
            <a:r>
              <a:rPr lang="en-US" sz="2800" dirty="0" smtClean="0">
                <a:effectLst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152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Our activities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Rapidly screen lessons from </a:t>
            </a:r>
            <a:r>
              <a:rPr lang="en-US" sz="2800" dirty="0"/>
              <a:t>other LMEs</a:t>
            </a:r>
            <a:r>
              <a:rPr lang="en-US" sz="2800" dirty="0" smtClean="0">
                <a:effectLst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Outline NIC functions </a:t>
            </a:r>
            <a:r>
              <a:rPr lang="en-US" sz="2800" dirty="0"/>
              <a:t>related to </a:t>
            </a:r>
            <a:r>
              <a:rPr lang="en-US" sz="2800" dirty="0" smtClean="0"/>
              <a:t>CLME+</a:t>
            </a:r>
            <a:endParaRPr lang="en-US" sz="2800" dirty="0" smtClean="0">
              <a:effectLst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Develop </a:t>
            </a:r>
            <a:r>
              <a:rPr lang="en-US" sz="2800" dirty="0"/>
              <a:t>a survey </a:t>
            </a:r>
            <a:r>
              <a:rPr lang="en-US" sz="2800" dirty="0" err="1"/>
              <a:t>programme</a:t>
            </a:r>
            <a:r>
              <a:rPr lang="en-US" sz="2800" dirty="0" smtClean="0">
                <a:effectLst/>
              </a:rPr>
              <a:t> </a:t>
            </a:r>
            <a:endParaRPr lang="en-GB" sz="2800" dirty="0"/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Conduct </a:t>
            </a:r>
            <a:r>
              <a:rPr lang="en-US" sz="2800" dirty="0"/>
              <a:t>the survey</a:t>
            </a:r>
            <a:r>
              <a:rPr lang="en-US" sz="2800" dirty="0" smtClean="0">
                <a:effectLst/>
              </a:rPr>
              <a:t> (phone, Skype)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Monitor </a:t>
            </a:r>
            <a:r>
              <a:rPr lang="en-US" sz="2800" dirty="0"/>
              <a:t>and </a:t>
            </a:r>
            <a:r>
              <a:rPr lang="en-US" sz="2800" dirty="0" smtClean="0"/>
              <a:t>report </a:t>
            </a:r>
            <a:r>
              <a:rPr lang="en-US" sz="2800" dirty="0"/>
              <a:t>on </a:t>
            </a:r>
            <a:r>
              <a:rPr lang="en-US" sz="2800" dirty="0" smtClean="0"/>
              <a:t>NICs trends</a:t>
            </a:r>
          </a:p>
          <a:p>
            <a:pPr marL="457200" indent="-457200">
              <a:buFont typeface="+mj-lt"/>
              <a:buAutoNum type="arabicPeriod"/>
            </a:pPr>
            <a:endParaRPr lang="en-US" sz="2800" dirty="0"/>
          </a:p>
          <a:p>
            <a:pPr marL="457200" indent="-457200"/>
            <a:r>
              <a:rPr lang="en-US" sz="2800" dirty="0" smtClean="0"/>
              <a:t>Early draft report presented to the PEG (Oct)</a:t>
            </a:r>
          </a:p>
          <a:p>
            <a:pPr marL="457200" indent="-457200"/>
            <a:r>
              <a:rPr lang="en-US" sz="2800" dirty="0" smtClean="0"/>
              <a:t>Final draft submitted to the CLME+ PCU (Dec) </a:t>
            </a:r>
          </a:p>
          <a:p>
            <a:pPr marL="457200" indent="-457200"/>
            <a:r>
              <a:rPr lang="en-US" sz="2800" dirty="0" smtClean="0"/>
              <a:t>Present to PSC; Phase 2 to monitor NICs (Jan)</a:t>
            </a:r>
            <a:endParaRPr lang="en-GB" sz="2800" dirty="0"/>
          </a:p>
        </p:txBody>
      </p:sp>
      <p:sp>
        <p:nvSpPr>
          <p:cNvPr id="5" name="Rectangle 4"/>
          <p:cNvSpPr/>
          <p:nvPr/>
        </p:nvSpPr>
        <p:spPr>
          <a:xfrm>
            <a:off x="343933" y="1600200"/>
            <a:ext cx="6587649" cy="276563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072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2804943"/>
            <a:ext cx="7659687" cy="1168400"/>
          </a:xfrm>
        </p:spPr>
        <p:txBody>
          <a:bodyPr/>
          <a:lstStyle/>
          <a:p>
            <a:r>
              <a:rPr lang="en-GB" dirty="0" err="1" smtClean="0"/>
              <a:t>nic</a:t>
            </a:r>
            <a:r>
              <a:rPr lang="en-GB" dirty="0" smtClean="0"/>
              <a:t> </a:t>
            </a:r>
            <a:r>
              <a:rPr lang="en-US" dirty="0" smtClean="0"/>
              <a:t>Features and functions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1877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Features and </a:t>
            </a:r>
            <a:r>
              <a:rPr lang="en-US" dirty="0" smtClean="0"/>
              <a:t>functions</a:t>
            </a:r>
            <a:r>
              <a:rPr lang="en-US" dirty="0" smtClean="0">
                <a:effectLst/>
              </a:rPr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b="1" dirty="0"/>
              <a:t>Involve stakeholders </a:t>
            </a:r>
            <a:r>
              <a:rPr lang="en-US" sz="2800" dirty="0"/>
              <a:t>comprehensively </a:t>
            </a:r>
            <a:r>
              <a:rPr lang="en-US" sz="2800" dirty="0" smtClean="0"/>
              <a:t>: </a:t>
            </a:r>
            <a:endParaRPr lang="en-US" sz="2800" dirty="0"/>
          </a:p>
          <a:p>
            <a:pPr lvl="1"/>
            <a:r>
              <a:rPr lang="en-US" sz="2400" dirty="0"/>
              <a:t>State actors - government agencies, </a:t>
            </a:r>
            <a:r>
              <a:rPr lang="en-US" sz="2400" dirty="0" err="1"/>
              <a:t>parastatal</a:t>
            </a:r>
            <a:r>
              <a:rPr lang="en-US" sz="2400" dirty="0"/>
              <a:t> bodies</a:t>
            </a:r>
          </a:p>
          <a:p>
            <a:pPr lvl="1"/>
            <a:r>
              <a:rPr lang="en-US" sz="2400" dirty="0"/>
              <a:t>Non-state actors - NGOs, CBOs and academia</a:t>
            </a:r>
          </a:p>
          <a:p>
            <a:pPr lvl="1"/>
            <a:r>
              <a:rPr lang="en-US" sz="2400" dirty="0"/>
              <a:t>Private sector - from small to large </a:t>
            </a:r>
            <a:r>
              <a:rPr lang="en-US" sz="2400" dirty="0" smtClean="0"/>
              <a:t>enterprises</a:t>
            </a:r>
          </a:p>
          <a:p>
            <a:pPr lvl="1"/>
            <a:endParaRPr lang="en-US" sz="2400" dirty="0"/>
          </a:p>
          <a:p>
            <a:pPr lvl="0"/>
            <a:r>
              <a:rPr lang="en-US" sz="2800" dirty="0"/>
              <a:t>Promote</a:t>
            </a:r>
            <a:r>
              <a:rPr lang="en-US" sz="2800" b="1" dirty="0"/>
              <a:t> </a:t>
            </a:r>
            <a:r>
              <a:rPr lang="en-US" sz="2800" dirty="0" smtClean="0"/>
              <a:t>an</a:t>
            </a:r>
            <a:r>
              <a:rPr lang="en-US" sz="2800" b="1" dirty="0" smtClean="0"/>
              <a:t> enabling environment </a:t>
            </a:r>
            <a:r>
              <a:rPr lang="en-US" sz="2800" dirty="0" smtClean="0"/>
              <a:t>that </a:t>
            </a:r>
            <a:r>
              <a:rPr lang="en-US" sz="2800" dirty="0"/>
              <a:t>ensures opportunity and </a:t>
            </a:r>
            <a:r>
              <a:rPr lang="en-US" sz="2800" dirty="0" smtClean="0"/>
              <a:t>support </a:t>
            </a:r>
            <a:r>
              <a:rPr lang="en-US" sz="2800" dirty="0"/>
              <a:t>for stakeholder participation and encourages change agents such as individual leaders and </a:t>
            </a:r>
            <a:r>
              <a:rPr lang="en-US" sz="2800" dirty="0" smtClean="0"/>
              <a:t>champions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6759-875D-AD44-847C-D709B342061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5342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12700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spDef>
    <a:lnDef>
      <a:spPr bwMode="auto">
        <a:noFill/>
        <a:ln w="38100" cap="flat" cmpd="sng" algn="ctr">
          <a:solidFill>
            <a:schemeClr val="accent4">
              <a:lumMod val="25000"/>
              <a:alpha val="57000"/>
            </a:schemeClr>
          </a:solidFill>
          <a:prstDash val="solid"/>
          <a:round/>
          <a:headEnd type="arrow"/>
          <a:tailEnd type="arrow"/>
        </a:ln>
        <a:effectLst/>
      </a:spPr>
      <a:bodyPr/>
      <a:lstStyle/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2240</TotalTime>
  <Words>1237</Words>
  <Application>Microsoft Macintosh PowerPoint</Application>
  <PresentationFormat>On-screen Show (4:3)</PresentationFormat>
  <Paragraphs>227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Adjacency</vt:lpstr>
      <vt:lpstr>1_Beam</vt:lpstr>
      <vt:lpstr>Report on the Survey of  National Inter-sectoral  Coordination Mechanisms  (NICs)</vt:lpstr>
      <vt:lpstr>Content</vt:lpstr>
      <vt:lpstr>introduction</vt:lpstr>
      <vt:lpstr>About NICs</vt:lpstr>
      <vt:lpstr>PowerPoint Presentation</vt:lpstr>
      <vt:lpstr>Strengthening NICs  for CLME+ and beyond </vt:lpstr>
      <vt:lpstr>Our activities</vt:lpstr>
      <vt:lpstr>nic Features and functions </vt:lpstr>
      <vt:lpstr>Features and functions </vt:lpstr>
      <vt:lpstr>PowerPoint Presentation</vt:lpstr>
      <vt:lpstr>PowerPoint Presentation</vt:lpstr>
      <vt:lpstr>Part 1:  Rapid Survey of Mechanisms for National Inter-sectoral Coordination (NIC) in other LME Projects </vt:lpstr>
      <vt:lpstr>PowerPoint Presentation</vt:lpstr>
      <vt:lpstr>Methods</vt:lpstr>
      <vt:lpstr>Summary</vt:lpstr>
      <vt:lpstr>Part 2: Survey of NIC  in the CLME+ region</vt:lpstr>
      <vt:lpstr>Survey elements</vt:lpstr>
      <vt:lpstr>Survey process</vt:lpstr>
      <vt:lpstr>Interview guide</vt:lpstr>
      <vt:lpstr>Limitations</vt:lpstr>
      <vt:lpstr>Learning, successes  and best practices  </vt:lpstr>
      <vt:lpstr>Establishment and clear mandate</vt:lpstr>
      <vt:lpstr>Covering sectors and stakeholders </vt:lpstr>
      <vt:lpstr>Near-NIC mis-matches or potential</vt:lpstr>
      <vt:lpstr>Well documented processes and institutional memory </vt:lpstr>
      <vt:lpstr>Enabling environment and success </vt:lpstr>
      <vt:lpstr>Recommendations</vt:lpstr>
      <vt:lpstr>Recommendations 1/2</vt:lpstr>
      <vt:lpstr>Recommendations 2/2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Baseline survey [and monitoring] of National Intersectoral Coordination Mechanisms (NICs) in CLME+ countries</dc:title>
  <dc:creator>Commentator</dc:creator>
  <cp:lastModifiedBy>Commentator  </cp:lastModifiedBy>
  <cp:revision>73</cp:revision>
  <dcterms:created xsi:type="dcterms:W3CDTF">2015-10-23T15:12:45Z</dcterms:created>
  <dcterms:modified xsi:type="dcterms:W3CDTF">2016-01-19T13:40:50Z</dcterms:modified>
</cp:coreProperties>
</file>