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4" r:id="rId4"/>
    <p:sldId id="259" r:id="rId5"/>
    <p:sldId id="265" r:id="rId6"/>
    <p:sldId id="260" r:id="rId7"/>
    <p:sldId id="263" r:id="rId8"/>
    <p:sldId id="261" r:id="rId9"/>
    <p:sldId id="266" r:id="rId10"/>
    <p:sldId id="267" r:id="rId11"/>
    <p:sldId id="273" r:id="rId12"/>
    <p:sldId id="268" r:id="rId13"/>
    <p:sldId id="269" r:id="rId14"/>
    <p:sldId id="271" r:id="rId15"/>
    <p:sldId id="270" r:id="rId16"/>
    <p:sldId id="274" r:id="rId17"/>
    <p:sldId id="262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96" d="100"/>
          <a:sy n="196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Focal Points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NFPs Identified</c:v>
                </c:pt>
                <c:pt idx="1">
                  <c:v>No NFPs Identfied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2.9482863555099059E-2"/>
          <c:y val="0.1814260349345419"/>
          <c:w val="0.19760707900642857"/>
          <c:h val="0.31656745580324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NFPs from Ministries with </a:t>
            </a:r>
            <a:r>
              <a:rPr lang="en-US" dirty="0" smtClean="0"/>
              <a:t>responsibility </a:t>
            </a:r>
            <a:r>
              <a:rPr lang="en-US" dirty="0"/>
              <a:t>for Fisheries &amp; Environment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01394119213359"/>
          <c:y val="0.11777733653418786"/>
          <c:w val="0.3293830119061204"/>
          <c:h val="0.795998839897061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NFPs from Ministries with responsility for Fisheries &amp; Environment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0579710144927619E-2"/>
                  <c:y val="6.10570817527850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1CF637-AEC7-4B1F-ABC6-9D1E28C90840}" type="VALUE">
                      <a:rPr lang="en-US" sz="2000" smtClean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2000" dirty="0" smtClean="0"/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123188405797104E-2"/>
                      <c:h val="0.105071129845578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120497166115101E-2"/>
                  <c:y val="-0.129065128932755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62 %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Environment</c:v>
                </c:pt>
                <c:pt idx="1">
                  <c:v>Fisheries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074983833542547E-2"/>
          <c:y val="0.30692766225009405"/>
          <c:w val="0.1162780060101183"/>
          <c:h val="0.16187940353059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008657726513629"/>
          <c:y val="4.49438202247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Alternates/Deputies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Alternates</c:v>
                </c:pt>
                <c:pt idx="1">
                  <c:v>No Alternates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443441521738467"/>
          <c:y val="0.93003585721645998"/>
          <c:w val="0.43180097952450569"/>
          <c:h val="5.410161799834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0.52717</cdr:x>
      <cdr:y>0.40569</cdr:y>
    </cdr:from>
    <cdr:to>
      <cdr:x>0.60326</cdr:x>
      <cdr:y>0.48887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3550" y="1765300"/>
          <a:ext cx="80010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65%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0.38859</cdr:x>
      <cdr:y>0.39037</cdr:y>
    </cdr:from>
    <cdr:to>
      <cdr:x>0.45471</cdr:x>
      <cdr:y>0.4626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86225" y="1698625"/>
          <a:ext cx="69532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35%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0.51988</cdr:x>
      <cdr:y>0.18506</cdr:y>
    </cdr:from>
    <cdr:to>
      <cdr:x>0.64373</cdr:x>
      <cdr:y>0.28024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38500" y="889001"/>
          <a:ext cx="77152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12%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0.38226</cdr:x>
      <cdr:y>0.68473</cdr:y>
    </cdr:from>
    <cdr:to>
      <cdr:x>0.53211</cdr:x>
      <cdr:y>0.78189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1250" y="3289301"/>
          <a:ext cx="933450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0.37768</cdr:x>
      <cdr:y>0.60939</cdr:y>
    </cdr:from>
    <cdr:to>
      <cdr:x>0.57187</cdr:x>
      <cdr:y>0.73827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52675" y="2927351"/>
          <a:ext cx="1209675" cy="61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88%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EA81C-1CA6-435E-A288-A77745CF59D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FDD2E-5777-4B65-8177-0B80FB42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5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3E428D-043F-4ED3-BB0B-7C4EB08FF4EF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37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A6CB-F4AC-4B5E-BD50-2950687CEA8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E77-168E-4D1D-A238-86E858AD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8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A6CB-F4AC-4B5E-BD50-2950687CEA8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E77-168E-4D1D-A238-86E858AD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8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A6CB-F4AC-4B5E-BD50-2950687CEA8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E77-168E-4D1D-A238-86E858AD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3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A6CB-F4AC-4B5E-BD50-2950687CEA8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E77-168E-4D1D-A238-86E858AD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A6CB-F4AC-4B5E-BD50-2950687CEA8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E77-168E-4D1D-A238-86E858AD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2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A6CB-F4AC-4B5E-BD50-2950687CEA8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E77-168E-4D1D-A238-86E858AD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5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A6CB-F4AC-4B5E-BD50-2950687CEA8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E77-168E-4D1D-A238-86E858AD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A6CB-F4AC-4B5E-BD50-2950687CEA8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E77-168E-4D1D-A238-86E858AD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A6CB-F4AC-4B5E-BD50-2950687CEA8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E77-168E-4D1D-A238-86E858AD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A6CB-F4AC-4B5E-BD50-2950687CEA8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E77-168E-4D1D-A238-86E858AD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A6CB-F4AC-4B5E-BD50-2950687CEA8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E77-168E-4D1D-A238-86E858AD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8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A6CB-F4AC-4B5E-BD50-2950687CEA8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BE77-168E-4D1D-A238-86E858AD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lmeproject.wordpres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76" y="1057275"/>
            <a:ext cx="9336024" cy="242658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Proposed National Focal Points (NFPs) for the CLME+ Project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5367527"/>
            <a:ext cx="9144000" cy="1207009"/>
          </a:xfrm>
        </p:spPr>
        <p:txBody>
          <a:bodyPr>
            <a:normAutofit/>
          </a:bodyPr>
          <a:lstStyle/>
          <a:p>
            <a:r>
              <a:rPr lang="en-US" dirty="0" smtClean="0"/>
              <a:t>CLME+ Project Inception Workshop and First Steering Committee Meeting, Cartagena, Colombia</a:t>
            </a:r>
          </a:p>
          <a:p>
            <a:r>
              <a:rPr lang="en-US" dirty="0" smtClean="0"/>
              <a:t>26 – 28 January, 2016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8025" cy="1057275"/>
          </a:xfrm>
          <a:prstGeom prst="rect">
            <a:avLst/>
          </a:prstGeom>
        </p:spPr>
      </p:pic>
      <p:pic>
        <p:nvPicPr>
          <p:cNvPr id="5" name="Picture 4" descr="opcion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888" y="3567302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Status of CLME+ Project NFP Designation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302863"/>
              </p:ext>
            </p:extLst>
          </p:nvPr>
        </p:nvGraphicFramePr>
        <p:xfrm>
          <a:off x="838200" y="19875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903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1" y="0"/>
            <a:ext cx="9708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4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National Focal Points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Identified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70425"/>
          </a:xfrm>
        </p:spPr>
        <p:txBody>
          <a:bodyPr>
            <a:normAutofit/>
          </a:bodyPr>
          <a:lstStyle/>
          <a:p>
            <a:r>
              <a:rPr lang="en-US" dirty="0" smtClean="0"/>
              <a:t>Antigua &amp; Barbuda</a:t>
            </a:r>
          </a:p>
          <a:p>
            <a:r>
              <a:rPr lang="en-US" dirty="0" smtClean="0"/>
              <a:t>Bahamas</a:t>
            </a:r>
          </a:p>
          <a:p>
            <a:r>
              <a:rPr lang="en-US" dirty="0" smtClean="0"/>
              <a:t>Belize</a:t>
            </a:r>
          </a:p>
          <a:p>
            <a:r>
              <a:rPr lang="en-US" dirty="0" smtClean="0"/>
              <a:t>Colombia</a:t>
            </a:r>
          </a:p>
          <a:p>
            <a:r>
              <a:rPr lang="en-US" dirty="0" smtClean="0"/>
              <a:t>Costa Rica</a:t>
            </a:r>
          </a:p>
          <a:p>
            <a:r>
              <a:rPr lang="en-US" dirty="0" smtClean="0"/>
              <a:t>Dominica</a:t>
            </a:r>
          </a:p>
          <a:p>
            <a:r>
              <a:rPr lang="en-US" dirty="0" smtClean="0"/>
              <a:t>Dominica Republic</a:t>
            </a:r>
          </a:p>
          <a:p>
            <a:r>
              <a:rPr lang="en-US" dirty="0" smtClean="0"/>
              <a:t>Grenada</a:t>
            </a:r>
          </a:p>
          <a:p>
            <a:r>
              <a:rPr lang="en-US" dirty="0"/>
              <a:t>Guatemala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70424"/>
          </a:xfrm>
        </p:spPr>
        <p:txBody>
          <a:bodyPr>
            <a:normAutofit/>
          </a:bodyPr>
          <a:lstStyle/>
          <a:p>
            <a:r>
              <a:rPr lang="en-US" dirty="0" smtClean="0"/>
              <a:t>Guyana</a:t>
            </a:r>
          </a:p>
          <a:p>
            <a:r>
              <a:rPr lang="en-US" dirty="0" smtClean="0"/>
              <a:t>Jamaica</a:t>
            </a:r>
            <a:endParaRPr lang="en-US" dirty="0" smtClean="0"/>
          </a:p>
          <a:p>
            <a:r>
              <a:rPr lang="en-US" dirty="0" smtClean="0"/>
              <a:t>Panama</a:t>
            </a:r>
          </a:p>
          <a:p>
            <a:r>
              <a:rPr lang="en-US" dirty="0" smtClean="0"/>
              <a:t>St. Kitts &amp; Nevis</a:t>
            </a:r>
          </a:p>
          <a:p>
            <a:r>
              <a:rPr lang="en-US" dirty="0" smtClean="0"/>
              <a:t>Saint Lucia</a:t>
            </a:r>
          </a:p>
          <a:p>
            <a:r>
              <a:rPr lang="en-US" dirty="0" smtClean="0"/>
              <a:t>St. Vincent &amp; the Grenadines</a:t>
            </a:r>
          </a:p>
          <a:p>
            <a:r>
              <a:rPr lang="en-US" dirty="0" smtClean="0"/>
              <a:t>Suriname</a:t>
            </a:r>
          </a:p>
          <a:p>
            <a:r>
              <a:rPr lang="en-US" dirty="0" smtClean="0"/>
              <a:t>Trinidad and Tobago</a:t>
            </a:r>
          </a:p>
          <a:p>
            <a:r>
              <a:rPr lang="en-US" dirty="0" smtClean="0"/>
              <a:t>United States of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0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National Focal Points Not Identified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Barbados</a:t>
            </a:r>
          </a:p>
          <a:p>
            <a:r>
              <a:rPr lang="en-US" dirty="0" smtClean="0"/>
              <a:t>Brazil</a:t>
            </a:r>
          </a:p>
          <a:p>
            <a:r>
              <a:rPr lang="en-US" dirty="0" smtClean="0"/>
              <a:t>Cuba</a:t>
            </a:r>
          </a:p>
          <a:p>
            <a:r>
              <a:rPr lang="en-US" dirty="0" smtClean="0"/>
              <a:t>Haiti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Honduras</a:t>
            </a:r>
          </a:p>
          <a:p>
            <a:r>
              <a:rPr lang="en-US" dirty="0" smtClean="0"/>
              <a:t>Mexico</a:t>
            </a:r>
            <a:endParaRPr lang="en-US" dirty="0"/>
          </a:p>
          <a:p>
            <a:r>
              <a:rPr lang="en-US" dirty="0"/>
              <a:t>Nicaragua </a:t>
            </a:r>
          </a:p>
          <a:p>
            <a:r>
              <a:rPr lang="en-US" dirty="0"/>
              <a:t>Venezuela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2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548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Comparison - NFPs from Ministries of Fisheries &amp; Environment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93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Status of Alternates/Deputies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345534"/>
              </p:ext>
            </p:extLst>
          </p:nvPr>
        </p:nvGraphicFramePr>
        <p:xfrm>
          <a:off x="361950" y="1690688"/>
          <a:ext cx="6229349" cy="480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425" y="1916906"/>
            <a:ext cx="4143375" cy="4351338"/>
          </a:xfrm>
        </p:spPr>
        <p:txBody>
          <a:bodyPr/>
          <a:lstStyle/>
          <a:p>
            <a:r>
              <a:rPr lang="en-US" dirty="0" smtClean="0"/>
              <a:t>Colombia</a:t>
            </a:r>
          </a:p>
          <a:p>
            <a:r>
              <a:rPr lang="en-US" dirty="0" smtClean="0"/>
              <a:t>Dominican Republic</a:t>
            </a:r>
          </a:p>
          <a:p>
            <a:r>
              <a:rPr lang="en-US" dirty="0" smtClean="0"/>
              <a:t>Panama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73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1" y="0"/>
            <a:ext cx="9708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41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Actions for Consideration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Countries that have not designated National Focal Points should do so as soon as possible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Countries (particularly the larger ones) should give consideration to nominating an Alternative/Deputy Focal Point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NFP is from ministry with responsibility for Environment, alternative should be from Fisheries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3921099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5299" name="12 CuadroTexto"/>
          <p:cNvSpPr txBox="1">
            <a:spLocks noChangeArrowheads="1"/>
          </p:cNvSpPr>
          <p:nvPr/>
        </p:nvSpPr>
        <p:spPr bwMode="auto">
          <a:xfrm>
            <a:off x="1969435" y="-15875"/>
            <a:ext cx="808644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r>
              <a:rPr lang="es-CO" sz="5400" b="1" dirty="0" err="1">
                <a:solidFill>
                  <a:schemeClr val="bg1"/>
                </a:solidFill>
              </a:rPr>
              <a:t>Thank</a:t>
            </a:r>
            <a:r>
              <a:rPr lang="es-CO" sz="5400" b="1" dirty="0">
                <a:solidFill>
                  <a:schemeClr val="bg1"/>
                </a:solidFill>
              </a:rPr>
              <a:t> </a:t>
            </a:r>
            <a:r>
              <a:rPr lang="es-CO" sz="5400" b="1" dirty="0" err="1">
                <a:solidFill>
                  <a:schemeClr val="bg1"/>
                </a:solidFill>
              </a:rPr>
              <a:t>you</a:t>
            </a:r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r>
              <a:rPr lang="en-US" sz="4400" u="sng" dirty="0">
                <a:hlinkClick r:id="rId3"/>
              </a:rPr>
              <a:t>http://clmeproject.wordpress.com</a:t>
            </a:r>
            <a:endParaRPr lang="es-CO" sz="4400" b="1" dirty="0">
              <a:solidFill>
                <a:schemeClr val="bg1"/>
              </a:solidFill>
            </a:endParaRPr>
          </a:p>
          <a:p>
            <a:pPr algn="ctr"/>
            <a:endParaRPr lang="es-CO" sz="4400" b="1" dirty="0">
              <a:solidFill>
                <a:schemeClr val="bg1"/>
              </a:solidFill>
            </a:endParaRP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CLME Project </a:t>
            </a:r>
            <a:r>
              <a:rPr lang="es-CO" b="1" dirty="0" err="1">
                <a:solidFill>
                  <a:schemeClr val="bg1"/>
                </a:solidFill>
              </a:rPr>
              <a:t>Coordination</a:t>
            </a:r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err="1">
                <a:solidFill>
                  <a:schemeClr val="bg1"/>
                </a:solidFill>
              </a:rPr>
              <a:t>Unit</a:t>
            </a:r>
            <a:endParaRPr lang="es-CO" b="1" dirty="0">
              <a:solidFill>
                <a:schemeClr val="bg1"/>
              </a:solidFill>
            </a:endParaRPr>
          </a:p>
          <a:p>
            <a:pPr algn="ctr"/>
            <a:r>
              <a:rPr lang="es-CO" dirty="0">
                <a:solidFill>
                  <a:schemeClr val="bg1"/>
                </a:solidFill>
              </a:rPr>
              <a:t>Cartagena, Colombia</a:t>
            </a:r>
          </a:p>
          <a:p>
            <a:pPr algn="ctr"/>
            <a:r>
              <a:rPr lang="es-CO" dirty="0">
                <a:solidFill>
                  <a:schemeClr val="bg1"/>
                </a:solidFill>
              </a:rPr>
              <a:t>(57) (5) 664 09 14</a:t>
            </a:r>
          </a:p>
          <a:p>
            <a:pPr algn="ctr"/>
            <a:r>
              <a:rPr lang="es-CO" sz="1600" dirty="0">
                <a:solidFill>
                  <a:schemeClr val="bg1"/>
                </a:solidFill>
              </a:rPr>
              <a:t>info@clmeproject.org</a:t>
            </a:r>
          </a:p>
        </p:txBody>
      </p:sp>
    </p:spTree>
    <p:extLst>
      <p:ext uri="{BB962C8B-B14F-4D97-AF65-F5344CB8AC3E}">
        <p14:creationId xmlns:p14="http://schemas.microsoft.com/office/powerpoint/2010/main" val="12241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9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CLME+ Project National Focal Points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818679"/>
          </a:xfrm>
        </p:spPr>
        <p:txBody>
          <a:bodyPr>
            <a:normAutofit/>
          </a:bodyPr>
          <a:lstStyle/>
          <a:p>
            <a:r>
              <a:rPr lang="en-US" dirty="0" smtClean="0"/>
              <a:t>CLME+ National Focal Point:</a:t>
            </a:r>
          </a:p>
          <a:p>
            <a:pPr lvl="1"/>
            <a:r>
              <a:rPr lang="en-US" sz="2800" dirty="0" smtClean="0"/>
              <a:t>A  CLME+ country’s </a:t>
            </a:r>
            <a:r>
              <a:rPr lang="en-US" sz="2800" b="1" dirty="0" smtClean="0"/>
              <a:t>official representative </a:t>
            </a:r>
            <a:r>
              <a:rPr lang="en-US" sz="2800" dirty="0" smtClean="0"/>
              <a:t>to the CLME+ Project</a:t>
            </a:r>
          </a:p>
          <a:p>
            <a:pPr lvl="1"/>
            <a:r>
              <a:rPr lang="en-US" sz="2800" b="1" dirty="0" smtClean="0"/>
              <a:t>Represent</a:t>
            </a:r>
            <a:r>
              <a:rPr lang="en-US" sz="2800" dirty="0" smtClean="0"/>
              <a:t> their </a:t>
            </a:r>
            <a:r>
              <a:rPr lang="en-US" sz="2800" b="1" dirty="0" smtClean="0"/>
              <a:t>country’s interest </a:t>
            </a:r>
            <a:r>
              <a:rPr lang="en-US" sz="2800" dirty="0" smtClean="0"/>
              <a:t>during CLME+ Project execution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dirty="0" smtClean="0"/>
              <a:t>NFPs  are expected to </a:t>
            </a:r>
            <a:r>
              <a:rPr lang="en-GB" b="1" dirty="0" smtClean="0"/>
              <a:t>actively </a:t>
            </a:r>
            <a:r>
              <a:rPr lang="en-GB" b="1" dirty="0"/>
              <a:t>prepare for, attend, participate/communicate and make decisions </a:t>
            </a:r>
            <a:r>
              <a:rPr lang="en-GB" dirty="0"/>
              <a:t>on behalf of their country at the </a:t>
            </a:r>
            <a:r>
              <a:rPr lang="en-GB" dirty="0" smtClean="0"/>
              <a:t>CLME+ </a:t>
            </a:r>
            <a:r>
              <a:rPr lang="en-GB" dirty="0"/>
              <a:t>Project Steering Committee </a:t>
            </a:r>
            <a:r>
              <a:rPr lang="en-GB" dirty="0" smtClean="0"/>
              <a:t>Meetings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56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9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CLME+ Project National Focal Points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3592"/>
            <a:ext cx="10515600" cy="4818679"/>
          </a:xfrm>
        </p:spPr>
        <p:txBody>
          <a:bodyPr>
            <a:normAutofit/>
          </a:bodyPr>
          <a:lstStyle/>
          <a:p>
            <a:r>
              <a:rPr lang="en-US" dirty="0" smtClean="0"/>
              <a:t>NFPs should be tied to a </a:t>
            </a:r>
            <a:r>
              <a:rPr lang="en-US" dirty="0"/>
              <a:t>senior technical position </a:t>
            </a:r>
            <a:r>
              <a:rPr lang="en-US" dirty="0" smtClean="0"/>
              <a:t>within a relevant government Ministry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NFPs are expected to have a good understanding of their country’s policies and strategies/action plans as they relate to (a) fisheries and (b) the protection of the marine environment</a:t>
            </a:r>
          </a:p>
        </p:txBody>
      </p:sp>
    </p:spTree>
    <p:extLst>
      <p:ext uri="{BB962C8B-B14F-4D97-AF65-F5344CB8AC3E}">
        <p14:creationId xmlns:p14="http://schemas.microsoft.com/office/powerpoint/2010/main" val="399037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CLME+ Alternate NFPs and Liaison Persons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742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Alternate NFP</a:t>
            </a:r>
          </a:p>
          <a:p>
            <a:pPr lvl="1"/>
            <a:r>
              <a:rPr lang="en-US" sz="2800" dirty="0" smtClean="0"/>
              <a:t>CLME+ Project – cross sectoral (focuses on fisheries and marine environmental issues)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As such, countries are encouraged </a:t>
            </a:r>
            <a:r>
              <a:rPr lang="en-US" sz="2800" b="1" dirty="0" smtClean="0"/>
              <a:t>to appoint an alternate/deputy NFP to supplement and support the expertise/background of main NFP </a:t>
            </a:r>
            <a:r>
              <a:rPr lang="en-US" sz="2800" dirty="0" smtClean="0"/>
              <a:t>to support the cross sectoral nature of the CLME+ Project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444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CLME+ Alternate NFPs and Liaison Persons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742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CLME+ Liaison Person</a:t>
            </a:r>
          </a:p>
          <a:p>
            <a:pPr lvl="1"/>
            <a:r>
              <a:rPr lang="en-US" sz="2800" dirty="0" smtClean="0"/>
              <a:t>If deemed necessary, NFPs may also nominate </a:t>
            </a:r>
            <a:r>
              <a:rPr lang="en-US" sz="2800" b="1" dirty="0" smtClean="0"/>
              <a:t>a liaison person to support them</a:t>
            </a:r>
            <a:r>
              <a:rPr lang="en-US" sz="2800" dirty="0" smtClean="0"/>
              <a:t> in the execution of CLME+ Project duties 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Individuals designated as liaison persons should be given authority by the NFP, or alternate NFP, to directly communicate with CLME+ PCU on matters of relevance to the project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159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004"/>
            <a:ext cx="10515600" cy="10020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Responsibilities CLME+ NFPs/Alternates and Liaisons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25" y="1597980"/>
            <a:ext cx="10687975" cy="500700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Share information &amp; decisions from CLME+ SCMs </a:t>
            </a:r>
            <a:r>
              <a:rPr lang="en-US" dirty="0" smtClean="0"/>
              <a:t>with relevant national stakeholders through relevant </a:t>
            </a:r>
            <a:r>
              <a:rPr lang="en-US" b="1" dirty="0" smtClean="0"/>
              <a:t>national inter-sectoral and coordination mechanisms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Share information &amp; decisions </a:t>
            </a:r>
            <a:r>
              <a:rPr lang="en-US" dirty="0" smtClean="0"/>
              <a:t>from CLME+ SCMs with the </a:t>
            </a:r>
            <a:r>
              <a:rPr lang="en-US" b="1" dirty="0" smtClean="0"/>
              <a:t>country Focal Points of the CLME+ Sub-Projects</a:t>
            </a:r>
          </a:p>
          <a:p>
            <a:endParaRPr lang="en-US" dirty="0"/>
          </a:p>
          <a:p>
            <a:r>
              <a:rPr lang="en-US" dirty="0" smtClean="0"/>
              <a:t>Ensure </a:t>
            </a:r>
            <a:r>
              <a:rPr lang="en-US" b="1" dirty="0" smtClean="0"/>
              <a:t>coordination</a:t>
            </a:r>
            <a:r>
              <a:rPr lang="en-US" dirty="0" smtClean="0"/>
              <a:t> between activities at national level to avoid duplication &amp; to optimize use of financial &amp; human resources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Liaise </a:t>
            </a:r>
            <a:r>
              <a:rPr lang="en-US" dirty="0" smtClean="0"/>
              <a:t>with the </a:t>
            </a:r>
            <a:r>
              <a:rPr lang="en-US" b="1" dirty="0" smtClean="0"/>
              <a:t>CLME+ PCU </a:t>
            </a:r>
            <a:r>
              <a:rPr lang="en-US" dirty="0" smtClean="0"/>
              <a:t>as needed to ensure successful implementation of CLME+ Project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8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7"/>
            <a:ext cx="10515600" cy="10020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Responsibilities CLME+ NFPs/Alternates and Liaisons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25" y="1305018"/>
            <a:ext cx="10687975" cy="529996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Disseminate</a:t>
            </a:r>
            <a:r>
              <a:rPr lang="en-US" dirty="0" smtClean="0"/>
              <a:t> in a timely manner </a:t>
            </a:r>
            <a:r>
              <a:rPr lang="en-US" b="1" dirty="0" smtClean="0"/>
              <a:t>requests for support </a:t>
            </a:r>
            <a:r>
              <a:rPr lang="en-US" dirty="0" smtClean="0"/>
              <a:t>from the CLME+ PCU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Facilitate feedback &amp; communication </a:t>
            </a:r>
            <a:r>
              <a:rPr lang="en-US" dirty="0" smtClean="0"/>
              <a:t>from between national stakeholders and the CLME+ PCU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Promote enhanced </a:t>
            </a:r>
            <a:r>
              <a:rPr lang="en-US" b="1" dirty="0" smtClean="0"/>
              <a:t>coordination &amp; synergies </a:t>
            </a:r>
            <a:r>
              <a:rPr lang="en-US" dirty="0" smtClean="0"/>
              <a:t>among the CLME+ Project and related national and local level activities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Promote adoption of </a:t>
            </a:r>
            <a:r>
              <a:rPr lang="en-US" b="1" dirty="0" smtClean="0"/>
              <a:t>EAF/EBM approach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 the CLME+ PCU with periodic </a:t>
            </a:r>
            <a:r>
              <a:rPr lang="en-US" b="1" dirty="0" smtClean="0"/>
              <a:t>reports on the status of their country’s NIC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Support</a:t>
            </a:r>
            <a:r>
              <a:rPr lang="en-US" dirty="0" smtClean="0"/>
              <a:t> the </a:t>
            </a:r>
            <a:r>
              <a:rPr lang="en-US" b="1" dirty="0" smtClean="0"/>
              <a:t>monitoring &amp; evaluation </a:t>
            </a:r>
            <a:r>
              <a:rPr lang="en-US" dirty="0" smtClean="0"/>
              <a:t>of the implementation of the CLME+ Project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626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328"/>
            <a:ext cx="10515600" cy="8333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Experience &amp; Skills of a NFP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1550"/>
            <a:ext cx="10702771" cy="5042516"/>
          </a:xfrm>
        </p:spPr>
        <p:txBody>
          <a:bodyPr>
            <a:normAutofit/>
          </a:bodyPr>
          <a:lstStyle/>
          <a:p>
            <a:r>
              <a:rPr lang="en-US" dirty="0" smtClean="0"/>
              <a:t>Basic understanding of </a:t>
            </a:r>
            <a:r>
              <a:rPr lang="en-US" b="1" dirty="0" smtClean="0"/>
              <a:t>role &amp; functioning </a:t>
            </a:r>
            <a:r>
              <a:rPr lang="en-US" dirty="0" smtClean="0"/>
              <a:t>of the </a:t>
            </a:r>
            <a:r>
              <a:rPr lang="en-US" b="1" dirty="0" smtClean="0"/>
              <a:t>GEF</a:t>
            </a:r>
            <a:r>
              <a:rPr lang="en-US" dirty="0" smtClean="0"/>
              <a:t> and its </a:t>
            </a:r>
            <a:r>
              <a:rPr lang="en-US" b="1" dirty="0" smtClean="0"/>
              <a:t>international waters </a:t>
            </a:r>
            <a:r>
              <a:rPr lang="en-US" dirty="0" smtClean="0"/>
              <a:t>focal areas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Familiarity</a:t>
            </a:r>
            <a:r>
              <a:rPr lang="en-US" dirty="0" smtClean="0"/>
              <a:t> with the </a:t>
            </a:r>
            <a:r>
              <a:rPr lang="en-US" b="1" dirty="0" smtClean="0"/>
              <a:t>objectives, scope and content </a:t>
            </a:r>
            <a:r>
              <a:rPr lang="en-US" dirty="0" smtClean="0"/>
              <a:t>of the CLME+ SAP and Project Document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Good understanding of the </a:t>
            </a:r>
            <a:r>
              <a:rPr lang="en-US" b="1" dirty="0" smtClean="0"/>
              <a:t>state of fisheries and/or status if the marine environment</a:t>
            </a:r>
            <a:r>
              <a:rPr lang="en-US" dirty="0" smtClean="0"/>
              <a:t> national and regionally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Familiarity with the concepts of </a:t>
            </a:r>
            <a:r>
              <a:rPr lang="en-US" b="1" dirty="0" smtClean="0"/>
              <a:t>EBM/EAF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60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328"/>
            <a:ext cx="10515600" cy="8333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Experience &amp; Skills of a NFP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1550"/>
            <a:ext cx="10702771" cy="50425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Good understanding of their </a:t>
            </a:r>
            <a:r>
              <a:rPr lang="en-US" b="1" dirty="0" smtClean="0"/>
              <a:t>country’s policies and strategies/action plans </a:t>
            </a:r>
            <a:r>
              <a:rPr lang="en-US" dirty="0" smtClean="0"/>
              <a:t>related to the marine environment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Supportive of principle of </a:t>
            </a:r>
            <a:r>
              <a:rPr lang="en-US" b="1" dirty="0" smtClean="0"/>
              <a:t>interactive participatory governance </a:t>
            </a:r>
            <a:r>
              <a:rPr lang="en-US" dirty="0" smtClean="0"/>
              <a:t>&amp; be involved in country-level </a:t>
            </a:r>
            <a:r>
              <a:rPr lang="en-US" b="1" dirty="0" smtClean="0"/>
              <a:t>inter-sectoral consultation &amp; coordination mechanisms/processes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Ability to </a:t>
            </a:r>
            <a:r>
              <a:rPr lang="en-US" b="1" dirty="0" smtClean="0"/>
              <a:t>promote </a:t>
            </a:r>
            <a:r>
              <a:rPr lang="en-US" dirty="0" smtClean="0"/>
              <a:t>the </a:t>
            </a:r>
            <a:r>
              <a:rPr lang="en-US" b="1" dirty="0" smtClean="0"/>
              <a:t>CLME+ Project </a:t>
            </a:r>
            <a:r>
              <a:rPr lang="en-US" dirty="0" smtClean="0"/>
              <a:t>nationally, regionally &amp; internationally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Entitled to </a:t>
            </a:r>
            <a:r>
              <a:rPr lang="en-US" b="1" dirty="0"/>
              <a:t>take decisions on behalf of their country</a:t>
            </a:r>
            <a:r>
              <a:rPr lang="en-US" dirty="0"/>
              <a:t>, or to communicate on decisions taken by corresponding authorities of their countries at CLME+ SCMs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806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737</Words>
  <Application>Microsoft Office PowerPoint</Application>
  <PresentationFormat>Widescreen</PresentationFormat>
  <Paragraphs>126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ＭＳ Ｐゴシック</vt:lpstr>
      <vt:lpstr>Office Theme</vt:lpstr>
      <vt:lpstr>Proposed National Focal Points (NFPs) for the CLME+ Project </vt:lpstr>
      <vt:lpstr>CLME+ Project National Focal Points </vt:lpstr>
      <vt:lpstr>CLME+ Project National Focal Points </vt:lpstr>
      <vt:lpstr>CLME+ Alternate NFPs and Liaison Persons</vt:lpstr>
      <vt:lpstr>CLME+ Alternate NFPs and Liaison Persons</vt:lpstr>
      <vt:lpstr>Responsibilities CLME+ NFPs/Alternates and Liaisons</vt:lpstr>
      <vt:lpstr>Responsibilities CLME+ NFPs/Alternates and Liaisons</vt:lpstr>
      <vt:lpstr>Experience &amp; Skills of a NFP</vt:lpstr>
      <vt:lpstr>Experience &amp; Skills of a NFP</vt:lpstr>
      <vt:lpstr>Status of CLME+ Project NFP Designation </vt:lpstr>
      <vt:lpstr>PowerPoint Presentation</vt:lpstr>
      <vt:lpstr>National Focal Points Identified</vt:lpstr>
      <vt:lpstr>National Focal Points Not Identified</vt:lpstr>
      <vt:lpstr>Comparison - NFPs from Ministries of Fisheries &amp; Environment</vt:lpstr>
      <vt:lpstr>Status of Alternates/Deputies</vt:lpstr>
      <vt:lpstr>PowerPoint Presentation</vt:lpstr>
      <vt:lpstr>Actions for Consideration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National Focal Points (NFPs) for the CLME+ Project</dc:title>
  <dc:creator>SPO CLMEPROJECT</dc:creator>
  <cp:lastModifiedBy>SPO CLMEPROJECT</cp:lastModifiedBy>
  <cp:revision>40</cp:revision>
  <dcterms:created xsi:type="dcterms:W3CDTF">2015-12-08T16:12:55Z</dcterms:created>
  <dcterms:modified xsi:type="dcterms:W3CDTF">2016-01-26T15:28:24Z</dcterms:modified>
</cp:coreProperties>
</file>