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0"/>
  </p:notesMasterIdLst>
  <p:handoutMasterIdLst>
    <p:handoutMasterId r:id="rId11"/>
  </p:handoutMasterIdLst>
  <p:sldIdLst>
    <p:sldId id="413" r:id="rId2"/>
    <p:sldId id="414" r:id="rId3"/>
    <p:sldId id="415" r:id="rId4"/>
    <p:sldId id="417" r:id="rId5"/>
    <p:sldId id="409" r:id="rId6"/>
    <p:sldId id="410" r:id="rId7"/>
    <p:sldId id="411" r:id="rId8"/>
    <p:sldId id="41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CA6B"/>
    <a:srgbClr val="00CC00"/>
    <a:srgbClr val="8EC5EA"/>
    <a:srgbClr val="3399FF"/>
    <a:srgbClr val="3333FF"/>
    <a:srgbClr val="FF3300"/>
    <a:srgbClr val="CC3300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94" autoAdjust="0"/>
    <p:restoredTop sz="86501" autoAdjust="0"/>
  </p:normalViewPr>
  <p:slideViewPr>
    <p:cSldViewPr>
      <p:cViewPr varScale="1">
        <p:scale>
          <a:sx n="62" d="100"/>
          <a:sy n="62" d="100"/>
        </p:scale>
        <p:origin x="-5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6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60" y="1863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1DABD7-5876-438D-889C-BB3AD07D440B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50EF78C1-87E4-4F5F-9479-28EFE564F5E9}">
      <dgm:prSet phldrT="[Text]"/>
      <dgm:spPr>
        <a:solidFill>
          <a:srgbClr val="3366CC"/>
        </a:solidFill>
      </dgm:spPr>
      <dgm:t>
        <a:bodyPr/>
        <a:lstStyle/>
        <a:p>
          <a:r>
            <a:rPr lang="es-PA" dirty="0" smtClean="0"/>
            <a:t>Consejo GEF</a:t>
          </a:r>
          <a:endParaRPr lang="es-PA" dirty="0"/>
        </a:p>
      </dgm:t>
    </dgm:pt>
    <dgm:pt modelId="{CB979EDD-9276-4841-89B8-6A117DEC3657}" type="parTrans" cxnId="{752382EB-B591-45C6-B6CD-7BE6B2A4307F}">
      <dgm:prSet/>
      <dgm:spPr/>
      <dgm:t>
        <a:bodyPr/>
        <a:lstStyle/>
        <a:p>
          <a:endParaRPr lang="es-PA"/>
        </a:p>
      </dgm:t>
    </dgm:pt>
    <dgm:pt modelId="{E7369D79-11FA-4C09-8CB9-FB7CEF966C98}" type="sibTrans" cxnId="{752382EB-B591-45C6-B6CD-7BE6B2A4307F}">
      <dgm:prSet/>
      <dgm:spPr/>
      <dgm:t>
        <a:bodyPr/>
        <a:lstStyle/>
        <a:p>
          <a:endParaRPr lang="es-PA"/>
        </a:p>
      </dgm:t>
    </dgm:pt>
    <dgm:pt modelId="{BF95793E-76AB-4799-A58B-8DAB4CFFE15F}">
      <dgm:prSet phldrT="[Text]"/>
      <dgm:spPr>
        <a:solidFill>
          <a:srgbClr val="3366CC"/>
        </a:solidFill>
      </dgm:spPr>
      <dgm:t>
        <a:bodyPr/>
        <a:lstStyle/>
        <a:p>
          <a:r>
            <a:rPr lang="es-PA" dirty="0" smtClean="0"/>
            <a:t>Secretariado GEF</a:t>
          </a:r>
          <a:endParaRPr lang="es-PA" dirty="0"/>
        </a:p>
      </dgm:t>
    </dgm:pt>
    <dgm:pt modelId="{C272AB36-B7B9-47A5-BE97-FAD81EA382A5}" type="parTrans" cxnId="{323ABBCB-150D-43A1-A5DE-2053CDF463C5}">
      <dgm:prSet/>
      <dgm:spPr/>
      <dgm:t>
        <a:bodyPr/>
        <a:lstStyle/>
        <a:p>
          <a:endParaRPr lang="es-PA"/>
        </a:p>
      </dgm:t>
    </dgm:pt>
    <dgm:pt modelId="{73CAEF5C-55DB-4F85-A45C-FF5866399087}" type="sibTrans" cxnId="{323ABBCB-150D-43A1-A5DE-2053CDF463C5}">
      <dgm:prSet/>
      <dgm:spPr/>
      <dgm:t>
        <a:bodyPr/>
        <a:lstStyle/>
        <a:p>
          <a:endParaRPr lang="es-PA"/>
        </a:p>
      </dgm:t>
    </dgm:pt>
    <dgm:pt modelId="{69433FA5-44CC-4B97-B162-D24DC0DADD8C}">
      <dgm:prSet phldrT="[Text]"/>
      <dgm:spPr>
        <a:solidFill>
          <a:srgbClr val="3366CC"/>
        </a:solidFill>
      </dgm:spPr>
      <dgm:t>
        <a:bodyPr/>
        <a:lstStyle/>
        <a:p>
          <a:r>
            <a:rPr lang="es-PA" dirty="0" smtClean="0"/>
            <a:t>Agencias de Implementación</a:t>
          </a:r>
          <a:endParaRPr lang="es-PA" dirty="0"/>
        </a:p>
      </dgm:t>
    </dgm:pt>
    <dgm:pt modelId="{6A8D4D1C-F11E-47F6-B590-F82A1375BB77}" type="parTrans" cxnId="{5F0B5AEB-1F75-4956-A239-2C35E35C26A1}">
      <dgm:prSet/>
      <dgm:spPr/>
      <dgm:t>
        <a:bodyPr/>
        <a:lstStyle/>
        <a:p>
          <a:endParaRPr lang="es-PA"/>
        </a:p>
      </dgm:t>
    </dgm:pt>
    <dgm:pt modelId="{BE408EBA-C008-4F66-9DB5-EE035A95C2C5}" type="sibTrans" cxnId="{5F0B5AEB-1F75-4956-A239-2C35E35C26A1}">
      <dgm:prSet/>
      <dgm:spPr/>
      <dgm:t>
        <a:bodyPr/>
        <a:lstStyle/>
        <a:p>
          <a:endParaRPr lang="es-PA"/>
        </a:p>
      </dgm:t>
    </dgm:pt>
    <dgm:pt modelId="{21B72FA4-3F0E-4AE4-83AE-1DF629E6BFA5}">
      <dgm:prSet phldrT="[Text]"/>
      <dgm:spPr>
        <a:solidFill>
          <a:srgbClr val="3366CC"/>
        </a:solidFill>
      </dgm:spPr>
      <dgm:t>
        <a:bodyPr/>
        <a:lstStyle/>
        <a:p>
          <a:r>
            <a:rPr lang="es-PA" dirty="0" smtClean="0"/>
            <a:t>Agencias de Ejecución</a:t>
          </a:r>
          <a:endParaRPr lang="es-PA" dirty="0"/>
        </a:p>
      </dgm:t>
    </dgm:pt>
    <dgm:pt modelId="{AEA4A68A-4637-4CEF-A6D5-552EFCE5768C}" type="parTrans" cxnId="{150F145A-8BC6-4D72-9FED-A066BB670188}">
      <dgm:prSet/>
      <dgm:spPr/>
      <dgm:t>
        <a:bodyPr/>
        <a:lstStyle/>
        <a:p>
          <a:endParaRPr lang="es-PA"/>
        </a:p>
      </dgm:t>
    </dgm:pt>
    <dgm:pt modelId="{67F4167C-E039-4902-ACCA-C594728AC6B7}" type="sibTrans" cxnId="{150F145A-8BC6-4D72-9FED-A066BB670188}">
      <dgm:prSet/>
      <dgm:spPr/>
      <dgm:t>
        <a:bodyPr/>
        <a:lstStyle/>
        <a:p>
          <a:endParaRPr lang="es-PA"/>
        </a:p>
      </dgm:t>
    </dgm:pt>
    <dgm:pt modelId="{AD11B969-CDC7-4F84-9ECE-389470DDD202}" type="pres">
      <dgm:prSet presAssocID="{FD1DABD7-5876-438D-889C-BB3AD07D440B}" presName="Name0" presStyleCnt="0">
        <dgm:presLayoutVars>
          <dgm:dir/>
          <dgm:resizeHandles val="exact"/>
        </dgm:presLayoutVars>
      </dgm:prSet>
      <dgm:spPr/>
    </dgm:pt>
    <dgm:pt modelId="{FA618AA0-C31B-4A27-8C6F-58B76EBD0266}" type="pres">
      <dgm:prSet presAssocID="{50EF78C1-87E4-4F5F-9479-28EFE564F5E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1431ACE7-7DF3-4BA4-AC11-43E213C9B4F0}" type="pres">
      <dgm:prSet presAssocID="{E7369D79-11FA-4C09-8CB9-FB7CEF966C98}" presName="sibTrans" presStyleLbl="sibTrans2D1" presStyleIdx="0" presStyleCnt="3"/>
      <dgm:spPr/>
      <dgm:t>
        <a:bodyPr/>
        <a:lstStyle/>
        <a:p>
          <a:endParaRPr lang="es-PA"/>
        </a:p>
      </dgm:t>
    </dgm:pt>
    <dgm:pt modelId="{35AF64E4-409A-446B-AEEF-E25AABCAFC1F}" type="pres">
      <dgm:prSet presAssocID="{E7369D79-11FA-4C09-8CB9-FB7CEF966C98}" presName="connectorText" presStyleLbl="sibTrans2D1" presStyleIdx="0" presStyleCnt="3"/>
      <dgm:spPr/>
      <dgm:t>
        <a:bodyPr/>
        <a:lstStyle/>
        <a:p>
          <a:endParaRPr lang="es-PA"/>
        </a:p>
      </dgm:t>
    </dgm:pt>
    <dgm:pt modelId="{E00443AD-E348-40BA-8710-DCF18EBEC298}" type="pres">
      <dgm:prSet presAssocID="{BF95793E-76AB-4799-A58B-8DAB4CFFE15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0D7F002A-C1F4-48F5-B7DF-715F4514C5AF}" type="pres">
      <dgm:prSet presAssocID="{73CAEF5C-55DB-4F85-A45C-FF5866399087}" presName="sibTrans" presStyleLbl="sibTrans2D1" presStyleIdx="1" presStyleCnt="3"/>
      <dgm:spPr/>
      <dgm:t>
        <a:bodyPr/>
        <a:lstStyle/>
        <a:p>
          <a:endParaRPr lang="es-PA"/>
        </a:p>
      </dgm:t>
    </dgm:pt>
    <dgm:pt modelId="{44CB12AC-D8AD-434A-9DB4-23E8B23B1E5C}" type="pres">
      <dgm:prSet presAssocID="{73CAEF5C-55DB-4F85-A45C-FF5866399087}" presName="connectorText" presStyleLbl="sibTrans2D1" presStyleIdx="1" presStyleCnt="3"/>
      <dgm:spPr/>
      <dgm:t>
        <a:bodyPr/>
        <a:lstStyle/>
        <a:p>
          <a:endParaRPr lang="es-PA"/>
        </a:p>
      </dgm:t>
    </dgm:pt>
    <dgm:pt modelId="{4B628D32-A0BF-4D6C-8145-9E62A00E3C9B}" type="pres">
      <dgm:prSet presAssocID="{69433FA5-44CC-4B97-B162-D24DC0DADD8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1BE3CCC1-C577-4246-96AB-296E47AE34FE}" type="pres">
      <dgm:prSet presAssocID="{BE408EBA-C008-4F66-9DB5-EE035A95C2C5}" presName="sibTrans" presStyleLbl="sibTrans2D1" presStyleIdx="2" presStyleCnt="3"/>
      <dgm:spPr/>
      <dgm:t>
        <a:bodyPr/>
        <a:lstStyle/>
        <a:p>
          <a:endParaRPr lang="es-PA"/>
        </a:p>
      </dgm:t>
    </dgm:pt>
    <dgm:pt modelId="{9F4610FD-DD2C-44C3-BF2B-814066FFE08E}" type="pres">
      <dgm:prSet presAssocID="{BE408EBA-C008-4F66-9DB5-EE035A95C2C5}" presName="connectorText" presStyleLbl="sibTrans2D1" presStyleIdx="2" presStyleCnt="3"/>
      <dgm:spPr/>
      <dgm:t>
        <a:bodyPr/>
        <a:lstStyle/>
        <a:p>
          <a:endParaRPr lang="es-PA"/>
        </a:p>
      </dgm:t>
    </dgm:pt>
    <dgm:pt modelId="{2F83B306-25EB-4B59-8821-224B1F7928AC}" type="pres">
      <dgm:prSet presAssocID="{21B72FA4-3F0E-4AE4-83AE-1DF629E6BFA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PA"/>
        </a:p>
      </dgm:t>
    </dgm:pt>
  </dgm:ptLst>
  <dgm:cxnLst>
    <dgm:cxn modelId="{323ABBCB-150D-43A1-A5DE-2053CDF463C5}" srcId="{FD1DABD7-5876-438D-889C-BB3AD07D440B}" destId="{BF95793E-76AB-4799-A58B-8DAB4CFFE15F}" srcOrd="1" destOrd="0" parTransId="{C272AB36-B7B9-47A5-BE97-FAD81EA382A5}" sibTransId="{73CAEF5C-55DB-4F85-A45C-FF5866399087}"/>
    <dgm:cxn modelId="{AF93FB9F-0007-410F-935F-A3190A80C0B8}" type="presOf" srcId="{BE408EBA-C008-4F66-9DB5-EE035A95C2C5}" destId="{9F4610FD-DD2C-44C3-BF2B-814066FFE08E}" srcOrd="1" destOrd="0" presId="urn:microsoft.com/office/officeart/2005/8/layout/process1"/>
    <dgm:cxn modelId="{A5F45A16-C23B-4235-A407-1346E853CB5A}" type="presOf" srcId="{E7369D79-11FA-4C09-8CB9-FB7CEF966C98}" destId="{35AF64E4-409A-446B-AEEF-E25AABCAFC1F}" srcOrd="1" destOrd="0" presId="urn:microsoft.com/office/officeart/2005/8/layout/process1"/>
    <dgm:cxn modelId="{986DA1D7-C5B4-42E0-866E-02BC99DA290C}" type="presOf" srcId="{BF95793E-76AB-4799-A58B-8DAB4CFFE15F}" destId="{E00443AD-E348-40BA-8710-DCF18EBEC298}" srcOrd="0" destOrd="0" presId="urn:microsoft.com/office/officeart/2005/8/layout/process1"/>
    <dgm:cxn modelId="{8B1F963E-4005-44AD-8211-7EDDE4EDD40D}" type="presOf" srcId="{73CAEF5C-55DB-4F85-A45C-FF5866399087}" destId="{0D7F002A-C1F4-48F5-B7DF-715F4514C5AF}" srcOrd="0" destOrd="0" presId="urn:microsoft.com/office/officeart/2005/8/layout/process1"/>
    <dgm:cxn modelId="{12A7A7DD-65C3-4638-837D-9A2126BE4FCC}" type="presOf" srcId="{FD1DABD7-5876-438D-889C-BB3AD07D440B}" destId="{AD11B969-CDC7-4F84-9ECE-389470DDD202}" srcOrd="0" destOrd="0" presId="urn:microsoft.com/office/officeart/2005/8/layout/process1"/>
    <dgm:cxn modelId="{5F0B5AEB-1F75-4956-A239-2C35E35C26A1}" srcId="{FD1DABD7-5876-438D-889C-BB3AD07D440B}" destId="{69433FA5-44CC-4B97-B162-D24DC0DADD8C}" srcOrd="2" destOrd="0" parTransId="{6A8D4D1C-F11E-47F6-B590-F82A1375BB77}" sibTransId="{BE408EBA-C008-4F66-9DB5-EE035A95C2C5}"/>
    <dgm:cxn modelId="{9AD9C83C-405B-43A4-A5EB-928791D9D696}" type="presOf" srcId="{73CAEF5C-55DB-4F85-A45C-FF5866399087}" destId="{44CB12AC-D8AD-434A-9DB4-23E8B23B1E5C}" srcOrd="1" destOrd="0" presId="urn:microsoft.com/office/officeart/2005/8/layout/process1"/>
    <dgm:cxn modelId="{150F145A-8BC6-4D72-9FED-A066BB670188}" srcId="{FD1DABD7-5876-438D-889C-BB3AD07D440B}" destId="{21B72FA4-3F0E-4AE4-83AE-1DF629E6BFA5}" srcOrd="3" destOrd="0" parTransId="{AEA4A68A-4637-4CEF-A6D5-552EFCE5768C}" sibTransId="{67F4167C-E039-4902-ACCA-C594728AC6B7}"/>
    <dgm:cxn modelId="{4A6F6E60-EC5C-4F44-9942-AF69F49DC6CE}" type="presOf" srcId="{69433FA5-44CC-4B97-B162-D24DC0DADD8C}" destId="{4B628D32-A0BF-4D6C-8145-9E62A00E3C9B}" srcOrd="0" destOrd="0" presId="urn:microsoft.com/office/officeart/2005/8/layout/process1"/>
    <dgm:cxn modelId="{3545FF2A-DA11-4A0C-97A8-7E34CF696D77}" type="presOf" srcId="{50EF78C1-87E4-4F5F-9479-28EFE564F5E9}" destId="{FA618AA0-C31B-4A27-8C6F-58B76EBD0266}" srcOrd="0" destOrd="0" presId="urn:microsoft.com/office/officeart/2005/8/layout/process1"/>
    <dgm:cxn modelId="{D9424F75-59C0-40D7-9A9C-B66EB1D1F169}" type="presOf" srcId="{BE408EBA-C008-4F66-9DB5-EE035A95C2C5}" destId="{1BE3CCC1-C577-4246-96AB-296E47AE34FE}" srcOrd="0" destOrd="0" presId="urn:microsoft.com/office/officeart/2005/8/layout/process1"/>
    <dgm:cxn modelId="{E100AC4B-F2B2-464A-9B23-ACDF98966B4F}" type="presOf" srcId="{E7369D79-11FA-4C09-8CB9-FB7CEF966C98}" destId="{1431ACE7-7DF3-4BA4-AC11-43E213C9B4F0}" srcOrd="0" destOrd="0" presId="urn:microsoft.com/office/officeart/2005/8/layout/process1"/>
    <dgm:cxn modelId="{752382EB-B591-45C6-B6CD-7BE6B2A4307F}" srcId="{FD1DABD7-5876-438D-889C-BB3AD07D440B}" destId="{50EF78C1-87E4-4F5F-9479-28EFE564F5E9}" srcOrd="0" destOrd="0" parTransId="{CB979EDD-9276-4841-89B8-6A117DEC3657}" sibTransId="{E7369D79-11FA-4C09-8CB9-FB7CEF966C98}"/>
    <dgm:cxn modelId="{F14D5443-DB19-4341-97FE-D4DA06040C38}" type="presOf" srcId="{21B72FA4-3F0E-4AE4-83AE-1DF629E6BFA5}" destId="{2F83B306-25EB-4B59-8821-224B1F7928AC}" srcOrd="0" destOrd="0" presId="urn:microsoft.com/office/officeart/2005/8/layout/process1"/>
    <dgm:cxn modelId="{99C644DF-7750-49C6-90C5-105177773605}" type="presParOf" srcId="{AD11B969-CDC7-4F84-9ECE-389470DDD202}" destId="{FA618AA0-C31B-4A27-8C6F-58B76EBD0266}" srcOrd="0" destOrd="0" presId="urn:microsoft.com/office/officeart/2005/8/layout/process1"/>
    <dgm:cxn modelId="{733158E2-0B32-4E46-9108-1721AF24EBD4}" type="presParOf" srcId="{AD11B969-CDC7-4F84-9ECE-389470DDD202}" destId="{1431ACE7-7DF3-4BA4-AC11-43E213C9B4F0}" srcOrd="1" destOrd="0" presId="urn:microsoft.com/office/officeart/2005/8/layout/process1"/>
    <dgm:cxn modelId="{872519D3-99D4-4DAD-A7D6-41137B633DE9}" type="presParOf" srcId="{1431ACE7-7DF3-4BA4-AC11-43E213C9B4F0}" destId="{35AF64E4-409A-446B-AEEF-E25AABCAFC1F}" srcOrd="0" destOrd="0" presId="urn:microsoft.com/office/officeart/2005/8/layout/process1"/>
    <dgm:cxn modelId="{C2C53575-3234-4F76-BC51-EEC19C20383C}" type="presParOf" srcId="{AD11B969-CDC7-4F84-9ECE-389470DDD202}" destId="{E00443AD-E348-40BA-8710-DCF18EBEC298}" srcOrd="2" destOrd="0" presId="urn:microsoft.com/office/officeart/2005/8/layout/process1"/>
    <dgm:cxn modelId="{453D02D0-2D6C-419F-B3A2-72A1DE0D77C6}" type="presParOf" srcId="{AD11B969-CDC7-4F84-9ECE-389470DDD202}" destId="{0D7F002A-C1F4-48F5-B7DF-715F4514C5AF}" srcOrd="3" destOrd="0" presId="urn:microsoft.com/office/officeart/2005/8/layout/process1"/>
    <dgm:cxn modelId="{96F4209F-F9DD-48B5-BAA0-B552A0B9B44C}" type="presParOf" srcId="{0D7F002A-C1F4-48F5-B7DF-715F4514C5AF}" destId="{44CB12AC-D8AD-434A-9DB4-23E8B23B1E5C}" srcOrd="0" destOrd="0" presId="urn:microsoft.com/office/officeart/2005/8/layout/process1"/>
    <dgm:cxn modelId="{FE30E8FB-B7C4-4E8B-BEB3-B35D6B8E5F0C}" type="presParOf" srcId="{AD11B969-CDC7-4F84-9ECE-389470DDD202}" destId="{4B628D32-A0BF-4D6C-8145-9E62A00E3C9B}" srcOrd="4" destOrd="0" presId="urn:microsoft.com/office/officeart/2005/8/layout/process1"/>
    <dgm:cxn modelId="{4898448C-D199-4989-874E-A90141851A09}" type="presParOf" srcId="{AD11B969-CDC7-4F84-9ECE-389470DDD202}" destId="{1BE3CCC1-C577-4246-96AB-296E47AE34FE}" srcOrd="5" destOrd="0" presId="urn:microsoft.com/office/officeart/2005/8/layout/process1"/>
    <dgm:cxn modelId="{BD77EC01-3138-41AC-8268-DDC18E8911B1}" type="presParOf" srcId="{1BE3CCC1-C577-4246-96AB-296E47AE34FE}" destId="{9F4610FD-DD2C-44C3-BF2B-814066FFE08E}" srcOrd="0" destOrd="0" presId="urn:microsoft.com/office/officeart/2005/8/layout/process1"/>
    <dgm:cxn modelId="{95E3A8DD-89E1-496B-B221-6C638F913E56}" type="presParOf" srcId="{AD11B969-CDC7-4F84-9ECE-389470DDD202}" destId="{2F83B306-25EB-4B59-8821-224B1F7928A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1DABD7-5876-438D-889C-BB3AD07D440B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50EF78C1-87E4-4F5F-9479-28EFE564F5E9}">
      <dgm:prSet phldrT="[Text]"/>
      <dgm:spPr>
        <a:solidFill>
          <a:srgbClr val="3366CC"/>
        </a:solidFill>
      </dgm:spPr>
      <dgm:t>
        <a:bodyPr/>
        <a:lstStyle/>
        <a:p>
          <a:r>
            <a:rPr lang="es-PA" dirty="0" smtClean="0"/>
            <a:t>GEF</a:t>
          </a:r>
          <a:endParaRPr lang="es-PA" dirty="0"/>
        </a:p>
      </dgm:t>
    </dgm:pt>
    <dgm:pt modelId="{CB979EDD-9276-4841-89B8-6A117DEC3657}" type="parTrans" cxnId="{752382EB-B591-45C6-B6CD-7BE6B2A4307F}">
      <dgm:prSet/>
      <dgm:spPr/>
      <dgm:t>
        <a:bodyPr/>
        <a:lstStyle/>
        <a:p>
          <a:endParaRPr lang="es-PA"/>
        </a:p>
      </dgm:t>
    </dgm:pt>
    <dgm:pt modelId="{E7369D79-11FA-4C09-8CB9-FB7CEF966C98}" type="sibTrans" cxnId="{752382EB-B591-45C6-B6CD-7BE6B2A4307F}">
      <dgm:prSet/>
      <dgm:spPr/>
      <dgm:t>
        <a:bodyPr/>
        <a:lstStyle/>
        <a:p>
          <a:endParaRPr lang="es-PA"/>
        </a:p>
      </dgm:t>
    </dgm:pt>
    <dgm:pt modelId="{69433FA5-44CC-4B97-B162-D24DC0DADD8C}">
      <dgm:prSet phldrT="[Text]"/>
      <dgm:spPr>
        <a:solidFill>
          <a:srgbClr val="3366CC"/>
        </a:solidFill>
      </dgm:spPr>
      <dgm:t>
        <a:bodyPr/>
        <a:lstStyle/>
        <a:p>
          <a:r>
            <a:rPr lang="es-PA" dirty="0" smtClean="0"/>
            <a:t>Agencias de Ejecución</a:t>
          </a:r>
          <a:endParaRPr lang="es-PA" dirty="0"/>
        </a:p>
      </dgm:t>
    </dgm:pt>
    <dgm:pt modelId="{6A8D4D1C-F11E-47F6-B590-F82A1375BB77}" type="parTrans" cxnId="{5F0B5AEB-1F75-4956-A239-2C35E35C26A1}">
      <dgm:prSet/>
      <dgm:spPr/>
      <dgm:t>
        <a:bodyPr/>
        <a:lstStyle/>
        <a:p>
          <a:endParaRPr lang="es-PA"/>
        </a:p>
      </dgm:t>
    </dgm:pt>
    <dgm:pt modelId="{BE408EBA-C008-4F66-9DB5-EE035A95C2C5}" type="sibTrans" cxnId="{5F0B5AEB-1F75-4956-A239-2C35E35C26A1}">
      <dgm:prSet/>
      <dgm:spPr/>
      <dgm:t>
        <a:bodyPr/>
        <a:lstStyle/>
        <a:p>
          <a:endParaRPr lang="es-PA"/>
        </a:p>
      </dgm:t>
    </dgm:pt>
    <dgm:pt modelId="{52C1850B-41A3-4B66-8480-ABB3D33A6B44}">
      <dgm:prSet phldrT="[Text]"/>
      <dgm:spPr>
        <a:solidFill>
          <a:srgbClr val="3366CC"/>
        </a:solidFill>
      </dgm:spPr>
      <dgm:t>
        <a:bodyPr/>
        <a:lstStyle/>
        <a:p>
          <a:r>
            <a:rPr lang="es-PA" dirty="0" smtClean="0"/>
            <a:t>PNUD / GEF Sede</a:t>
          </a:r>
          <a:endParaRPr lang="es-PA" dirty="0"/>
        </a:p>
      </dgm:t>
    </dgm:pt>
    <dgm:pt modelId="{B2BE92B5-791F-4D73-BD2E-32CD0BCC8ACD}" type="parTrans" cxnId="{016B77DD-A80A-4CA7-BC8F-7E675E496B1A}">
      <dgm:prSet/>
      <dgm:spPr/>
      <dgm:t>
        <a:bodyPr/>
        <a:lstStyle/>
        <a:p>
          <a:endParaRPr lang="es-PA"/>
        </a:p>
      </dgm:t>
    </dgm:pt>
    <dgm:pt modelId="{D79A1FEB-4B08-4592-AEFB-2FDE3C3A6208}" type="sibTrans" cxnId="{016B77DD-A80A-4CA7-BC8F-7E675E496B1A}">
      <dgm:prSet/>
      <dgm:spPr/>
      <dgm:t>
        <a:bodyPr/>
        <a:lstStyle/>
        <a:p>
          <a:endParaRPr lang="es-PA"/>
        </a:p>
      </dgm:t>
    </dgm:pt>
    <dgm:pt modelId="{43414A25-5C6D-4246-9CB8-5F02A0D2BB89}">
      <dgm:prSet phldrT="[Text]"/>
      <dgm:spPr>
        <a:solidFill>
          <a:srgbClr val="3366CC"/>
        </a:solidFill>
      </dgm:spPr>
      <dgm:t>
        <a:bodyPr/>
        <a:lstStyle/>
        <a:p>
          <a:r>
            <a:rPr lang="es-PA" dirty="0" smtClean="0"/>
            <a:t>PNUD / GEF Regional</a:t>
          </a:r>
          <a:endParaRPr lang="es-PA" dirty="0"/>
        </a:p>
      </dgm:t>
    </dgm:pt>
    <dgm:pt modelId="{823401DA-1381-4FC3-A87A-9DDA97E59DA4}" type="parTrans" cxnId="{183B4033-A120-4EB1-84DA-3109BB8C9DD3}">
      <dgm:prSet/>
      <dgm:spPr/>
      <dgm:t>
        <a:bodyPr/>
        <a:lstStyle/>
        <a:p>
          <a:endParaRPr lang="es-PA"/>
        </a:p>
      </dgm:t>
    </dgm:pt>
    <dgm:pt modelId="{D74CA325-823C-440F-A655-B57F524125A0}" type="sibTrans" cxnId="{183B4033-A120-4EB1-84DA-3109BB8C9DD3}">
      <dgm:prSet/>
      <dgm:spPr/>
      <dgm:t>
        <a:bodyPr/>
        <a:lstStyle/>
        <a:p>
          <a:endParaRPr lang="es-PA"/>
        </a:p>
      </dgm:t>
    </dgm:pt>
    <dgm:pt modelId="{AD11B969-CDC7-4F84-9ECE-389470DDD202}" type="pres">
      <dgm:prSet presAssocID="{FD1DABD7-5876-438D-889C-BB3AD07D440B}" presName="Name0" presStyleCnt="0">
        <dgm:presLayoutVars>
          <dgm:dir/>
          <dgm:resizeHandles val="exact"/>
        </dgm:presLayoutVars>
      </dgm:prSet>
      <dgm:spPr/>
    </dgm:pt>
    <dgm:pt modelId="{FA618AA0-C31B-4A27-8C6F-58B76EBD0266}" type="pres">
      <dgm:prSet presAssocID="{50EF78C1-87E4-4F5F-9479-28EFE564F5E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1431ACE7-7DF3-4BA4-AC11-43E213C9B4F0}" type="pres">
      <dgm:prSet presAssocID="{E7369D79-11FA-4C09-8CB9-FB7CEF966C98}" presName="sibTrans" presStyleLbl="sibTrans2D1" presStyleIdx="0" presStyleCnt="3"/>
      <dgm:spPr/>
      <dgm:t>
        <a:bodyPr/>
        <a:lstStyle/>
        <a:p>
          <a:endParaRPr lang="es-PA"/>
        </a:p>
      </dgm:t>
    </dgm:pt>
    <dgm:pt modelId="{35AF64E4-409A-446B-AEEF-E25AABCAFC1F}" type="pres">
      <dgm:prSet presAssocID="{E7369D79-11FA-4C09-8CB9-FB7CEF966C98}" presName="connectorText" presStyleLbl="sibTrans2D1" presStyleIdx="0" presStyleCnt="3"/>
      <dgm:spPr/>
      <dgm:t>
        <a:bodyPr/>
        <a:lstStyle/>
        <a:p>
          <a:endParaRPr lang="es-PA"/>
        </a:p>
      </dgm:t>
    </dgm:pt>
    <dgm:pt modelId="{E1050F08-2A35-4BE9-AAE9-2F5616D9FCD2}" type="pres">
      <dgm:prSet presAssocID="{52C1850B-41A3-4B66-8480-ABB3D33A6B4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67D7E2A8-FD0C-488F-8CD3-76E507DB63B7}" type="pres">
      <dgm:prSet presAssocID="{D79A1FEB-4B08-4592-AEFB-2FDE3C3A6208}" presName="sibTrans" presStyleLbl="sibTrans2D1" presStyleIdx="1" presStyleCnt="3"/>
      <dgm:spPr/>
      <dgm:t>
        <a:bodyPr/>
        <a:lstStyle/>
        <a:p>
          <a:endParaRPr lang="es-PA"/>
        </a:p>
      </dgm:t>
    </dgm:pt>
    <dgm:pt modelId="{117A9C3A-71CD-4E4E-AC8E-E7C02E39336A}" type="pres">
      <dgm:prSet presAssocID="{D79A1FEB-4B08-4592-AEFB-2FDE3C3A6208}" presName="connectorText" presStyleLbl="sibTrans2D1" presStyleIdx="1" presStyleCnt="3"/>
      <dgm:spPr/>
      <dgm:t>
        <a:bodyPr/>
        <a:lstStyle/>
        <a:p>
          <a:endParaRPr lang="es-PA"/>
        </a:p>
      </dgm:t>
    </dgm:pt>
    <dgm:pt modelId="{CB6D3AC1-4555-4295-B4B4-18EE5FFE55FC}" type="pres">
      <dgm:prSet presAssocID="{43414A25-5C6D-4246-9CB8-5F02A0D2BB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C88815F6-F2A8-4627-93C0-C0F71529F1ED}" type="pres">
      <dgm:prSet presAssocID="{D74CA325-823C-440F-A655-B57F524125A0}" presName="sibTrans" presStyleLbl="sibTrans2D1" presStyleIdx="2" presStyleCnt="3"/>
      <dgm:spPr/>
      <dgm:t>
        <a:bodyPr/>
        <a:lstStyle/>
        <a:p>
          <a:endParaRPr lang="es-PA"/>
        </a:p>
      </dgm:t>
    </dgm:pt>
    <dgm:pt modelId="{4B2AF3E0-C77B-464D-AD01-9DEB6C3ECDAA}" type="pres">
      <dgm:prSet presAssocID="{D74CA325-823C-440F-A655-B57F524125A0}" presName="connectorText" presStyleLbl="sibTrans2D1" presStyleIdx="2" presStyleCnt="3"/>
      <dgm:spPr/>
      <dgm:t>
        <a:bodyPr/>
        <a:lstStyle/>
        <a:p>
          <a:endParaRPr lang="es-PA"/>
        </a:p>
      </dgm:t>
    </dgm:pt>
    <dgm:pt modelId="{4B628D32-A0BF-4D6C-8145-9E62A00E3C9B}" type="pres">
      <dgm:prSet presAssocID="{69433FA5-44CC-4B97-B162-D24DC0DADD8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PA"/>
        </a:p>
      </dgm:t>
    </dgm:pt>
  </dgm:ptLst>
  <dgm:cxnLst>
    <dgm:cxn modelId="{087CC530-E064-481B-B786-CEA78C34343D}" type="presOf" srcId="{E7369D79-11FA-4C09-8CB9-FB7CEF966C98}" destId="{35AF64E4-409A-446B-AEEF-E25AABCAFC1F}" srcOrd="1" destOrd="0" presId="urn:microsoft.com/office/officeart/2005/8/layout/process1"/>
    <dgm:cxn modelId="{B37A72EA-914D-47AF-8A9C-18DC3067C0A0}" type="presOf" srcId="{D79A1FEB-4B08-4592-AEFB-2FDE3C3A6208}" destId="{117A9C3A-71CD-4E4E-AC8E-E7C02E39336A}" srcOrd="1" destOrd="0" presId="urn:microsoft.com/office/officeart/2005/8/layout/process1"/>
    <dgm:cxn modelId="{183B4033-A120-4EB1-84DA-3109BB8C9DD3}" srcId="{FD1DABD7-5876-438D-889C-BB3AD07D440B}" destId="{43414A25-5C6D-4246-9CB8-5F02A0D2BB89}" srcOrd="2" destOrd="0" parTransId="{823401DA-1381-4FC3-A87A-9DDA97E59DA4}" sibTransId="{D74CA325-823C-440F-A655-B57F524125A0}"/>
    <dgm:cxn modelId="{D262FAFA-8F81-44E1-9D7B-59695B95DDD4}" type="presOf" srcId="{43414A25-5C6D-4246-9CB8-5F02A0D2BB89}" destId="{CB6D3AC1-4555-4295-B4B4-18EE5FFE55FC}" srcOrd="0" destOrd="0" presId="urn:microsoft.com/office/officeart/2005/8/layout/process1"/>
    <dgm:cxn modelId="{1573DACA-0E31-44F1-A99C-4F75E9203EFC}" type="presOf" srcId="{D79A1FEB-4B08-4592-AEFB-2FDE3C3A6208}" destId="{67D7E2A8-FD0C-488F-8CD3-76E507DB63B7}" srcOrd="0" destOrd="0" presId="urn:microsoft.com/office/officeart/2005/8/layout/process1"/>
    <dgm:cxn modelId="{016B77DD-A80A-4CA7-BC8F-7E675E496B1A}" srcId="{FD1DABD7-5876-438D-889C-BB3AD07D440B}" destId="{52C1850B-41A3-4B66-8480-ABB3D33A6B44}" srcOrd="1" destOrd="0" parTransId="{B2BE92B5-791F-4D73-BD2E-32CD0BCC8ACD}" sibTransId="{D79A1FEB-4B08-4592-AEFB-2FDE3C3A6208}"/>
    <dgm:cxn modelId="{EA8CBC47-5C0E-485F-8C49-A93766CFB052}" type="presOf" srcId="{E7369D79-11FA-4C09-8CB9-FB7CEF966C98}" destId="{1431ACE7-7DF3-4BA4-AC11-43E213C9B4F0}" srcOrd="0" destOrd="0" presId="urn:microsoft.com/office/officeart/2005/8/layout/process1"/>
    <dgm:cxn modelId="{49EF636E-0839-44E6-85EC-2700FADFB55B}" type="presOf" srcId="{D74CA325-823C-440F-A655-B57F524125A0}" destId="{4B2AF3E0-C77B-464D-AD01-9DEB6C3ECDAA}" srcOrd="1" destOrd="0" presId="urn:microsoft.com/office/officeart/2005/8/layout/process1"/>
    <dgm:cxn modelId="{53D78183-53D5-4BD9-A741-505C928CAD60}" type="presOf" srcId="{52C1850B-41A3-4B66-8480-ABB3D33A6B44}" destId="{E1050F08-2A35-4BE9-AAE9-2F5616D9FCD2}" srcOrd="0" destOrd="0" presId="urn:microsoft.com/office/officeart/2005/8/layout/process1"/>
    <dgm:cxn modelId="{6476EA87-16F0-47AE-AC56-E3EC9E48FEC9}" type="presOf" srcId="{D74CA325-823C-440F-A655-B57F524125A0}" destId="{C88815F6-F2A8-4627-93C0-C0F71529F1ED}" srcOrd="0" destOrd="0" presId="urn:microsoft.com/office/officeart/2005/8/layout/process1"/>
    <dgm:cxn modelId="{CC3EE412-525E-4575-9DF4-7820660A1A40}" type="presOf" srcId="{FD1DABD7-5876-438D-889C-BB3AD07D440B}" destId="{AD11B969-CDC7-4F84-9ECE-389470DDD202}" srcOrd="0" destOrd="0" presId="urn:microsoft.com/office/officeart/2005/8/layout/process1"/>
    <dgm:cxn modelId="{7AE1E502-46FE-4365-A1A8-D1FF4BE79D2B}" type="presOf" srcId="{50EF78C1-87E4-4F5F-9479-28EFE564F5E9}" destId="{FA618AA0-C31B-4A27-8C6F-58B76EBD0266}" srcOrd="0" destOrd="0" presId="urn:microsoft.com/office/officeart/2005/8/layout/process1"/>
    <dgm:cxn modelId="{5F0B5AEB-1F75-4956-A239-2C35E35C26A1}" srcId="{FD1DABD7-5876-438D-889C-BB3AD07D440B}" destId="{69433FA5-44CC-4B97-B162-D24DC0DADD8C}" srcOrd="3" destOrd="0" parTransId="{6A8D4D1C-F11E-47F6-B590-F82A1375BB77}" sibTransId="{BE408EBA-C008-4F66-9DB5-EE035A95C2C5}"/>
    <dgm:cxn modelId="{4E09479F-A828-4AE6-803D-A09B4A778706}" type="presOf" srcId="{69433FA5-44CC-4B97-B162-D24DC0DADD8C}" destId="{4B628D32-A0BF-4D6C-8145-9E62A00E3C9B}" srcOrd="0" destOrd="0" presId="urn:microsoft.com/office/officeart/2005/8/layout/process1"/>
    <dgm:cxn modelId="{752382EB-B591-45C6-B6CD-7BE6B2A4307F}" srcId="{FD1DABD7-5876-438D-889C-BB3AD07D440B}" destId="{50EF78C1-87E4-4F5F-9479-28EFE564F5E9}" srcOrd="0" destOrd="0" parTransId="{CB979EDD-9276-4841-89B8-6A117DEC3657}" sibTransId="{E7369D79-11FA-4C09-8CB9-FB7CEF966C98}"/>
    <dgm:cxn modelId="{7D1AF922-C73C-4173-B886-FB41CF1E3654}" type="presParOf" srcId="{AD11B969-CDC7-4F84-9ECE-389470DDD202}" destId="{FA618AA0-C31B-4A27-8C6F-58B76EBD0266}" srcOrd="0" destOrd="0" presId="urn:microsoft.com/office/officeart/2005/8/layout/process1"/>
    <dgm:cxn modelId="{86F93728-49CC-4FEF-9D24-964E0A2986DA}" type="presParOf" srcId="{AD11B969-CDC7-4F84-9ECE-389470DDD202}" destId="{1431ACE7-7DF3-4BA4-AC11-43E213C9B4F0}" srcOrd="1" destOrd="0" presId="urn:microsoft.com/office/officeart/2005/8/layout/process1"/>
    <dgm:cxn modelId="{1AE0E1DD-319A-4CB6-AEC2-D1A5B6C61D8B}" type="presParOf" srcId="{1431ACE7-7DF3-4BA4-AC11-43E213C9B4F0}" destId="{35AF64E4-409A-446B-AEEF-E25AABCAFC1F}" srcOrd="0" destOrd="0" presId="urn:microsoft.com/office/officeart/2005/8/layout/process1"/>
    <dgm:cxn modelId="{43115340-000D-4CC9-933C-4FC770D8F02D}" type="presParOf" srcId="{AD11B969-CDC7-4F84-9ECE-389470DDD202}" destId="{E1050F08-2A35-4BE9-AAE9-2F5616D9FCD2}" srcOrd="2" destOrd="0" presId="urn:microsoft.com/office/officeart/2005/8/layout/process1"/>
    <dgm:cxn modelId="{A051A26A-B8D0-4D2E-90EA-62DD073AAF2E}" type="presParOf" srcId="{AD11B969-CDC7-4F84-9ECE-389470DDD202}" destId="{67D7E2A8-FD0C-488F-8CD3-76E507DB63B7}" srcOrd="3" destOrd="0" presId="urn:microsoft.com/office/officeart/2005/8/layout/process1"/>
    <dgm:cxn modelId="{6291A3F1-7B3C-4AB4-84BF-6FE67710000F}" type="presParOf" srcId="{67D7E2A8-FD0C-488F-8CD3-76E507DB63B7}" destId="{117A9C3A-71CD-4E4E-AC8E-E7C02E39336A}" srcOrd="0" destOrd="0" presId="urn:microsoft.com/office/officeart/2005/8/layout/process1"/>
    <dgm:cxn modelId="{9E1193A4-AB58-49DC-9585-35197577C4EC}" type="presParOf" srcId="{AD11B969-CDC7-4F84-9ECE-389470DDD202}" destId="{CB6D3AC1-4555-4295-B4B4-18EE5FFE55FC}" srcOrd="4" destOrd="0" presId="urn:microsoft.com/office/officeart/2005/8/layout/process1"/>
    <dgm:cxn modelId="{4B1C299C-7D3C-444C-84C2-C62871549B55}" type="presParOf" srcId="{AD11B969-CDC7-4F84-9ECE-389470DDD202}" destId="{C88815F6-F2A8-4627-93C0-C0F71529F1ED}" srcOrd="5" destOrd="0" presId="urn:microsoft.com/office/officeart/2005/8/layout/process1"/>
    <dgm:cxn modelId="{0F74BAA3-4783-4E45-BA9B-2B28A3FCD3B7}" type="presParOf" srcId="{C88815F6-F2A8-4627-93C0-C0F71529F1ED}" destId="{4B2AF3E0-C77B-464D-AD01-9DEB6C3ECDAA}" srcOrd="0" destOrd="0" presId="urn:microsoft.com/office/officeart/2005/8/layout/process1"/>
    <dgm:cxn modelId="{3E02B4BC-2FA7-435F-B5E6-1EDFC79282E7}" type="presParOf" srcId="{AD11B969-CDC7-4F84-9ECE-389470DDD202}" destId="{4B628D32-A0BF-4D6C-8145-9E62A00E3C9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18AA0-C31B-4A27-8C6F-58B76EBD0266}">
      <dsp:nvSpPr>
        <dsp:cNvPr id="0" name=""/>
        <dsp:cNvSpPr/>
      </dsp:nvSpPr>
      <dsp:spPr>
        <a:xfrm>
          <a:off x="3702" y="198449"/>
          <a:ext cx="1618756" cy="971253"/>
        </a:xfrm>
        <a:prstGeom prst="roundRect">
          <a:avLst>
            <a:gd name="adj" fmla="val 10000"/>
          </a:avLst>
        </a:prstGeom>
        <a:solidFill>
          <a:srgbClr val="33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1600" kern="1200" dirty="0" smtClean="0"/>
            <a:t>Consejo GEF</a:t>
          </a:r>
          <a:endParaRPr lang="es-PA" sz="1600" kern="1200" dirty="0"/>
        </a:p>
      </dsp:txBody>
      <dsp:txXfrm>
        <a:off x="32149" y="226896"/>
        <a:ext cx="1561862" cy="914359"/>
      </dsp:txXfrm>
    </dsp:sp>
    <dsp:sp modelId="{1431ACE7-7DF3-4BA4-AC11-43E213C9B4F0}">
      <dsp:nvSpPr>
        <dsp:cNvPr id="0" name=""/>
        <dsp:cNvSpPr/>
      </dsp:nvSpPr>
      <dsp:spPr>
        <a:xfrm>
          <a:off x="1784333" y="483350"/>
          <a:ext cx="343176" cy="4014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A" sz="1300" kern="1200"/>
        </a:p>
      </dsp:txBody>
      <dsp:txXfrm>
        <a:off x="1784333" y="563640"/>
        <a:ext cx="240223" cy="240871"/>
      </dsp:txXfrm>
    </dsp:sp>
    <dsp:sp modelId="{E00443AD-E348-40BA-8710-DCF18EBEC298}">
      <dsp:nvSpPr>
        <dsp:cNvPr id="0" name=""/>
        <dsp:cNvSpPr/>
      </dsp:nvSpPr>
      <dsp:spPr>
        <a:xfrm>
          <a:off x="2269960" y="198449"/>
          <a:ext cx="1618756" cy="971253"/>
        </a:xfrm>
        <a:prstGeom prst="roundRect">
          <a:avLst>
            <a:gd name="adj" fmla="val 10000"/>
          </a:avLst>
        </a:prstGeom>
        <a:solidFill>
          <a:srgbClr val="33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1600" kern="1200" dirty="0" smtClean="0"/>
            <a:t>Secretariado GEF</a:t>
          </a:r>
          <a:endParaRPr lang="es-PA" sz="1600" kern="1200" dirty="0"/>
        </a:p>
      </dsp:txBody>
      <dsp:txXfrm>
        <a:off x="2298407" y="226896"/>
        <a:ext cx="1561862" cy="914359"/>
      </dsp:txXfrm>
    </dsp:sp>
    <dsp:sp modelId="{0D7F002A-C1F4-48F5-B7DF-715F4514C5AF}">
      <dsp:nvSpPr>
        <dsp:cNvPr id="0" name=""/>
        <dsp:cNvSpPr/>
      </dsp:nvSpPr>
      <dsp:spPr>
        <a:xfrm>
          <a:off x="4050592" y="483350"/>
          <a:ext cx="343176" cy="4014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A" sz="1300" kern="1200"/>
        </a:p>
      </dsp:txBody>
      <dsp:txXfrm>
        <a:off x="4050592" y="563640"/>
        <a:ext cx="240223" cy="240871"/>
      </dsp:txXfrm>
    </dsp:sp>
    <dsp:sp modelId="{4B628D32-A0BF-4D6C-8145-9E62A00E3C9B}">
      <dsp:nvSpPr>
        <dsp:cNvPr id="0" name=""/>
        <dsp:cNvSpPr/>
      </dsp:nvSpPr>
      <dsp:spPr>
        <a:xfrm>
          <a:off x="4536219" y="198449"/>
          <a:ext cx="1618756" cy="971253"/>
        </a:xfrm>
        <a:prstGeom prst="roundRect">
          <a:avLst>
            <a:gd name="adj" fmla="val 10000"/>
          </a:avLst>
        </a:prstGeom>
        <a:solidFill>
          <a:srgbClr val="33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1600" kern="1200" dirty="0" smtClean="0"/>
            <a:t>Agencias de Implementación</a:t>
          </a:r>
          <a:endParaRPr lang="es-PA" sz="1600" kern="1200" dirty="0"/>
        </a:p>
      </dsp:txBody>
      <dsp:txXfrm>
        <a:off x="4564666" y="226896"/>
        <a:ext cx="1561862" cy="914359"/>
      </dsp:txXfrm>
    </dsp:sp>
    <dsp:sp modelId="{1BE3CCC1-C577-4246-96AB-296E47AE34FE}">
      <dsp:nvSpPr>
        <dsp:cNvPr id="0" name=""/>
        <dsp:cNvSpPr/>
      </dsp:nvSpPr>
      <dsp:spPr>
        <a:xfrm>
          <a:off x="6316850" y="483350"/>
          <a:ext cx="343176" cy="4014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A" sz="1300" kern="1200"/>
        </a:p>
      </dsp:txBody>
      <dsp:txXfrm>
        <a:off x="6316850" y="563640"/>
        <a:ext cx="240223" cy="240871"/>
      </dsp:txXfrm>
    </dsp:sp>
    <dsp:sp modelId="{2F83B306-25EB-4B59-8821-224B1F7928AC}">
      <dsp:nvSpPr>
        <dsp:cNvPr id="0" name=""/>
        <dsp:cNvSpPr/>
      </dsp:nvSpPr>
      <dsp:spPr>
        <a:xfrm>
          <a:off x="6802477" y="198449"/>
          <a:ext cx="1618756" cy="971253"/>
        </a:xfrm>
        <a:prstGeom prst="roundRect">
          <a:avLst>
            <a:gd name="adj" fmla="val 10000"/>
          </a:avLst>
        </a:prstGeom>
        <a:solidFill>
          <a:srgbClr val="33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1600" kern="1200" dirty="0" smtClean="0"/>
            <a:t>Agencias de Ejecución</a:t>
          </a:r>
          <a:endParaRPr lang="es-PA" sz="1600" kern="1200" dirty="0"/>
        </a:p>
      </dsp:txBody>
      <dsp:txXfrm>
        <a:off x="6830924" y="226896"/>
        <a:ext cx="1561862" cy="9143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18AA0-C31B-4A27-8C6F-58B76EBD0266}">
      <dsp:nvSpPr>
        <dsp:cNvPr id="0" name=""/>
        <dsp:cNvSpPr/>
      </dsp:nvSpPr>
      <dsp:spPr>
        <a:xfrm>
          <a:off x="3702" y="198449"/>
          <a:ext cx="1618756" cy="971253"/>
        </a:xfrm>
        <a:prstGeom prst="roundRect">
          <a:avLst>
            <a:gd name="adj" fmla="val 10000"/>
          </a:avLst>
        </a:prstGeom>
        <a:solidFill>
          <a:srgbClr val="33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1900" kern="1200" dirty="0" smtClean="0"/>
            <a:t>GEF</a:t>
          </a:r>
          <a:endParaRPr lang="es-PA" sz="1900" kern="1200" dirty="0"/>
        </a:p>
      </dsp:txBody>
      <dsp:txXfrm>
        <a:off x="32149" y="226896"/>
        <a:ext cx="1561862" cy="914359"/>
      </dsp:txXfrm>
    </dsp:sp>
    <dsp:sp modelId="{1431ACE7-7DF3-4BA4-AC11-43E213C9B4F0}">
      <dsp:nvSpPr>
        <dsp:cNvPr id="0" name=""/>
        <dsp:cNvSpPr/>
      </dsp:nvSpPr>
      <dsp:spPr>
        <a:xfrm>
          <a:off x="1784333" y="483350"/>
          <a:ext cx="343176" cy="4014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A" sz="1500" kern="1200"/>
        </a:p>
      </dsp:txBody>
      <dsp:txXfrm>
        <a:off x="1784333" y="563640"/>
        <a:ext cx="240223" cy="240871"/>
      </dsp:txXfrm>
    </dsp:sp>
    <dsp:sp modelId="{E1050F08-2A35-4BE9-AAE9-2F5616D9FCD2}">
      <dsp:nvSpPr>
        <dsp:cNvPr id="0" name=""/>
        <dsp:cNvSpPr/>
      </dsp:nvSpPr>
      <dsp:spPr>
        <a:xfrm>
          <a:off x="2269960" y="198449"/>
          <a:ext cx="1618756" cy="971253"/>
        </a:xfrm>
        <a:prstGeom prst="roundRect">
          <a:avLst>
            <a:gd name="adj" fmla="val 10000"/>
          </a:avLst>
        </a:prstGeom>
        <a:solidFill>
          <a:srgbClr val="33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1900" kern="1200" dirty="0" smtClean="0"/>
            <a:t>PNUD / GEF Sede</a:t>
          </a:r>
          <a:endParaRPr lang="es-PA" sz="1900" kern="1200" dirty="0"/>
        </a:p>
      </dsp:txBody>
      <dsp:txXfrm>
        <a:off x="2298407" y="226896"/>
        <a:ext cx="1561862" cy="914359"/>
      </dsp:txXfrm>
    </dsp:sp>
    <dsp:sp modelId="{67D7E2A8-FD0C-488F-8CD3-76E507DB63B7}">
      <dsp:nvSpPr>
        <dsp:cNvPr id="0" name=""/>
        <dsp:cNvSpPr/>
      </dsp:nvSpPr>
      <dsp:spPr>
        <a:xfrm>
          <a:off x="4050592" y="483350"/>
          <a:ext cx="343176" cy="4014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A" sz="1500" kern="1200"/>
        </a:p>
      </dsp:txBody>
      <dsp:txXfrm>
        <a:off x="4050592" y="563640"/>
        <a:ext cx="240223" cy="240871"/>
      </dsp:txXfrm>
    </dsp:sp>
    <dsp:sp modelId="{CB6D3AC1-4555-4295-B4B4-18EE5FFE55FC}">
      <dsp:nvSpPr>
        <dsp:cNvPr id="0" name=""/>
        <dsp:cNvSpPr/>
      </dsp:nvSpPr>
      <dsp:spPr>
        <a:xfrm>
          <a:off x="4536219" y="198449"/>
          <a:ext cx="1618756" cy="971253"/>
        </a:xfrm>
        <a:prstGeom prst="roundRect">
          <a:avLst>
            <a:gd name="adj" fmla="val 10000"/>
          </a:avLst>
        </a:prstGeom>
        <a:solidFill>
          <a:srgbClr val="33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1900" kern="1200" dirty="0" smtClean="0"/>
            <a:t>PNUD / GEF Regional</a:t>
          </a:r>
          <a:endParaRPr lang="es-PA" sz="1900" kern="1200" dirty="0"/>
        </a:p>
      </dsp:txBody>
      <dsp:txXfrm>
        <a:off x="4564666" y="226896"/>
        <a:ext cx="1561862" cy="914359"/>
      </dsp:txXfrm>
    </dsp:sp>
    <dsp:sp modelId="{C88815F6-F2A8-4627-93C0-C0F71529F1ED}">
      <dsp:nvSpPr>
        <dsp:cNvPr id="0" name=""/>
        <dsp:cNvSpPr/>
      </dsp:nvSpPr>
      <dsp:spPr>
        <a:xfrm>
          <a:off x="6316850" y="483350"/>
          <a:ext cx="343176" cy="4014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A" sz="1500" kern="1200"/>
        </a:p>
      </dsp:txBody>
      <dsp:txXfrm>
        <a:off x="6316850" y="563640"/>
        <a:ext cx="240223" cy="240871"/>
      </dsp:txXfrm>
    </dsp:sp>
    <dsp:sp modelId="{4B628D32-A0BF-4D6C-8145-9E62A00E3C9B}">
      <dsp:nvSpPr>
        <dsp:cNvPr id="0" name=""/>
        <dsp:cNvSpPr/>
      </dsp:nvSpPr>
      <dsp:spPr>
        <a:xfrm>
          <a:off x="6802477" y="198449"/>
          <a:ext cx="1618756" cy="971253"/>
        </a:xfrm>
        <a:prstGeom prst="roundRect">
          <a:avLst>
            <a:gd name="adj" fmla="val 10000"/>
          </a:avLst>
        </a:prstGeom>
        <a:solidFill>
          <a:srgbClr val="33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1900" kern="1200" dirty="0" smtClean="0"/>
            <a:t>Agencias de Ejecución</a:t>
          </a:r>
          <a:endParaRPr lang="es-PA" sz="1900" kern="1200" dirty="0"/>
        </a:p>
      </dsp:txBody>
      <dsp:txXfrm>
        <a:off x="6830924" y="226896"/>
        <a:ext cx="1561862" cy="91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E7E64D2-DDEE-4746-AA25-DD4747C64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36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9652D02-1363-4B12-A043-630C1EA2B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60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n-US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71A3C7A-D48E-4B82-95C6-57698F6EBA9F}" type="slidenum">
              <a:rPr lang="en-US" altLang="en-US" sz="1200" smtClean="0">
                <a:latin typeface="Arial" charset="0"/>
              </a:rPr>
              <a:pPr eaLnBrk="1" hangingPunct="1"/>
              <a:t>1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n-US" smtClean="0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20028AE-C44C-4853-8CE3-DEEC602BDC66}" type="slidenum">
              <a:rPr lang="en-US" altLang="en-US" sz="1200" smtClean="0">
                <a:latin typeface="Arial" charset="0"/>
              </a:rPr>
              <a:pPr eaLnBrk="1" hangingPunct="1"/>
              <a:t>2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n-US" smtClean="0"/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D22F762-0462-4892-9C6E-3C3661E8E1D6}" type="slidenum">
              <a:rPr lang="en-US" altLang="en-US" sz="1200" smtClean="0">
                <a:latin typeface="Arial" charset="0"/>
              </a:rPr>
              <a:pPr eaLnBrk="1" hangingPunct="1"/>
              <a:t>3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BB7B8B3-7664-470C-B92A-2609532E4D82}" type="slidenum">
              <a:rPr lang="en-US" altLang="en-US" sz="1200" smtClean="0">
                <a:latin typeface="Arial" charset="0"/>
              </a:rPr>
              <a:pPr eaLnBrk="1" hangingPunct="1"/>
              <a:t>4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A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B7C950D-E554-436D-9A36-77B13F2B2222}" type="slidenum">
              <a:rPr lang="en-US" altLang="en-US" sz="1200" smtClean="0">
                <a:latin typeface="Arial" charset="0"/>
              </a:rPr>
              <a:pPr eaLnBrk="1" hangingPunct="1"/>
              <a:t>5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A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60B545A-E065-4E81-B02E-EC1B6C9EF279}" type="slidenum">
              <a:rPr lang="en-US" altLang="en-US" sz="1200" smtClean="0">
                <a:latin typeface="Arial" charset="0"/>
              </a:rPr>
              <a:pPr eaLnBrk="1" hangingPunct="1"/>
              <a:t>6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A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A325BE7-E1DC-4663-99C4-BF65AD6399F7}" type="slidenum">
              <a:rPr lang="en-US" altLang="en-US" sz="1200" smtClean="0">
                <a:latin typeface="Arial" charset="0"/>
              </a:rPr>
              <a:pPr eaLnBrk="1" hangingPunct="1"/>
              <a:t>7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A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D570B92-208A-4E7B-BB34-C8B41466B4C9}" type="slidenum">
              <a:rPr lang="en-US" altLang="en-US" sz="1200" smtClean="0">
                <a:latin typeface="Arial" charset="0"/>
              </a:rPr>
              <a:pPr eaLnBrk="1" hangingPunct="1"/>
              <a:t>8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UNDP Blue gif larg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0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891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FE36356-FCD4-4F95-928F-DD6A61FD4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7381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5738" y="152400"/>
            <a:ext cx="2127250" cy="5946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230938" cy="5946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92742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133600" y="1676400"/>
            <a:ext cx="5416550" cy="4422775"/>
          </a:xfrm>
        </p:spPr>
        <p:txBody>
          <a:bodyPr/>
          <a:lstStyle/>
          <a:p>
            <a:pPr lvl="0"/>
            <a:endParaRPr lang="es-PA" noProof="0" smtClean="0"/>
          </a:p>
        </p:txBody>
      </p:sp>
    </p:spTree>
    <p:extLst>
      <p:ext uri="{BB962C8B-B14F-4D97-AF65-F5344CB8AC3E}">
        <p14:creationId xmlns:p14="http://schemas.microsoft.com/office/powerpoint/2010/main" val="1655398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" y="152400"/>
            <a:ext cx="8510588" cy="5946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655934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133600" y="1676400"/>
            <a:ext cx="26320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8075" y="1676400"/>
            <a:ext cx="2632075" cy="4422775"/>
          </a:xfrm>
        </p:spPr>
        <p:txBody>
          <a:bodyPr/>
          <a:lstStyle/>
          <a:p>
            <a:pPr lvl="0"/>
            <a:endParaRPr lang="es-PA" noProof="0" smtClean="0"/>
          </a:p>
        </p:txBody>
      </p:sp>
    </p:spTree>
    <p:extLst>
      <p:ext uri="{BB962C8B-B14F-4D97-AF65-F5344CB8AC3E}">
        <p14:creationId xmlns:p14="http://schemas.microsoft.com/office/powerpoint/2010/main" val="344036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3366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7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76400"/>
            <a:ext cx="26320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676400"/>
            <a:ext cx="26320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27345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37348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50185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329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689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327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file:///C:\My%20Documents\My%20Pictures\GEF%20logo%20color.jpg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2133600" y="1676400"/>
            <a:ext cx="54165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7" name="Picture 7" descr="UNDP Blue gif large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3150" y="5943600"/>
            <a:ext cx="450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152400" y="1524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029" name="Picture 20" descr="C:\My Documents\My Pictures\GEF logo color.jpg"/>
          <p:cNvPicPr>
            <a:picLocks noChangeAspect="1" noChangeArrowheads="1"/>
          </p:cNvPicPr>
          <p:nvPr userDrawn="1"/>
        </p:nvPicPr>
        <p:blipFill>
          <a:blip r:embed="rId17" r:link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019800"/>
            <a:ext cx="762000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43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7800" y="1981200"/>
            <a:ext cx="6477000" cy="2438400"/>
          </a:xfrm>
        </p:spPr>
        <p:txBody>
          <a:bodyPr/>
          <a:lstStyle/>
          <a:p>
            <a: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2000" b="0" dirty="0"/>
              <a:t/>
            </a:r>
            <a:br>
              <a:rPr lang="en-US" sz="2000" b="0" dirty="0"/>
            </a:br>
            <a:r>
              <a:rPr lang="es-ES" sz="2000" b="0" dirty="0"/>
              <a:t> </a:t>
            </a:r>
            <a:r>
              <a:rPr lang="es-AR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Roles y Responsabilidades PNUD </a:t>
            </a:r>
            <a:br>
              <a:rPr lang="es-AR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AR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AR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AR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AR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ES" sz="2000" b="0" i="1" dirty="0" smtClean="0"/>
              <a:t>Implementación </a:t>
            </a:r>
            <a:r>
              <a:rPr lang="es-ES" sz="2000" b="0" i="1" dirty="0"/>
              <a:t>Catalizadora </a:t>
            </a:r>
            <a:r>
              <a:rPr lang="es-ES" sz="2000" b="0" i="1" dirty="0" smtClean="0"/>
              <a:t>del UNDP-GEF </a:t>
            </a:r>
            <a:r>
              <a:rPr lang="es-ES" sz="2000" b="0" i="1" dirty="0"/>
              <a:t>del Programa de Acción Estratégico para la Gestión Sostenible de los Recursos Marinos Vivos Compartidos en </a:t>
            </a:r>
            <a:r>
              <a:rPr lang="es-ES" sz="2000" b="0" i="1" dirty="0" smtClean="0"/>
              <a:t>Grandes Ecosistemas </a:t>
            </a:r>
            <a:r>
              <a:rPr lang="es-ES" sz="2000" b="0" i="1" dirty="0"/>
              <a:t>Marinos del Caribe </a:t>
            </a:r>
            <a:r>
              <a:rPr lang="es-ES" sz="2000" b="0" i="1" dirty="0" smtClean="0"/>
              <a:t>y Norte </a:t>
            </a:r>
            <a:r>
              <a:rPr lang="es-ES" sz="2000" b="0" i="1" dirty="0"/>
              <a:t>de Brasil (Proyecto CLME</a:t>
            </a:r>
            <a:r>
              <a:rPr lang="es-ES" sz="2000" b="0" i="1" dirty="0" smtClean="0"/>
              <a:t>+)</a:t>
            </a:r>
            <a:br>
              <a:rPr lang="es-ES" sz="2000" b="0" i="1" dirty="0" smtClean="0"/>
            </a:br>
            <a:r>
              <a:rPr lang="es-ES" sz="2000" b="0" i="1" dirty="0" smtClean="0"/>
              <a:t/>
            </a:r>
            <a:br>
              <a:rPr lang="es-ES" sz="2000" b="0" i="1" dirty="0" smtClean="0"/>
            </a:b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/>
            </a:r>
            <a:b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/>
            </a:r>
            <a:b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José Vicente Troya </a:t>
            </a:r>
            <a:b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Asesor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Técnico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Regional </a:t>
            </a:r>
            <a:b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endParaRPr lang="es-AR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4 Rectángulo"/>
          <p:cNvSpPr>
            <a:spLocks noChangeArrowheads="1"/>
          </p:cNvSpPr>
          <p:nvPr/>
        </p:nvSpPr>
        <p:spPr bwMode="auto">
          <a:xfrm>
            <a:off x="914400" y="1676400"/>
            <a:ext cx="7315200" cy="428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4638" indent="-274638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95000"/>
              </a:lnSpc>
              <a:spcBef>
                <a:spcPct val="45000"/>
              </a:spcBef>
              <a:buClr>
                <a:srgbClr val="002060"/>
              </a:buClr>
              <a:buFont typeface="Arial" charset="0"/>
              <a:buChar char="•"/>
            </a:pPr>
            <a:r>
              <a:rPr lang="es-PA" altLang="en-US" sz="2400">
                <a:latin typeface="Arial" charset="0"/>
                <a:cs typeface="Arial" charset="0"/>
              </a:rPr>
              <a:t>El GEF no financia proyectos.  Es un fondo co-financiador que proporciona recursos “nuevos y adicionales” para enfrentar problemas de medio ambiente de relevancia global.  </a:t>
            </a:r>
          </a:p>
          <a:p>
            <a:pPr algn="just" eaLnBrk="1" hangingPunct="1">
              <a:lnSpc>
                <a:spcPct val="95000"/>
              </a:lnSpc>
              <a:spcBef>
                <a:spcPct val="45000"/>
              </a:spcBef>
              <a:buClr>
                <a:srgbClr val="002060"/>
              </a:buClr>
              <a:buFont typeface="Arial" charset="0"/>
              <a:buChar char="•"/>
            </a:pPr>
            <a:r>
              <a:rPr lang="es-ES_tradnl" altLang="en-US" sz="2400">
                <a:latin typeface="Arial" charset="0"/>
                <a:cs typeface="Arial" charset="0"/>
              </a:rPr>
              <a:t>El </a:t>
            </a:r>
            <a:r>
              <a:rPr lang="es-ES" altLang="en-US" sz="2400">
                <a:latin typeface="Arial" charset="0"/>
                <a:cs typeface="Arial" charset="0"/>
              </a:rPr>
              <a:t>GEF financia los costos “incrementales” o adicionales que convierten a una iniciativa con beneficios principalmente locales en una iniciativa con beneficios globales.  </a:t>
            </a:r>
          </a:p>
          <a:p>
            <a:pPr algn="just" eaLnBrk="1" hangingPunct="1">
              <a:lnSpc>
                <a:spcPct val="95000"/>
              </a:lnSpc>
              <a:spcBef>
                <a:spcPct val="45000"/>
              </a:spcBef>
              <a:buClr>
                <a:srgbClr val="002060"/>
              </a:buClr>
              <a:buFont typeface="Arial" charset="0"/>
              <a:buChar char="•"/>
            </a:pPr>
            <a:r>
              <a:rPr lang="es-ES" altLang="en-US" sz="2400">
                <a:latin typeface="Arial" charset="0"/>
                <a:cs typeface="Arial" charset="0"/>
              </a:rPr>
              <a:t>Los proyectos GEF complementan a programas y políticas nacionales para maximizar los beneficios globales</a:t>
            </a:r>
            <a:r>
              <a:rPr lang="es-ES" altLang="en-US" sz="2000">
                <a:latin typeface="Arial" charset="0"/>
                <a:cs typeface="Arial" charset="0"/>
              </a:rPr>
              <a:t>.  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900113" y="692150"/>
            <a:ext cx="7596187" cy="431800"/>
          </a:xfrm>
        </p:spPr>
        <p:txBody>
          <a:bodyPr anchorCtr="1"/>
          <a:lstStyle/>
          <a:p>
            <a:pPr eaLnBrk="1" hangingPunct="1">
              <a:defRPr/>
            </a:pPr>
            <a:r>
              <a:rPr lang="es-MX" sz="3200" dirty="0" smtClean="0">
                <a:solidFill>
                  <a:schemeClr val="tx1"/>
                </a:solidFill>
              </a:rPr>
              <a:t>Principios Básicos del GEF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13"/>
          <p:cNvGraphicFramePr/>
          <p:nvPr/>
        </p:nvGraphicFramePr>
        <p:xfrm>
          <a:off x="395536" y="1484784"/>
          <a:ext cx="842493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23" name="4 Rectángulo"/>
          <p:cNvSpPr>
            <a:spLocks noChangeArrowheads="1"/>
          </p:cNvSpPr>
          <p:nvPr/>
        </p:nvSpPr>
        <p:spPr bwMode="auto">
          <a:xfrm>
            <a:off x="2133600" y="457200"/>
            <a:ext cx="5032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s-ES" altLang="en-US">
                <a:latin typeface="Arial" charset="0"/>
                <a:cs typeface="Arial" charset="0"/>
              </a:rPr>
              <a:t>Cómo opera el GEF?</a:t>
            </a:r>
            <a:endParaRPr lang="es-AR" altLang="en-US">
              <a:latin typeface="Arial" charset="0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95288" y="3054350"/>
            <a:ext cx="1728787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563" indent="-182563" eaLnBrk="0" fontAlgn="auto" hangingPunct="0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sz="1600" dirty="0">
                <a:latin typeface="+mn-lt"/>
              </a:rPr>
              <a:t>Aprobación de Políticas GEF</a:t>
            </a:r>
          </a:p>
          <a:p>
            <a:pPr marL="182563" indent="-182563" eaLnBrk="0" fontAlgn="auto" hangingPunct="0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sz="1600" dirty="0">
                <a:latin typeface="+mn-lt"/>
              </a:rPr>
              <a:t>Aprobación de proyectos</a:t>
            </a:r>
          </a:p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endParaRPr lang="es-ES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125" name="6 Rectángulo"/>
          <p:cNvSpPr>
            <a:spLocks noChangeArrowheads="1"/>
          </p:cNvSpPr>
          <p:nvPr/>
        </p:nvSpPr>
        <p:spPr bwMode="auto">
          <a:xfrm>
            <a:off x="2438400" y="2971800"/>
            <a:ext cx="19812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" altLang="en-US" sz="1600">
                <a:latin typeface="Arial" charset="0"/>
                <a:cs typeface="Arial" charset="0"/>
              </a:rPr>
              <a:t>Revisión de proyectos para entrega al Consejo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n-US" sz="1600">
                <a:latin typeface="Arial" charset="0"/>
                <a:cs typeface="Arial" charset="0"/>
              </a:rPr>
              <a:t>Monitoreo de resultados de proyectos y programas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n-US" sz="1600">
                <a:latin typeface="Arial" charset="0"/>
                <a:cs typeface="Arial" charset="0"/>
              </a:rPr>
              <a:t>Evaluación hecha por oficina independient</a:t>
            </a:r>
            <a:r>
              <a:rPr lang="es-ES" altLang="en-US" sz="1200">
                <a:latin typeface="Arial" charset="0"/>
                <a:cs typeface="Arial" charset="0"/>
              </a:rPr>
              <a:t>e</a:t>
            </a:r>
          </a:p>
        </p:txBody>
      </p:sp>
      <p:sp>
        <p:nvSpPr>
          <p:cNvPr id="5126" name="7 Rectángulo"/>
          <p:cNvSpPr>
            <a:spLocks noChangeArrowheads="1"/>
          </p:cNvSpPr>
          <p:nvPr/>
        </p:nvSpPr>
        <p:spPr bwMode="auto">
          <a:xfrm>
            <a:off x="4800600" y="2971800"/>
            <a:ext cx="20574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" altLang="en-US" sz="1600">
                <a:latin typeface="Arial" charset="0"/>
                <a:cs typeface="Arial" charset="0"/>
              </a:rPr>
              <a:t>Identificación y desarrollo de propuestas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n-US" sz="1600">
                <a:latin typeface="Arial" charset="0"/>
                <a:cs typeface="Arial" charset="0"/>
              </a:rPr>
              <a:t>Gestión de proyectos ante el GEF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n-US" sz="1600">
                <a:latin typeface="Arial" charset="0"/>
                <a:cs typeface="Arial" charset="0"/>
              </a:rPr>
              <a:t>Monitoreo operativo y financiero de proyectos</a:t>
            </a:r>
          </a:p>
        </p:txBody>
      </p:sp>
      <p:sp>
        <p:nvSpPr>
          <p:cNvPr id="5127" name="8 Rectángulo"/>
          <p:cNvSpPr>
            <a:spLocks noChangeArrowheads="1"/>
          </p:cNvSpPr>
          <p:nvPr/>
        </p:nvSpPr>
        <p:spPr bwMode="auto">
          <a:xfrm>
            <a:off x="7162800" y="2895600"/>
            <a:ext cx="160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" altLang="en-US" sz="1600">
                <a:latin typeface="Arial" charset="0"/>
                <a:cs typeface="Arial" charset="0"/>
              </a:rPr>
              <a:t>Proponentes de proyectos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n-US" sz="1600">
                <a:latin typeface="Arial" charset="0"/>
                <a:cs typeface="Arial" charset="0"/>
              </a:rPr>
              <a:t>Ejecutores de proyectos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685800"/>
            <a:ext cx="9144000" cy="369888"/>
          </a:xfrm>
        </p:spPr>
        <p:txBody>
          <a:bodyPr anchorCtr="1"/>
          <a:lstStyle/>
          <a:p>
            <a:pPr eaLnBrk="1" hangingPunct="1">
              <a:defRPr/>
            </a:pPr>
            <a:r>
              <a:rPr lang="es-ES" sz="2800" dirty="0" smtClean="0">
                <a:solidFill>
                  <a:schemeClr val="tx1"/>
                </a:solidFill>
              </a:rPr>
              <a:t>PNUD como agencia de implementación de los proyectos GEF</a:t>
            </a: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7010400" y="3124200"/>
            <a:ext cx="16002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endParaRPr lang="es-ES" altLang="en-US"/>
          </a:p>
          <a:p>
            <a:pPr>
              <a:spcBef>
                <a:spcPct val="50000"/>
              </a:spcBef>
            </a:pPr>
            <a:endParaRPr lang="es-ES" altLang="en-US"/>
          </a:p>
        </p:txBody>
      </p:sp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0" y="1357313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1500" b="1"/>
              <a:t>                  El PNUD  es una Agencia de Implementación del GEF con responsabilidades fiduciarios:</a:t>
            </a:r>
          </a:p>
        </p:txBody>
      </p:sp>
      <p:sp>
        <p:nvSpPr>
          <p:cNvPr id="226318" name="Text Box 14"/>
          <p:cNvSpPr txBox="1">
            <a:spLocks noChangeArrowheads="1"/>
          </p:cNvSpPr>
          <p:nvPr/>
        </p:nvSpPr>
        <p:spPr bwMode="auto">
          <a:xfrm>
            <a:off x="250825" y="2782888"/>
            <a:ext cx="8596313" cy="343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563" indent="-182563" algn="just" eaLnBrk="0" fontAlgn="auto" hangingPunct="0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sz="15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El PNUD </a:t>
            </a:r>
            <a:r>
              <a:rPr lang="es-ES" sz="1500" dirty="0">
                <a:latin typeface="+mn-lt"/>
              </a:rPr>
              <a:t>delega autoridad por la </a:t>
            </a:r>
            <a:r>
              <a:rPr lang="es-ES" sz="1500" dirty="0" smtClean="0">
                <a:latin typeface="+mn-lt"/>
              </a:rPr>
              <a:t>ejecución </a:t>
            </a:r>
            <a:r>
              <a:rPr lang="es-ES" sz="1500" dirty="0">
                <a:latin typeface="+mn-lt"/>
              </a:rPr>
              <a:t>del proyecto </a:t>
            </a:r>
            <a:r>
              <a:rPr lang="es-ES" sz="1500" dirty="0" smtClean="0">
                <a:latin typeface="+mn-lt"/>
              </a:rPr>
              <a:t>a UNOPS </a:t>
            </a:r>
            <a:r>
              <a:rPr lang="es-ES" sz="1500" dirty="0">
                <a:latin typeface="+mn-lt"/>
              </a:rPr>
              <a:t>que es responsable de </a:t>
            </a:r>
            <a:r>
              <a:rPr lang="es-MX" sz="15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Ejecución </a:t>
            </a:r>
            <a:r>
              <a:rPr lang="es-MX" sz="1500" dirty="0">
                <a:latin typeface="+mn-lt"/>
              </a:rPr>
              <a:t>(Gestión de Fondos; Comité Directivo del Proyecto; Visitas de campo; Apoyar negociaciones de políticas y financieras con otros socios </a:t>
            </a:r>
            <a:r>
              <a:rPr lang="es-MX" sz="1500" dirty="0" err="1">
                <a:latin typeface="+mn-lt"/>
              </a:rPr>
              <a:t>etc</a:t>
            </a:r>
            <a:r>
              <a:rPr lang="es-MX" sz="1500" dirty="0">
                <a:latin typeface="+mn-lt"/>
              </a:rPr>
              <a:t>); Monitoreo y Evaluación Apoyo y Revisión de todos los informes (QOR, PIR, </a:t>
            </a:r>
            <a:r>
              <a:rPr lang="es-MX" sz="1500" dirty="0" smtClean="0">
                <a:latin typeface="+mn-lt"/>
              </a:rPr>
              <a:t>MTR &amp; TE); Auditorias </a:t>
            </a:r>
            <a:r>
              <a:rPr lang="es-MX" sz="1500" dirty="0">
                <a:latin typeface="+mn-lt"/>
              </a:rPr>
              <a:t>anuales del proyecto;</a:t>
            </a:r>
            <a:r>
              <a:rPr lang="es-ES" sz="1500" dirty="0">
                <a:latin typeface="+mn-lt"/>
              </a:rPr>
              <a:t> </a:t>
            </a:r>
          </a:p>
          <a:p>
            <a:pPr marL="182563" indent="-182563" algn="just" eaLnBrk="0" fontAlgn="auto" hangingPunct="0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sz="15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El PNUD/GEF Regional </a:t>
            </a:r>
            <a:r>
              <a:rPr lang="es-ES" sz="1500" dirty="0">
                <a:latin typeface="+mn-lt"/>
              </a:rPr>
              <a:t>apoya al PNUD del país con asesoramiento técnico y monitorea la implementación del  proyecto en instancias claves </a:t>
            </a:r>
            <a:r>
              <a:rPr lang="es-ES" sz="1500" dirty="0" smtClean="0">
                <a:latin typeface="+mn-lt"/>
              </a:rPr>
              <a:t>(aprobación </a:t>
            </a:r>
            <a:r>
              <a:rPr lang="es-ES" sz="1500" dirty="0">
                <a:latin typeface="+mn-lt"/>
              </a:rPr>
              <a:t>de presupuestos y planes operativos anuales, revisiones sustantivas, </a:t>
            </a:r>
            <a:r>
              <a:rPr lang="es-ES" sz="1500" dirty="0" smtClean="0">
                <a:latin typeface="+mn-lt"/>
              </a:rPr>
              <a:t>participación </a:t>
            </a:r>
            <a:r>
              <a:rPr lang="es-ES" sz="1500" dirty="0">
                <a:latin typeface="+mn-lt"/>
              </a:rPr>
              <a:t>en </a:t>
            </a:r>
            <a:r>
              <a:rPr lang="es-ES" sz="1500" dirty="0" smtClean="0">
                <a:latin typeface="+mn-lt"/>
              </a:rPr>
              <a:t>reuniones del CD) </a:t>
            </a:r>
            <a:r>
              <a:rPr lang="es-ES" sz="1500" dirty="0">
                <a:latin typeface="+mn-lt"/>
              </a:rPr>
              <a:t>y con aspectos relacionados a requisitos de GEF </a:t>
            </a:r>
          </a:p>
          <a:p>
            <a:pPr marL="182563" indent="-182563" algn="just" eaLnBrk="0" fontAlgn="auto" hangingPunct="0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sz="15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El PNUD/GEF </a:t>
            </a:r>
            <a:r>
              <a:rPr lang="es-ES" sz="1500" dirty="0">
                <a:latin typeface="+mn-lt"/>
              </a:rPr>
              <a:t>sede NY se involucra en la implementación del proyecto </a:t>
            </a:r>
            <a:r>
              <a:rPr lang="es-ES" sz="1500" dirty="0" smtClean="0">
                <a:latin typeface="+mn-lt"/>
              </a:rPr>
              <a:t>cuando </a:t>
            </a:r>
            <a:r>
              <a:rPr lang="es-ES" sz="1500" dirty="0">
                <a:latin typeface="+mn-lt"/>
              </a:rPr>
              <a:t>es necesario tener comunicación directa con el GEF o cuando el PNUD GEF requiere su apoyo. </a:t>
            </a:r>
            <a:r>
              <a:rPr lang="es-ES" sz="1500" dirty="0">
                <a:latin typeface="+mn-lt"/>
              </a:rPr>
              <a:t>Preparan informes anuales para el GEF </a:t>
            </a:r>
          </a:p>
          <a:p>
            <a:pPr marL="182563" indent="-182563" algn="just" eaLnBrk="0" fontAlgn="auto" hangingPunct="0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sz="15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El GEF </a:t>
            </a:r>
            <a:r>
              <a:rPr lang="es-ES" sz="1500" dirty="0">
                <a:latin typeface="+mn-lt"/>
              </a:rPr>
              <a:t>evalúa si el proyecto ha logrado su objetivo y ha contribuido a la mitigación de problemas ambientales globales</a:t>
            </a: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973704461"/>
              </p:ext>
            </p:extLst>
          </p:nvPr>
        </p:nvGraphicFramePr>
        <p:xfrm>
          <a:off x="395536" y="1484784"/>
          <a:ext cx="842493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6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226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6699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6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226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6699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6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9" dur="indefinite"/>
                                        <p:tgtEl>
                                          <p:spTgt spid="226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6699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6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226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6699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800977"/>
              </p:ext>
            </p:extLst>
          </p:nvPr>
        </p:nvGraphicFramePr>
        <p:xfrm>
          <a:off x="457200" y="457200"/>
          <a:ext cx="8381999" cy="5588000"/>
        </p:xfrm>
        <a:graphic>
          <a:graphicData uri="http://schemas.openxmlformats.org/drawingml/2006/table">
            <a:tbl>
              <a:tblPr/>
              <a:tblGrid>
                <a:gridCol w="1828800"/>
                <a:gridCol w="3276600"/>
                <a:gridCol w="3276599"/>
              </a:tblGrid>
              <a:tr h="485412">
                <a:tc gridSpan="3"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PA" sz="2400" b="1" u="sng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Planificación y coordinación</a:t>
                      </a:r>
                      <a:endParaRPr lang="es-AR" sz="2400" b="1" u="sng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32371" marB="3237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7437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Instrumentos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32371" marB="3237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UNOPS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32371" marB="3237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PNUD/GEF Regional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32371" marB="3237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3588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AR" sz="14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Calibri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Plan operativo anual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Calibri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Presupuesto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Calibri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Comités</a:t>
                      </a:r>
                      <a:r>
                        <a:rPr lang="es-PA" sz="1800" b="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Directivos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32371" marB="323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Preparar el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POA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Participar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en Reuniones del Comité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de Coordinación ó Comité Directivo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Facilitar diálogos</a:t>
                      </a:r>
                      <a:r>
                        <a:rPr lang="es-PA" sz="1800" b="0" baseline="0" dirty="0" smtClean="0">
                          <a:latin typeface="Calibri"/>
                          <a:ea typeface="Calibri"/>
                          <a:cs typeface="Times New Roman"/>
                        </a:rPr>
                        <a:t> de negociación con los entes financieros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Identificar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lecciones aprendidas y mejores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prácticas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Difundir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lecciones aprendidas y mejores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prácticas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32371" marB="323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Orientar sobre políticas de procedimientos PNUD y GEF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b="0" dirty="0">
                          <a:latin typeface="Calibri"/>
                          <a:ea typeface="Calibri"/>
                          <a:cs typeface="Times New Roman"/>
                        </a:rPr>
                        <a:t>Proveer orientación técnica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b="0" dirty="0">
                          <a:latin typeface="Calibri"/>
                          <a:ea typeface="Calibri"/>
                          <a:cs typeface="Times New Roman"/>
                        </a:rPr>
                        <a:t>Aprobar el POA y autoriza los ASL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b="0" dirty="0">
                          <a:latin typeface="Calibri"/>
                          <a:ea typeface="Calibri"/>
                          <a:cs typeface="Times New Roman"/>
                        </a:rPr>
                        <a:t> Revisar y aprobar informes </a:t>
                      </a:r>
                      <a:r>
                        <a:rPr lang="es-MX" sz="1800" b="0" dirty="0" smtClean="0">
                          <a:latin typeface="Calibri"/>
                          <a:ea typeface="Calibri"/>
                          <a:cs typeface="Times New Roman"/>
                        </a:rPr>
                        <a:t>técnicos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Ayudar a identificar lecciones aprendidas y mejores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prácticas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es-AR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32371" marB="323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63056"/>
              </p:ext>
            </p:extLst>
          </p:nvPr>
        </p:nvGraphicFramePr>
        <p:xfrm>
          <a:off x="457200" y="457200"/>
          <a:ext cx="8382000" cy="5987838"/>
        </p:xfrm>
        <a:graphic>
          <a:graphicData uri="http://schemas.openxmlformats.org/drawingml/2006/table">
            <a:tbl>
              <a:tblPr/>
              <a:tblGrid>
                <a:gridCol w="1457740"/>
                <a:gridCol w="3723860"/>
                <a:gridCol w="3200400"/>
              </a:tblGrid>
              <a:tr h="49239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2400" b="1" u="sng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es-PA" sz="24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Ejecución </a:t>
                      </a:r>
                      <a:r>
                        <a:rPr lang="es-PA" sz="2400" b="1" u="sng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de las actividades enmarcadas en el </a:t>
                      </a:r>
                      <a:r>
                        <a:rPr lang="es-PA" sz="24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PRODOC</a:t>
                      </a:r>
                      <a:endParaRPr lang="es-AR" sz="2400" u="sng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31807" marB="318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779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Instrumentos 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31807" marB="318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UNOPS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31807" marB="318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PNUD/GEF Regional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31807" marB="318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41897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Manual PNUD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31807" marB="318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Realizar reuniones periódicas con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los</a:t>
                      </a:r>
                      <a:r>
                        <a:rPr lang="es-PA" sz="1800" b="0" baseline="0" dirty="0" smtClean="0">
                          <a:latin typeface="Calibri"/>
                          <a:ea typeface="Calibri"/>
                          <a:cs typeface="Times New Roman"/>
                        </a:rPr>
                        <a:t> socios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PA" sz="1800" b="0" dirty="0" err="1" smtClean="0">
                          <a:latin typeface="Calibri"/>
                          <a:ea typeface="Calibri"/>
                          <a:cs typeface="Times New Roman"/>
                        </a:rPr>
                        <a:t>co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-ejecutores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del proyecto para asegurar la ejecución.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Preparar, discutir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y procesar revisiones presupuestarias y  sustantivas de proyectos, verificar los gastos, informar sobre revisiones presupuestarias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Adquisiciones: revisar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especificaciones, identificar proveedores de bienes y servicios, evaluar y emitir los contratos y autorizar los pagos.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31807" marB="318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MX" sz="1800" b="0" dirty="0">
                          <a:latin typeface="Calibri"/>
                          <a:ea typeface="Calibri"/>
                          <a:cs typeface="Times New Roman"/>
                        </a:rPr>
                        <a:t>Apoyar a la </a:t>
                      </a:r>
                      <a:r>
                        <a:rPr lang="es-MX" sz="1800" b="0" dirty="0" smtClean="0">
                          <a:latin typeface="Calibri"/>
                          <a:ea typeface="Calibri"/>
                          <a:cs typeface="Times New Roman"/>
                        </a:rPr>
                        <a:t>agencia ejecutora en </a:t>
                      </a:r>
                      <a:r>
                        <a:rPr lang="es-MX" sz="1800" b="0" dirty="0">
                          <a:latin typeface="Calibri"/>
                          <a:ea typeface="Calibri"/>
                          <a:cs typeface="Times New Roman"/>
                        </a:rPr>
                        <a:t>la revisión y aprobación de </a:t>
                      </a:r>
                      <a:r>
                        <a:rPr lang="es-MX" sz="1800" b="0" dirty="0" err="1">
                          <a:latin typeface="Calibri"/>
                          <a:ea typeface="Calibri"/>
                          <a:cs typeface="Times New Roman"/>
                        </a:rPr>
                        <a:t>TdR</a:t>
                      </a:r>
                      <a:r>
                        <a:rPr lang="es-MX" sz="1800" b="0" dirty="0">
                          <a:latin typeface="Calibri"/>
                          <a:ea typeface="Calibri"/>
                          <a:cs typeface="Times New Roman"/>
                        </a:rPr>
                        <a:t> de personal clave del proyecto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Aprobar las revisiones sustantivas, analizar las solicitudes de cambios de resultados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y aprobar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solicitudes de extensiones de proyecto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31807" marB="318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159570"/>
              </p:ext>
            </p:extLst>
          </p:nvPr>
        </p:nvGraphicFramePr>
        <p:xfrm>
          <a:off x="457200" y="157163"/>
          <a:ext cx="8305800" cy="6438946"/>
        </p:xfrm>
        <a:graphic>
          <a:graphicData uri="http://schemas.openxmlformats.org/drawingml/2006/table">
            <a:tbl>
              <a:tblPr/>
              <a:tblGrid>
                <a:gridCol w="1676400"/>
                <a:gridCol w="4062152"/>
                <a:gridCol w="2567248"/>
              </a:tblGrid>
              <a:tr h="48684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u="sng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en-US" sz="24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Supervisión</a:t>
                      </a:r>
                      <a:r>
                        <a:rPr lang="en-US" sz="2400" b="1" u="sng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de</a:t>
                      </a:r>
                      <a:r>
                        <a:rPr lang="en-US" sz="24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u="sng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la </a:t>
                      </a:r>
                      <a:r>
                        <a:rPr lang="en-US" sz="2400" b="1" u="sng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gestión</a:t>
                      </a:r>
                      <a:r>
                        <a:rPr lang="en-US" sz="2400" b="1" u="sng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2400" b="1" u="sng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monitoreo</a:t>
                      </a:r>
                      <a:r>
                        <a:rPr lang="en-US" sz="2400" b="1" u="sng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s-AR" sz="2400" u="sng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77" marR="66277" marT="33135" marB="3313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6971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Instrumentos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77" marR="66277" marT="33135" marB="3313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UNOPS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31807" marB="318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PNUD/GEF Regional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31807" marB="318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25491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QOR (Informes trimestrales)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Revisiones de presupuesto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y Revisiones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Sustantivas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Reuniones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Tripartitas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77" marR="66277" marT="33135" marB="3313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Hacer visitas  de campo (in-situ) a los proyectos (por lo menos 1 por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año) 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Participar en las reuniones del Comité Directivo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Revisar y garantizar preparación del PIR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Garantizar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el cierre de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los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proyectos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(operativa y financiera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Preparar Reuniones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del CD y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dar seguimiento a las acciones a seguir incluyendo los informes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Revisar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los Informes, editarlos y comentar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Velar por el impacto nacional y armonía con las autoridades políticas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77" marR="66277" marT="33135" marB="3313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Participar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en Reuniones del Comité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Directivo,</a:t>
                      </a:r>
                      <a:r>
                        <a:rPr lang="es-PA" sz="1800" b="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si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es necesario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Revisar y aprobar el PIR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Realizar gestiones con el GEF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Velar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por el impacto global y por la armonía con las políticas del GEF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77" marR="66277" marT="33135" marB="3313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28600" y="381000"/>
          <a:ext cx="8686800" cy="6437312"/>
        </p:xfrm>
        <a:graphic>
          <a:graphicData uri="http://schemas.openxmlformats.org/drawingml/2006/table">
            <a:tbl>
              <a:tblPr/>
              <a:tblGrid>
                <a:gridCol w="1524000"/>
                <a:gridCol w="4648200"/>
                <a:gridCol w="2514600"/>
              </a:tblGrid>
              <a:tr h="48613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24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4.Evaluación</a:t>
                      </a:r>
                      <a:endParaRPr lang="es-AR" sz="2400" u="sng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509" marR="65509" marT="32755" marB="3275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696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Instrumentos 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509" marR="65509" marT="32755" marB="3275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UNOPS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31807" marB="318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PNUD/GEF Regional</a:t>
                      </a:r>
                      <a:endParaRPr lang="es-AR" sz="1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31807" marB="318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2547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PA" sz="1800" b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PA" sz="1800" b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Evaluaciones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Medio Término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Evaluación Final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509" marR="65509" marT="32755" marB="327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Apoyar la coordinación de las evaluaciones independientes (contrataciones de personal,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agenda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de misión)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Preparar TdR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para evaluaciones de Término medio y evaluaciones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finales.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Apoyar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las evaluaciones independientes de medio término (TdR, selección de consultores y seguimiento)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Coordinar misiones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de evaluación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Supervisar las revisiones de los documentos de proyectos para incorporar las recomendaciones de las evaluaciones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Coordinar Auditorias Anuales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Preparar el 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“Management Response” de las Evaluaciones </a:t>
                      </a:r>
                      <a:r>
                        <a:rPr lang="es-PA" sz="1800" b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509" marR="65509" marT="32755" marB="327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Aprobar los TdR para los consultores de evaluaciones 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Aprobar los informes de las misiones de evaluación.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 Revisar y aprobar el </a:t>
                      </a:r>
                      <a:r>
                        <a:rPr lang="es-PA" sz="1800" b="0" dirty="0" err="1">
                          <a:latin typeface="Calibri"/>
                          <a:ea typeface="Calibri"/>
                          <a:cs typeface="Times New Roman"/>
                        </a:rPr>
                        <a:t>management</a:t>
                      </a: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 response de las evaluaciones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es-PA" sz="1800" b="0" dirty="0">
                          <a:latin typeface="Calibri"/>
                          <a:ea typeface="Calibri"/>
                          <a:cs typeface="Times New Roman"/>
                        </a:rPr>
                        <a:t>Revisar que las recomendaciones sean revisadas e incorporadas.</a:t>
                      </a:r>
                      <a:endParaRPr lang="es-A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509" marR="65509" marT="32755" marB="327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13220</TotalTime>
  <Words>787</Words>
  <Application>Microsoft Office PowerPoint</Application>
  <PresentationFormat>On-screen Show (4:3)</PresentationFormat>
  <Paragraphs>104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Times New Roman</vt:lpstr>
      <vt:lpstr>Arial</vt:lpstr>
      <vt:lpstr>Wingdings</vt:lpstr>
      <vt:lpstr>Calibri</vt:lpstr>
      <vt:lpstr>Symbol</vt:lpstr>
      <vt:lpstr>Clouds</vt:lpstr>
      <vt:lpstr>      Roles y Responsabilidades PNUD    Implementación Catalizadora del UNDP-GEF del Programa de Acción Estratégico para la Gestión Sostenible de los Recursos Marinos Vivos Compartidos en Grandes Ecosistemas Marinos del Caribe y Norte de Brasil (Proyecto CLME+)    José Vicente Troya  Asesor Técnico Regional     </vt:lpstr>
      <vt:lpstr>Principios Básicos del GEF </vt:lpstr>
      <vt:lpstr>PowerPoint Presentation</vt:lpstr>
      <vt:lpstr>PNUD como agencia de implementación de los proyectos GEF</vt:lpstr>
      <vt:lpstr>PowerPoint Presentation</vt:lpstr>
      <vt:lpstr>PowerPoint Presentation</vt:lpstr>
      <vt:lpstr>PowerPoint Presentation</vt:lpstr>
      <vt:lpstr>PowerPoint Presentation</vt:lpstr>
    </vt:vector>
  </TitlesOfParts>
  <Company>UNDP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jose.troya@undp.org</dc:creator>
  <cp:lastModifiedBy>Jose TROYA</cp:lastModifiedBy>
  <cp:revision>355</cp:revision>
  <dcterms:created xsi:type="dcterms:W3CDTF">2005-09-16T21:47:02Z</dcterms:created>
  <dcterms:modified xsi:type="dcterms:W3CDTF">2016-01-26T00:48:32Z</dcterms:modified>
</cp:coreProperties>
</file>