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6"/>
  </p:notesMasterIdLst>
  <p:sldIdLst>
    <p:sldId id="257" r:id="rId2"/>
    <p:sldId id="261" r:id="rId3"/>
    <p:sldId id="308" r:id="rId4"/>
    <p:sldId id="260" r:id="rId5"/>
    <p:sldId id="311" r:id="rId6"/>
    <p:sldId id="263" r:id="rId7"/>
    <p:sldId id="265" r:id="rId8"/>
    <p:sldId id="267" r:id="rId9"/>
    <p:sldId id="271" r:id="rId10"/>
    <p:sldId id="278" r:id="rId11"/>
    <p:sldId id="284" r:id="rId12"/>
    <p:sldId id="294" r:id="rId13"/>
    <p:sldId id="296" r:id="rId14"/>
    <p:sldId id="30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FFFF00"/>
    <a:srgbClr val="0000FF"/>
    <a:srgbClr val="669900"/>
    <a:srgbClr val="33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494" autoAdjust="0"/>
  </p:normalViewPr>
  <p:slideViewPr>
    <p:cSldViewPr>
      <p:cViewPr varScale="1">
        <p:scale>
          <a:sx n="70" d="100"/>
          <a:sy n="70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C997A5-D138-4EB7-896B-FCC934FC5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9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5355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4252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0494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1747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329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114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470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21833-F2A6-47D8-AA62-324FC62F643B}" type="slidenum">
              <a:rPr lang="en-US"/>
              <a:pPr/>
              <a:t>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6321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3220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580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1050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840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A899B-B035-487F-AF6C-91724F720B3F}" type="slidenum">
              <a:rPr lang="en-US"/>
              <a:pPr/>
              <a:t>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2916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633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8" name="Picture 7" descr="UNDP Heade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29" name="Picture 8" descr="UNDP Footer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6478588"/>
            <a:ext cx="91440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41" name="Text Box 13"/>
          <p:cNvSpPr txBox="1">
            <a:spLocks noChangeArrowheads="1"/>
          </p:cNvSpPr>
          <p:nvPr userDrawn="1"/>
        </p:nvSpPr>
        <p:spPr bwMode="auto">
          <a:xfrm>
            <a:off x="0" y="647700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</a:rPr>
              <a:t>Monitoring and Evaluation for UNDP/GEF projects, Inception Workshop, </a:t>
            </a:r>
            <a:r>
              <a:rPr lang="en-US" sz="1000" b="1" dirty="0" err="1" smtClean="0">
                <a:solidFill>
                  <a:schemeClr val="bg1"/>
                </a:solidFill>
              </a:rPr>
              <a:t>Uvira</a:t>
            </a:r>
            <a:r>
              <a:rPr lang="en-US" sz="1000" b="1" dirty="0" smtClean="0">
                <a:solidFill>
                  <a:schemeClr val="bg1"/>
                </a:solidFill>
              </a:rPr>
              <a:t>, DR Congo, 18 August </a:t>
            </a:r>
            <a:r>
              <a:rPr lang="en-US" sz="1000" b="1" dirty="0">
                <a:solidFill>
                  <a:schemeClr val="bg1"/>
                </a:solidFill>
              </a:rPr>
              <a:t>2009</a:t>
            </a:r>
          </a:p>
        </p:txBody>
      </p:sp>
      <p:pic>
        <p:nvPicPr>
          <p:cNvPr id="1031" name="Picture 15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369175" y="76200"/>
            <a:ext cx="17748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057400" y="1276740"/>
            <a:ext cx="487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MONITORING </a:t>
            </a:r>
            <a:r>
              <a:rPr lang="en-US" sz="2400" b="1" dirty="0" smtClean="0">
                <a:solidFill>
                  <a:srgbClr val="FFFF00"/>
                </a:solidFill>
              </a:rPr>
              <a:t>&amp; </a:t>
            </a:r>
            <a:r>
              <a:rPr lang="en-US" sz="2400" b="1" dirty="0">
                <a:solidFill>
                  <a:srgbClr val="FFFF00"/>
                </a:solidFill>
              </a:rPr>
              <a:t>EVALUATION </a:t>
            </a:r>
            <a:r>
              <a:rPr lang="en-US" sz="2400" b="1" dirty="0" smtClean="0">
                <a:solidFill>
                  <a:srgbClr val="FFFF00"/>
                </a:solidFill>
              </a:rPr>
              <a:t>OF</a:t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UNDP/GEF PROJECTS</a:t>
            </a:r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1143000" y="3048000"/>
            <a:ext cx="6705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/>
          </a:p>
          <a:p>
            <a:pPr algn="ctr"/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UNDP/GEF </a:t>
            </a:r>
            <a:r>
              <a:rPr lang="en-US" sz="2000" dirty="0" err="1">
                <a:solidFill>
                  <a:srgbClr val="FFFF00"/>
                </a:solidFill>
              </a:rPr>
              <a:t>Catalysing</a:t>
            </a:r>
            <a:r>
              <a:rPr lang="en-US" sz="2000" dirty="0">
                <a:solidFill>
                  <a:srgbClr val="FFFF00"/>
                </a:solidFill>
              </a:rPr>
              <a:t> Implementation of the Strategic Action </a:t>
            </a:r>
            <a:r>
              <a:rPr lang="en-US" sz="2000" dirty="0" err="1">
                <a:solidFill>
                  <a:srgbClr val="FFFF00"/>
                </a:solidFill>
              </a:rPr>
              <a:t>Programme</a:t>
            </a:r>
            <a:r>
              <a:rPr lang="en-US" sz="2000" dirty="0">
                <a:solidFill>
                  <a:srgbClr val="FFFF00"/>
                </a:solidFill>
              </a:rPr>
              <a:t> for the Sustainable </a:t>
            </a:r>
            <a:r>
              <a:rPr lang="en-US" sz="2000" dirty="0" smtClean="0">
                <a:solidFill>
                  <a:srgbClr val="FFFF00"/>
                </a:solidFill>
              </a:rPr>
              <a:t> Management </a:t>
            </a:r>
            <a:r>
              <a:rPr lang="en-US" sz="2000" dirty="0">
                <a:solidFill>
                  <a:srgbClr val="FFFF00"/>
                </a:solidFill>
              </a:rPr>
              <a:t>of shared Living Marine Resources in the Caribbean and North Brazil Shelf Large 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>
                <a:solidFill>
                  <a:srgbClr val="FFFF00"/>
                </a:solidFill>
              </a:rPr>
              <a:t>Marine </a:t>
            </a:r>
            <a:r>
              <a:rPr lang="en-US" sz="2000" dirty="0" smtClean="0">
                <a:solidFill>
                  <a:srgbClr val="FFFF00"/>
                </a:solidFill>
              </a:rPr>
              <a:t>Ecosystems 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(CLME+ Project)</a:t>
            </a:r>
            <a:endParaRPr lang="en-US" sz="2000" dirty="0">
              <a:solidFill>
                <a:srgbClr val="FFFF00"/>
              </a:solidFill>
            </a:endParaRPr>
          </a:p>
          <a:p>
            <a:pPr algn="r"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José Vicente Troya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Regional Technical Advisor for International Waters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6294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44734"/>
            <a:ext cx="9144000" cy="369332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Fighting the fynbos f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9144000" cy="58674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0"/>
            <a:ext cx="8510588" cy="8382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III. UNDP/GEF Risk Management System</a:t>
            </a:r>
            <a:br>
              <a:rPr lang="en-US" smtClean="0"/>
            </a:br>
            <a:endParaRPr lang="en-US" smtClean="0"/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381000" y="55626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GEF - funded projects are complex and therefore likely to face risks and challenges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44734"/>
            <a:ext cx="9144000" cy="369332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144000" cy="3857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7 RISK CATEGORIES – all projects should </a:t>
            </a:r>
            <a:r>
              <a:rPr lang="en-US" sz="2000" dirty="0" smtClean="0"/>
              <a:t> monitor</a:t>
            </a:r>
            <a:endParaRPr lang="en-US" sz="20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3276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ENVIRONMENTAL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FINANCIAL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OPERATIONAL 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ORGANIZATIONAL 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POLITICAL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REGULATORY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STRATEGIC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444734"/>
            <a:ext cx="9144000" cy="369332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385763"/>
          </a:xfrm>
        </p:spPr>
        <p:txBody>
          <a:bodyPr/>
          <a:lstStyle/>
          <a:p>
            <a:pPr eaLnBrk="1" hangingPunct="1"/>
            <a:r>
              <a:rPr lang="en-US" smtClean="0"/>
              <a:t>TYPES OF RISKS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422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/>
              <a:t>STANDARD - 7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dirty="0" smtClean="0"/>
              <a:t>historically associated with unsatisfactory outcomes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dirty="0" smtClean="0"/>
              <a:t>Ensures key risks are not overlooked and allows portfolio aggregation of results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CRITICAL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ja-JP" sz="2000" dirty="0" smtClean="0">
                <a:ea typeface="ＭＳ Ｐゴシック" pitchFamily="34" charset="-128"/>
              </a:rPr>
              <a:t>higher potential for causing damage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ja-JP" sz="2000" dirty="0" smtClean="0">
                <a:ea typeface="ＭＳ Ｐゴシック" pitchFamily="34" charset="-128"/>
              </a:rPr>
              <a:t>medium or high impact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ja-JP" sz="2000" dirty="0" smtClean="0">
                <a:ea typeface="ＭＳ Ｐゴシック" pitchFamily="34" charset="-128"/>
              </a:rPr>
              <a:t>probability of occurrence above 50%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44734"/>
            <a:ext cx="9144000" cy="369332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525463"/>
          </a:xfrm>
        </p:spPr>
        <p:txBody>
          <a:bodyPr/>
          <a:lstStyle/>
          <a:p>
            <a:pPr eaLnBrk="1" hangingPunct="1"/>
            <a:r>
              <a:rPr lang="en-US" smtClean="0"/>
              <a:t>FOR EACH RISK IDENTIFIED WE NEED A MANAGEMENT RESPONSE</a:t>
            </a:r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381000" y="2057400"/>
            <a:ext cx="8001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Strengthened supervision – modified DoA; more field visits; more frequent reporting;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Adjustments to project strategy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Changes to implementation arrangements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Changes in budget allocation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Temporary interruption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Termination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44734"/>
            <a:ext cx="9144000" cy="369332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AutoShape 7" descr="765404111@12092008-042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0185" name="AutoShape 9" descr="765404111@12092008-042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0187" name="AutoShape 11" descr="765404111@12092008-042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44734"/>
            <a:ext cx="9144000" cy="369332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09600"/>
            <a:ext cx="4572000" cy="6248400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43762"/>
            <a:ext cx="4724400" cy="808038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0"/>
            <a:ext cx="4800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OVERVIEW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086600" cy="4800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Background: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What is GEF?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UNDP/GEF projects implementation responsibilities</a:t>
            </a:r>
            <a:r>
              <a:rPr lang="en-US" sz="2000" b="1" dirty="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Monitoring and Evaluation Requirements: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smtClean="0"/>
              <a:t>Adaptive Management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smtClean="0"/>
              <a:t>Tools to monitor progress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smtClean="0"/>
              <a:t>Report on progress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smtClean="0"/>
              <a:t>Budget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Risk Management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UNDP Risk Management Module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0" y="6444734"/>
            <a:ext cx="9144000" cy="369332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What is GEF?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387101"/>
            <a:ext cx="7086600" cy="5073134"/>
          </a:xfrm>
        </p:spPr>
        <p:txBody>
          <a:bodyPr/>
          <a:lstStyle/>
          <a:p>
            <a:pPr eaLnBrk="1" hangingPunct="1"/>
            <a:r>
              <a:rPr lang="en-US" sz="1800" dirty="0" smtClean="0"/>
              <a:t>Established to forge </a:t>
            </a:r>
            <a:r>
              <a:rPr lang="en-US" sz="1800" dirty="0" smtClean="0">
                <a:solidFill>
                  <a:srgbClr val="FFFF00"/>
                </a:solidFill>
              </a:rPr>
              <a:t>international co-operation</a:t>
            </a:r>
            <a:r>
              <a:rPr lang="en-US" sz="1800" dirty="0" smtClean="0"/>
              <a:t> and finance actions to </a:t>
            </a:r>
            <a:r>
              <a:rPr lang="en-US" sz="1800" dirty="0" smtClean="0">
                <a:solidFill>
                  <a:srgbClr val="FFFF00"/>
                </a:solidFill>
              </a:rPr>
              <a:t>address critical threats to the global environment</a:t>
            </a:r>
            <a:r>
              <a:rPr lang="en-US" sz="1800" dirty="0" smtClean="0"/>
              <a:t>:</a:t>
            </a:r>
          </a:p>
          <a:p>
            <a:pPr eaLnBrk="1" hangingPunct="1"/>
            <a:endParaRPr lang="en-US" sz="1000" dirty="0" smtClean="0"/>
          </a:p>
          <a:p>
            <a:pPr eaLnBrk="1" hangingPunct="1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Biodiversity loss</a:t>
            </a:r>
            <a:r>
              <a:rPr lang="en-US" sz="1800" dirty="0" smtClean="0"/>
              <a:t> (in response to the Convention on Biological Diversity)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Climate change</a:t>
            </a:r>
            <a:r>
              <a:rPr lang="en-US" sz="1800" dirty="0" smtClean="0"/>
              <a:t> (in response to the U.N. Framework Convention on Climate Change)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Chemicals and </a:t>
            </a:r>
            <a:r>
              <a:rPr lang="en-US" sz="1800" dirty="0" smtClean="0">
                <a:solidFill>
                  <a:srgbClr val="FF0000"/>
                </a:solidFill>
              </a:rPr>
              <a:t>Waste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International waters</a:t>
            </a:r>
            <a:r>
              <a:rPr lang="en-US" sz="1800" dirty="0" smtClean="0"/>
              <a:t> (no Global conventions)</a:t>
            </a:r>
          </a:p>
          <a:p>
            <a:pPr eaLnBrk="1" hangingPunct="1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Land degradation</a:t>
            </a:r>
            <a:r>
              <a:rPr lang="en-US" sz="1800" dirty="0" smtClean="0"/>
              <a:t> (in response to the UN Convention to Combat Desertification)</a:t>
            </a:r>
          </a:p>
          <a:p>
            <a:pPr eaLnBrk="1" hangingPunct="1">
              <a:buFont typeface="+mj-lt"/>
              <a:buAutoNum type="arabicPeriod"/>
            </a:pPr>
            <a:r>
              <a:rPr lang="es-PA" sz="1800" dirty="0" err="1" smtClean="0">
                <a:solidFill>
                  <a:srgbClr val="FF0000"/>
                </a:solidFill>
              </a:rPr>
              <a:t>Sustainable</a:t>
            </a:r>
            <a:r>
              <a:rPr lang="es-PA" sz="1800" dirty="0" smtClean="0">
                <a:solidFill>
                  <a:srgbClr val="FF0000"/>
                </a:solidFill>
              </a:rPr>
              <a:t> </a:t>
            </a:r>
            <a:r>
              <a:rPr lang="es-PA" sz="1800" dirty="0" err="1" smtClean="0">
                <a:solidFill>
                  <a:srgbClr val="FF0000"/>
                </a:solidFill>
              </a:rPr>
              <a:t>Forest</a:t>
            </a:r>
            <a:r>
              <a:rPr lang="es-PA" sz="1800" dirty="0" smtClean="0">
                <a:solidFill>
                  <a:srgbClr val="FF0000"/>
                </a:solidFill>
              </a:rPr>
              <a:t> Management</a:t>
            </a:r>
            <a:endParaRPr lang="en-US" sz="1800" dirty="0" smtClean="0"/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800" dirty="0" smtClean="0"/>
              <a:t>Mechanism for financing “</a:t>
            </a:r>
            <a:r>
              <a:rPr lang="en-US" sz="1800" dirty="0" smtClean="0">
                <a:solidFill>
                  <a:srgbClr val="FFFF00"/>
                </a:solidFill>
              </a:rPr>
              <a:t>incremental costs</a:t>
            </a:r>
            <a:r>
              <a:rPr lang="en-US" sz="1800" dirty="0" smtClean="0"/>
              <a:t>” of new “global environment” </a:t>
            </a:r>
            <a:r>
              <a:rPr lang="en-US" sz="1800" dirty="0" smtClean="0">
                <a:solidFill>
                  <a:srgbClr val="FFFF00"/>
                </a:solidFill>
              </a:rPr>
              <a:t>actions by developing countries</a:t>
            </a:r>
          </a:p>
          <a:p>
            <a:pPr eaLnBrk="1" hangingPunct="1"/>
            <a:r>
              <a:rPr lang="en-US" sz="1800" dirty="0" smtClean="0"/>
              <a:t>Trust Fund</a:t>
            </a:r>
          </a:p>
          <a:p>
            <a:pPr eaLnBrk="1" hangingPunct="1">
              <a:buNone/>
            </a:pPr>
            <a:endParaRPr lang="en-US" sz="1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924800" cy="914400"/>
          </a:xfrm>
        </p:spPr>
        <p:txBody>
          <a:bodyPr/>
          <a:lstStyle/>
          <a:p>
            <a:pPr eaLnBrk="1" hangingPunct="1"/>
            <a:r>
              <a:rPr lang="en-US" smtClean="0"/>
              <a:t>UNDP/GEF project implementation responsibilities</a:t>
            </a:r>
          </a:p>
        </p:txBody>
      </p:sp>
      <p:sp>
        <p:nvSpPr>
          <p:cNvPr id="7171" name="Line 22"/>
          <p:cNvSpPr>
            <a:spLocks noChangeShapeType="1"/>
          </p:cNvSpPr>
          <p:nvPr/>
        </p:nvSpPr>
        <p:spPr bwMode="auto">
          <a:xfrm>
            <a:off x="1905000" y="1600200"/>
            <a:ext cx="304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2" name="Text Box 23"/>
          <p:cNvSpPr txBox="1">
            <a:spLocks noChangeArrowheads="1"/>
          </p:cNvSpPr>
          <p:nvPr/>
        </p:nvSpPr>
        <p:spPr bwMode="auto">
          <a:xfrm>
            <a:off x="1447800" y="1752600"/>
            <a:ext cx="1905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Formal delegation of authority to implement the GEF project</a:t>
            </a:r>
          </a:p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M&amp;E responsibilities</a:t>
            </a:r>
          </a:p>
        </p:txBody>
      </p:sp>
      <p:sp>
        <p:nvSpPr>
          <p:cNvPr id="7173" name="Text Box 24"/>
          <p:cNvSpPr txBox="1">
            <a:spLocks noChangeArrowheads="1"/>
          </p:cNvSpPr>
          <p:nvPr/>
        </p:nvSpPr>
        <p:spPr bwMode="auto">
          <a:xfrm>
            <a:off x="6858000" y="19050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</a:rPr>
              <a:t>Reporting responsibilities</a:t>
            </a:r>
          </a:p>
        </p:txBody>
      </p:sp>
      <p:sp>
        <p:nvSpPr>
          <p:cNvPr id="7174" name="Line 25"/>
          <p:cNvSpPr>
            <a:spLocks noChangeShapeType="1"/>
          </p:cNvSpPr>
          <p:nvPr/>
        </p:nvSpPr>
        <p:spPr bwMode="auto">
          <a:xfrm>
            <a:off x="7162800" y="1752600"/>
            <a:ext cx="304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5" name="AutoShape 3"/>
          <p:cNvSpPr>
            <a:spLocks noChangeArrowheads="1"/>
          </p:cNvSpPr>
          <p:nvPr/>
        </p:nvSpPr>
        <p:spPr bwMode="auto">
          <a:xfrm>
            <a:off x="3657600" y="1295400"/>
            <a:ext cx="2514600" cy="408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>
                  <a:alpha val="14000"/>
                </a:srgbClr>
              </a:gs>
              <a:gs pos="100000">
                <a:schemeClr val="accent1">
                  <a:alpha val="17000"/>
                </a:schemeClr>
              </a:gs>
            </a:gsLst>
            <a:lin ang="5400000" scaled="1"/>
          </a:gradFill>
          <a:ln w="38100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GEF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176" name="AutoShape 4"/>
          <p:cNvSpPr>
            <a:spLocks noChangeArrowheads="1"/>
          </p:cNvSpPr>
          <p:nvPr/>
        </p:nvSpPr>
        <p:spPr bwMode="auto">
          <a:xfrm>
            <a:off x="3429000" y="2133600"/>
            <a:ext cx="2971800" cy="10215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>
                  <a:alpha val="14000"/>
                </a:srgbClr>
              </a:gs>
              <a:gs pos="100000">
                <a:schemeClr val="accent1">
                  <a:alpha val="17000"/>
                </a:schemeClr>
              </a:gs>
            </a:gsLst>
            <a:lin ang="5400000" scaled="1"/>
          </a:grad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UNDP (HQ &amp; Regional Center in </a:t>
            </a:r>
            <a:r>
              <a:rPr lang="en-US" b="1" dirty="0" smtClean="0">
                <a:solidFill>
                  <a:schemeClr val="bg1"/>
                </a:solidFill>
              </a:rPr>
              <a:t>Panama) </a:t>
            </a:r>
            <a:r>
              <a:rPr lang="en-US" b="1" dirty="0" smtClean="0">
                <a:solidFill>
                  <a:schemeClr val="bg1"/>
                </a:solidFill>
              </a:rPr>
              <a:t>(Implementing Agency)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177" name="AutoShape 5"/>
          <p:cNvSpPr>
            <a:spLocks noChangeArrowheads="1"/>
          </p:cNvSpPr>
          <p:nvPr/>
        </p:nvSpPr>
        <p:spPr bwMode="auto">
          <a:xfrm>
            <a:off x="3643313" y="3505200"/>
            <a:ext cx="2590800" cy="7150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>
                  <a:alpha val="14000"/>
                </a:srgbClr>
              </a:gs>
              <a:gs pos="100000">
                <a:schemeClr val="accent1">
                  <a:alpha val="17000"/>
                </a:schemeClr>
              </a:gs>
            </a:gsLst>
            <a:lin ang="5400000" scaled="1"/>
          </a:grad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UNOPS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(Executing Agency)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178" name="AutoShape 6"/>
          <p:cNvSpPr>
            <a:spLocks noChangeArrowheads="1"/>
          </p:cNvSpPr>
          <p:nvPr/>
        </p:nvSpPr>
        <p:spPr bwMode="auto">
          <a:xfrm>
            <a:off x="2819400" y="4541877"/>
            <a:ext cx="4724400" cy="8683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>
                  <a:alpha val="14000"/>
                </a:srgbClr>
              </a:gs>
              <a:gs pos="100000">
                <a:schemeClr val="accent1">
                  <a:alpha val="17000"/>
                </a:schemeClr>
              </a:gs>
            </a:gsLst>
            <a:lin ang="5400000" scaled="1"/>
          </a:grad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Countries/ CLME+/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PSC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81" name="AutoShape 9"/>
          <p:cNvSpPr>
            <a:spLocks noChangeArrowheads="1"/>
          </p:cNvSpPr>
          <p:nvPr/>
        </p:nvSpPr>
        <p:spPr bwMode="auto">
          <a:xfrm>
            <a:off x="4191000" y="5661025"/>
            <a:ext cx="1733550" cy="7150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>
                  <a:alpha val="14000"/>
                </a:srgbClr>
              </a:gs>
              <a:gs pos="100000">
                <a:schemeClr val="accent1">
                  <a:alpha val="17000"/>
                </a:schemeClr>
              </a:gs>
            </a:gsLst>
            <a:lin ang="5400000" scaled="1"/>
          </a:grad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Regional PCU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182" name="Line 10"/>
          <p:cNvSpPr>
            <a:spLocks noChangeShapeType="1"/>
          </p:cNvSpPr>
          <p:nvPr/>
        </p:nvSpPr>
        <p:spPr bwMode="auto">
          <a:xfrm>
            <a:off x="4648200" y="1811337"/>
            <a:ext cx="0" cy="2460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2"/>
          <p:cNvSpPr>
            <a:spLocks noChangeShapeType="1"/>
          </p:cNvSpPr>
          <p:nvPr/>
        </p:nvSpPr>
        <p:spPr bwMode="auto">
          <a:xfrm>
            <a:off x="4572000" y="4267200"/>
            <a:ext cx="0" cy="2460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3"/>
          <p:cNvSpPr>
            <a:spLocks noChangeShapeType="1"/>
          </p:cNvSpPr>
          <p:nvPr/>
        </p:nvSpPr>
        <p:spPr bwMode="auto">
          <a:xfrm>
            <a:off x="4572000" y="3200400"/>
            <a:ext cx="0" cy="2460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4"/>
          <p:cNvSpPr>
            <a:spLocks noChangeShapeType="1"/>
          </p:cNvSpPr>
          <p:nvPr/>
        </p:nvSpPr>
        <p:spPr bwMode="auto">
          <a:xfrm>
            <a:off x="4572000" y="5410200"/>
            <a:ext cx="0" cy="2460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15"/>
          <p:cNvSpPr>
            <a:spLocks noChangeShapeType="1"/>
          </p:cNvSpPr>
          <p:nvPr/>
        </p:nvSpPr>
        <p:spPr bwMode="auto">
          <a:xfrm flipV="1">
            <a:off x="5181600" y="1811337"/>
            <a:ext cx="0" cy="246063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19"/>
          <p:cNvSpPr>
            <a:spLocks noChangeShapeType="1"/>
          </p:cNvSpPr>
          <p:nvPr/>
        </p:nvSpPr>
        <p:spPr bwMode="auto">
          <a:xfrm flipV="1">
            <a:off x="5257800" y="5410200"/>
            <a:ext cx="0" cy="246063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0"/>
          <p:cNvSpPr>
            <a:spLocks noChangeShapeType="1"/>
          </p:cNvSpPr>
          <p:nvPr/>
        </p:nvSpPr>
        <p:spPr bwMode="auto">
          <a:xfrm flipV="1">
            <a:off x="5181600" y="4267200"/>
            <a:ext cx="0" cy="246063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1"/>
          <p:cNvSpPr>
            <a:spLocks noChangeShapeType="1"/>
          </p:cNvSpPr>
          <p:nvPr/>
        </p:nvSpPr>
        <p:spPr bwMode="auto">
          <a:xfrm flipV="1">
            <a:off x="5194300" y="3200400"/>
            <a:ext cx="0" cy="2460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eft-Right Arrow 33"/>
          <p:cNvSpPr/>
          <p:nvPr/>
        </p:nvSpPr>
        <p:spPr>
          <a:xfrm>
            <a:off x="7086600" y="2819400"/>
            <a:ext cx="3810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6858000" y="309245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Coordination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444734"/>
            <a:ext cx="9144000" cy="369332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6934200" cy="609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II. MONITORING AND EVALUATION REQUIREMENTS FOR UNDP/GEF PROJECTS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44734"/>
            <a:ext cx="9144000" cy="369332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3999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8305800" cy="609600"/>
          </a:xfrm>
        </p:spPr>
        <p:txBody>
          <a:bodyPr/>
          <a:lstStyle/>
          <a:p>
            <a:pPr marL="457200" indent="-457200" eaLnBrk="1" hangingPunct="1"/>
            <a:r>
              <a:rPr lang="en-US" dirty="0" smtClean="0"/>
              <a:t>1. ADAPTIVE MANAGEMENT - What is it?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543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 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Focus on “results”: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Progress towards impact indicators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Achieving sustainable change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“process” should change to take account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New risks or change in risk rating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Monitoring results (current strategy not working)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Situation changes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New opportunities</a:t>
            </a:r>
            <a:endParaRPr lang="en-US" sz="1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0" y="6444734"/>
            <a:ext cx="9144000" cy="369332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086600" cy="420688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ADAPTIVE MANAGEMENT - What changes are allowed?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364116"/>
            <a:ext cx="7086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Objective level: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Clearance from GEF in Washington D.C.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Revised Project Document – very difficult process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It is basically a new project – so not recommended, as you will need to resubmit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Outcome level: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Clearance from UNDP-GEF, reported to GEF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Revised Project Document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Not recommended , resubmission might be necessary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Output/Activity level: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Clearance from UNOPS, reported to Regional Technical Advisor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Revised </a:t>
            </a:r>
            <a:r>
              <a:rPr lang="en-US" sz="1600" dirty="0" err="1" smtClean="0"/>
              <a:t>Workplan</a:t>
            </a:r>
            <a:r>
              <a:rPr lang="en-US" sz="1600" dirty="0" smtClean="0"/>
              <a:t>, Budget Revision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Input level: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Agreement with UNDP-Regional Technical Advisor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Substantive Budget Revisions cleared by Regional Tech. Advisor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685800" y="3910084"/>
            <a:ext cx="76962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581400" y="1447800"/>
            <a:ext cx="2705100" cy="2819400"/>
            <a:chOff x="1632" y="1008"/>
            <a:chExt cx="2256" cy="2352"/>
          </a:xfrm>
        </p:grpSpPr>
        <p:sp>
          <p:nvSpPr>
            <p:cNvPr id="10246" name="AutoShape 6"/>
            <p:cNvSpPr>
              <a:spLocks noChangeAspect="1" noChangeArrowheads="1" noTextEdit="1"/>
            </p:cNvSpPr>
            <p:nvPr/>
          </p:nvSpPr>
          <p:spPr bwMode="auto">
            <a:xfrm>
              <a:off x="1632" y="1008"/>
              <a:ext cx="2256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Freeform 7"/>
            <p:cNvSpPr>
              <a:spLocks noEditPoints="1"/>
            </p:cNvSpPr>
            <p:nvPr/>
          </p:nvSpPr>
          <p:spPr bwMode="auto">
            <a:xfrm>
              <a:off x="1652" y="1025"/>
              <a:ext cx="2214" cy="1852"/>
            </a:xfrm>
            <a:custGeom>
              <a:avLst/>
              <a:gdLst>
                <a:gd name="T0" fmla="*/ 12 w 2214"/>
                <a:gd name="T1" fmla="*/ 1061 h 1852"/>
                <a:gd name="T2" fmla="*/ 72 w 2214"/>
                <a:gd name="T3" fmla="*/ 1257 h 1852"/>
                <a:gd name="T4" fmla="*/ 183 w 2214"/>
                <a:gd name="T5" fmla="*/ 1437 h 1852"/>
                <a:gd name="T6" fmla="*/ 338 w 2214"/>
                <a:gd name="T7" fmla="*/ 1592 h 1852"/>
                <a:gd name="T8" fmla="*/ 531 w 2214"/>
                <a:gd name="T9" fmla="*/ 1717 h 1852"/>
                <a:gd name="T10" fmla="*/ 749 w 2214"/>
                <a:gd name="T11" fmla="*/ 1803 h 1852"/>
                <a:gd name="T12" fmla="*/ 986 w 2214"/>
                <a:gd name="T13" fmla="*/ 1847 h 1852"/>
                <a:gd name="T14" fmla="*/ 1229 w 2214"/>
                <a:gd name="T15" fmla="*/ 1847 h 1852"/>
                <a:gd name="T16" fmla="*/ 1465 w 2214"/>
                <a:gd name="T17" fmla="*/ 1803 h 1852"/>
                <a:gd name="T18" fmla="*/ 1684 w 2214"/>
                <a:gd name="T19" fmla="*/ 1717 h 1852"/>
                <a:gd name="T20" fmla="*/ 1876 w 2214"/>
                <a:gd name="T21" fmla="*/ 1592 h 1852"/>
                <a:gd name="T22" fmla="*/ 2031 w 2214"/>
                <a:gd name="T23" fmla="*/ 1437 h 1852"/>
                <a:gd name="T24" fmla="*/ 2142 w 2214"/>
                <a:gd name="T25" fmla="*/ 1257 h 1852"/>
                <a:gd name="T26" fmla="*/ 2202 w 2214"/>
                <a:gd name="T27" fmla="*/ 1061 h 1852"/>
                <a:gd name="T28" fmla="*/ 2211 w 2214"/>
                <a:gd name="T29" fmla="*/ 858 h 1852"/>
                <a:gd name="T30" fmla="*/ 2168 w 2214"/>
                <a:gd name="T31" fmla="*/ 658 h 1852"/>
                <a:gd name="T32" fmla="*/ 2073 w 2214"/>
                <a:gd name="T33" fmla="*/ 473 h 1852"/>
                <a:gd name="T34" fmla="*/ 1931 w 2214"/>
                <a:gd name="T35" fmla="*/ 307 h 1852"/>
                <a:gd name="T36" fmla="*/ 1751 w 2214"/>
                <a:gd name="T37" fmla="*/ 172 h 1852"/>
                <a:gd name="T38" fmla="*/ 1541 w 2214"/>
                <a:gd name="T39" fmla="*/ 73 h 1852"/>
                <a:gd name="T40" fmla="*/ 1309 w 2214"/>
                <a:gd name="T41" fmla="*/ 15 h 1852"/>
                <a:gd name="T42" fmla="*/ 1067 w 2214"/>
                <a:gd name="T43" fmla="*/ 0 h 1852"/>
                <a:gd name="T44" fmla="*/ 827 w 2214"/>
                <a:gd name="T45" fmla="*/ 29 h 1852"/>
                <a:gd name="T46" fmla="*/ 601 w 2214"/>
                <a:gd name="T47" fmla="*/ 103 h 1852"/>
                <a:gd name="T48" fmla="*/ 398 w 2214"/>
                <a:gd name="T49" fmla="*/ 213 h 1852"/>
                <a:gd name="T50" fmla="*/ 231 w 2214"/>
                <a:gd name="T51" fmla="*/ 360 h 1852"/>
                <a:gd name="T52" fmla="*/ 105 w 2214"/>
                <a:gd name="T53" fmla="*/ 532 h 1852"/>
                <a:gd name="T54" fmla="*/ 26 w 2214"/>
                <a:gd name="T55" fmla="*/ 724 h 1852"/>
                <a:gd name="T56" fmla="*/ 0 w 2214"/>
                <a:gd name="T57" fmla="*/ 926 h 1852"/>
                <a:gd name="T58" fmla="*/ 1455 w 2214"/>
                <a:gd name="T59" fmla="*/ 1506 h 1852"/>
                <a:gd name="T60" fmla="*/ 1261 w 2214"/>
                <a:gd name="T61" fmla="*/ 1562 h 1852"/>
                <a:gd name="T62" fmla="*/ 1056 w 2214"/>
                <a:gd name="T63" fmla="*/ 1573 h 1852"/>
                <a:gd name="T64" fmla="*/ 855 w 2214"/>
                <a:gd name="T65" fmla="*/ 1540 h 1852"/>
                <a:gd name="T66" fmla="*/ 672 w 2214"/>
                <a:gd name="T67" fmla="*/ 1462 h 1852"/>
                <a:gd name="T68" fmla="*/ 518 w 2214"/>
                <a:gd name="T69" fmla="*/ 1348 h 1852"/>
                <a:gd name="T70" fmla="*/ 406 w 2214"/>
                <a:gd name="T71" fmla="*/ 1204 h 1852"/>
                <a:gd name="T72" fmla="*/ 344 w 2214"/>
                <a:gd name="T73" fmla="*/ 1041 h 1852"/>
                <a:gd name="T74" fmla="*/ 335 w 2214"/>
                <a:gd name="T75" fmla="*/ 875 h 1852"/>
                <a:gd name="T76" fmla="*/ 372 w 2214"/>
                <a:gd name="T77" fmla="*/ 721 h 1852"/>
                <a:gd name="T78" fmla="*/ 451 w 2214"/>
                <a:gd name="T79" fmla="*/ 580 h 1852"/>
                <a:gd name="T80" fmla="*/ 643 w 2214"/>
                <a:gd name="T81" fmla="*/ 406 h 1852"/>
                <a:gd name="T82" fmla="*/ 823 w 2214"/>
                <a:gd name="T83" fmla="*/ 323 h 1852"/>
                <a:gd name="T84" fmla="*/ 1021 w 2214"/>
                <a:gd name="T85" fmla="*/ 281 h 1852"/>
                <a:gd name="T86" fmla="*/ 1227 w 2214"/>
                <a:gd name="T87" fmla="*/ 285 h 1852"/>
                <a:gd name="T88" fmla="*/ 1424 w 2214"/>
                <a:gd name="T89" fmla="*/ 334 h 1852"/>
                <a:gd name="T90" fmla="*/ 1598 w 2214"/>
                <a:gd name="T91" fmla="*/ 424 h 1852"/>
                <a:gd name="T92" fmla="*/ 1738 w 2214"/>
                <a:gd name="T93" fmla="*/ 549 h 1852"/>
                <a:gd name="T94" fmla="*/ 1835 w 2214"/>
                <a:gd name="T95" fmla="*/ 701 h 1852"/>
                <a:gd name="T96" fmla="*/ 1879 w 2214"/>
                <a:gd name="T97" fmla="*/ 868 h 1852"/>
                <a:gd name="T98" fmla="*/ 1873 w 2214"/>
                <a:gd name="T99" fmla="*/ 1030 h 1852"/>
                <a:gd name="T100" fmla="*/ 1821 w 2214"/>
                <a:gd name="T101" fmla="*/ 1179 h 1852"/>
                <a:gd name="T102" fmla="*/ 1728 w 2214"/>
                <a:gd name="T103" fmla="*/ 1315 h 18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14"/>
                <a:gd name="T157" fmla="*/ 0 h 1852"/>
                <a:gd name="T158" fmla="*/ 2214 w 2214"/>
                <a:gd name="T159" fmla="*/ 1852 h 18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14" h="1852">
                  <a:moveTo>
                    <a:pt x="0" y="926"/>
                  </a:moveTo>
                  <a:lnTo>
                    <a:pt x="3" y="994"/>
                  </a:lnTo>
                  <a:lnTo>
                    <a:pt x="12" y="1061"/>
                  </a:lnTo>
                  <a:lnTo>
                    <a:pt x="26" y="1128"/>
                  </a:lnTo>
                  <a:lnTo>
                    <a:pt x="46" y="1192"/>
                  </a:lnTo>
                  <a:lnTo>
                    <a:pt x="72" y="1257"/>
                  </a:lnTo>
                  <a:lnTo>
                    <a:pt x="105" y="1320"/>
                  </a:lnTo>
                  <a:lnTo>
                    <a:pt x="141" y="1379"/>
                  </a:lnTo>
                  <a:lnTo>
                    <a:pt x="183" y="1437"/>
                  </a:lnTo>
                  <a:lnTo>
                    <a:pt x="231" y="1492"/>
                  </a:lnTo>
                  <a:lnTo>
                    <a:pt x="283" y="1545"/>
                  </a:lnTo>
                  <a:lnTo>
                    <a:pt x="338" y="1592"/>
                  </a:lnTo>
                  <a:lnTo>
                    <a:pt x="398" y="1637"/>
                  </a:lnTo>
                  <a:lnTo>
                    <a:pt x="463" y="1680"/>
                  </a:lnTo>
                  <a:lnTo>
                    <a:pt x="531" y="1717"/>
                  </a:lnTo>
                  <a:lnTo>
                    <a:pt x="601" y="1749"/>
                  </a:lnTo>
                  <a:lnTo>
                    <a:pt x="674" y="1779"/>
                  </a:lnTo>
                  <a:lnTo>
                    <a:pt x="749" y="1803"/>
                  </a:lnTo>
                  <a:lnTo>
                    <a:pt x="827" y="1823"/>
                  </a:lnTo>
                  <a:lnTo>
                    <a:pt x="906" y="1837"/>
                  </a:lnTo>
                  <a:lnTo>
                    <a:pt x="986" y="1847"/>
                  </a:lnTo>
                  <a:lnTo>
                    <a:pt x="1067" y="1852"/>
                  </a:lnTo>
                  <a:lnTo>
                    <a:pt x="1147" y="1852"/>
                  </a:lnTo>
                  <a:lnTo>
                    <a:pt x="1229" y="1847"/>
                  </a:lnTo>
                  <a:lnTo>
                    <a:pt x="1309" y="1837"/>
                  </a:lnTo>
                  <a:lnTo>
                    <a:pt x="1387" y="1823"/>
                  </a:lnTo>
                  <a:lnTo>
                    <a:pt x="1465" y="1803"/>
                  </a:lnTo>
                  <a:lnTo>
                    <a:pt x="1541" y="1779"/>
                  </a:lnTo>
                  <a:lnTo>
                    <a:pt x="1613" y="1749"/>
                  </a:lnTo>
                  <a:lnTo>
                    <a:pt x="1684" y="1717"/>
                  </a:lnTo>
                  <a:lnTo>
                    <a:pt x="1751" y="1680"/>
                  </a:lnTo>
                  <a:lnTo>
                    <a:pt x="1816" y="1637"/>
                  </a:lnTo>
                  <a:lnTo>
                    <a:pt x="1876" y="1592"/>
                  </a:lnTo>
                  <a:lnTo>
                    <a:pt x="1931" y="1545"/>
                  </a:lnTo>
                  <a:lnTo>
                    <a:pt x="1984" y="1492"/>
                  </a:lnTo>
                  <a:lnTo>
                    <a:pt x="2031" y="1437"/>
                  </a:lnTo>
                  <a:lnTo>
                    <a:pt x="2073" y="1379"/>
                  </a:lnTo>
                  <a:lnTo>
                    <a:pt x="2110" y="1320"/>
                  </a:lnTo>
                  <a:lnTo>
                    <a:pt x="2142" y="1257"/>
                  </a:lnTo>
                  <a:lnTo>
                    <a:pt x="2168" y="1192"/>
                  </a:lnTo>
                  <a:lnTo>
                    <a:pt x="2188" y="1128"/>
                  </a:lnTo>
                  <a:lnTo>
                    <a:pt x="2202" y="1061"/>
                  </a:lnTo>
                  <a:lnTo>
                    <a:pt x="2211" y="994"/>
                  </a:lnTo>
                  <a:lnTo>
                    <a:pt x="2214" y="926"/>
                  </a:lnTo>
                  <a:lnTo>
                    <a:pt x="2211" y="858"/>
                  </a:lnTo>
                  <a:lnTo>
                    <a:pt x="2202" y="791"/>
                  </a:lnTo>
                  <a:lnTo>
                    <a:pt x="2188" y="724"/>
                  </a:lnTo>
                  <a:lnTo>
                    <a:pt x="2168" y="658"/>
                  </a:lnTo>
                  <a:lnTo>
                    <a:pt x="2142" y="595"/>
                  </a:lnTo>
                  <a:lnTo>
                    <a:pt x="2110" y="532"/>
                  </a:lnTo>
                  <a:lnTo>
                    <a:pt x="2073" y="473"/>
                  </a:lnTo>
                  <a:lnTo>
                    <a:pt x="2031" y="415"/>
                  </a:lnTo>
                  <a:lnTo>
                    <a:pt x="1984" y="360"/>
                  </a:lnTo>
                  <a:lnTo>
                    <a:pt x="1931" y="307"/>
                  </a:lnTo>
                  <a:lnTo>
                    <a:pt x="1876" y="260"/>
                  </a:lnTo>
                  <a:lnTo>
                    <a:pt x="1816" y="213"/>
                  </a:lnTo>
                  <a:lnTo>
                    <a:pt x="1751" y="172"/>
                  </a:lnTo>
                  <a:lnTo>
                    <a:pt x="1684" y="135"/>
                  </a:lnTo>
                  <a:lnTo>
                    <a:pt x="1613" y="103"/>
                  </a:lnTo>
                  <a:lnTo>
                    <a:pt x="1541" y="73"/>
                  </a:lnTo>
                  <a:lnTo>
                    <a:pt x="1465" y="49"/>
                  </a:lnTo>
                  <a:lnTo>
                    <a:pt x="1387" y="29"/>
                  </a:lnTo>
                  <a:lnTo>
                    <a:pt x="1309" y="15"/>
                  </a:lnTo>
                  <a:lnTo>
                    <a:pt x="1229" y="5"/>
                  </a:lnTo>
                  <a:lnTo>
                    <a:pt x="1147" y="0"/>
                  </a:lnTo>
                  <a:lnTo>
                    <a:pt x="1067" y="0"/>
                  </a:lnTo>
                  <a:lnTo>
                    <a:pt x="986" y="5"/>
                  </a:lnTo>
                  <a:lnTo>
                    <a:pt x="906" y="15"/>
                  </a:lnTo>
                  <a:lnTo>
                    <a:pt x="827" y="29"/>
                  </a:lnTo>
                  <a:lnTo>
                    <a:pt x="749" y="49"/>
                  </a:lnTo>
                  <a:lnTo>
                    <a:pt x="674" y="73"/>
                  </a:lnTo>
                  <a:lnTo>
                    <a:pt x="601" y="103"/>
                  </a:lnTo>
                  <a:lnTo>
                    <a:pt x="531" y="135"/>
                  </a:lnTo>
                  <a:lnTo>
                    <a:pt x="463" y="172"/>
                  </a:lnTo>
                  <a:lnTo>
                    <a:pt x="398" y="213"/>
                  </a:lnTo>
                  <a:lnTo>
                    <a:pt x="338" y="260"/>
                  </a:lnTo>
                  <a:lnTo>
                    <a:pt x="283" y="307"/>
                  </a:lnTo>
                  <a:lnTo>
                    <a:pt x="231" y="360"/>
                  </a:lnTo>
                  <a:lnTo>
                    <a:pt x="183" y="415"/>
                  </a:lnTo>
                  <a:lnTo>
                    <a:pt x="141" y="473"/>
                  </a:lnTo>
                  <a:lnTo>
                    <a:pt x="105" y="532"/>
                  </a:lnTo>
                  <a:lnTo>
                    <a:pt x="72" y="595"/>
                  </a:lnTo>
                  <a:lnTo>
                    <a:pt x="46" y="658"/>
                  </a:lnTo>
                  <a:lnTo>
                    <a:pt x="26" y="724"/>
                  </a:lnTo>
                  <a:lnTo>
                    <a:pt x="12" y="791"/>
                  </a:lnTo>
                  <a:lnTo>
                    <a:pt x="3" y="858"/>
                  </a:lnTo>
                  <a:lnTo>
                    <a:pt x="0" y="926"/>
                  </a:lnTo>
                  <a:close/>
                  <a:moveTo>
                    <a:pt x="1572" y="1446"/>
                  </a:moveTo>
                  <a:lnTo>
                    <a:pt x="1515" y="1478"/>
                  </a:lnTo>
                  <a:lnTo>
                    <a:pt x="1455" y="1506"/>
                  </a:lnTo>
                  <a:lnTo>
                    <a:pt x="1392" y="1529"/>
                  </a:lnTo>
                  <a:lnTo>
                    <a:pt x="1327" y="1547"/>
                  </a:lnTo>
                  <a:lnTo>
                    <a:pt x="1261" y="1562"/>
                  </a:lnTo>
                  <a:lnTo>
                    <a:pt x="1193" y="1571"/>
                  </a:lnTo>
                  <a:lnTo>
                    <a:pt x="1124" y="1574"/>
                  </a:lnTo>
                  <a:lnTo>
                    <a:pt x="1056" y="1573"/>
                  </a:lnTo>
                  <a:lnTo>
                    <a:pt x="987" y="1567"/>
                  </a:lnTo>
                  <a:lnTo>
                    <a:pt x="921" y="1555"/>
                  </a:lnTo>
                  <a:lnTo>
                    <a:pt x="855" y="1540"/>
                  </a:lnTo>
                  <a:lnTo>
                    <a:pt x="790" y="1518"/>
                  </a:lnTo>
                  <a:lnTo>
                    <a:pt x="730" y="1492"/>
                  </a:lnTo>
                  <a:lnTo>
                    <a:pt x="672" y="1462"/>
                  </a:lnTo>
                  <a:lnTo>
                    <a:pt x="617" y="1428"/>
                  </a:lnTo>
                  <a:lnTo>
                    <a:pt x="566" y="1389"/>
                  </a:lnTo>
                  <a:lnTo>
                    <a:pt x="518" y="1348"/>
                  </a:lnTo>
                  <a:lnTo>
                    <a:pt x="477" y="1303"/>
                  </a:lnTo>
                  <a:lnTo>
                    <a:pt x="438" y="1254"/>
                  </a:lnTo>
                  <a:lnTo>
                    <a:pt x="406" y="1204"/>
                  </a:lnTo>
                  <a:lnTo>
                    <a:pt x="380" y="1151"/>
                  </a:lnTo>
                  <a:lnTo>
                    <a:pt x="360" y="1096"/>
                  </a:lnTo>
                  <a:lnTo>
                    <a:pt x="344" y="1041"/>
                  </a:lnTo>
                  <a:lnTo>
                    <a:pt x="335" y="984"/>
                  </a:lnTo>
                  <a:lnTo>
                    <a:pt x="332" y="926"/>
                  </a:lnTo>
                  <a:lnTo>
                    <a:pt x="335" y="875"/>
                  </a:lnTo>
                  <a:lnTo>
                    <a:pt x="341" y="822"/>
                  </a:lnTo>
                  <a:lnTo>
                    <a:pt x="354" y="772"/>
                  </a:lnTo>
                  <a:lnTo>
                    <a:pt x="372" y="721"/>
                  </a:lnTo>
                  <a:lnTo>
                    <a:pt x="394" y="673"/>
                  </a:lnTo>
                  <a:lnTo>
                    <a:pt x="420" y="625"/>
                  </a:lnTo>
                  <a:lnTo>
                    <a:pt x="451" y="580"/>
                  </a:lnTo>
                  <a:lnTo>
                    <a:pt x="486" y="537"/>
                  </a:lnTo>
                  <a:lnTo>
                    <a:pt x="1572" y="1446"/>
                  </a:lnTo>
                  <a:close/>
                  <a:moveTo>
                    <a:pt x="643" y="406"/>
                  </a:moveTo>
                  <a:lnTo>
                    <a:pt x="700" y="374"/>
                  </a:lnTo>
                  <a:lnTo>
                    <a:pt x="760" y="346"/>
                  </a:lnTo>
                  <a:lnTo>
                    <a:pt x="823" y="323"/>
                  </a:lnTo>
                  <a:lnTo>
                    <a:pt x="887" y="305"/>
                  </a:lnTo>
                  <a:lnTo>
                    <a:pt x="953" y="290"/>
                  </a:lnTo>
                  <a:lnTo>
                    <a:pt x="1021" y="281"/>
                  </a:lnTo>
                  <a:lnTo>
                    <a:pt x="1090" y="278"/>
                  </a:lnTo>
                  <a:lnTo>
                    <a:pt x="1158" y="279"/>
                  </a:lnTo>
                  <a:lnTo>
                    <a:pt x="1227" y="285"/>
                  </a:lnTo>
                  <a:lnTo>
                    <a:pt x="1293" y="297"/>
                  </a:lnTo>
                  <a:lnTo>
                    <a:pt x="1359" y="312"/>
                  </a:lnTo>
                  <a:lnTo>
                    <a:pt x="1424" y="334"/>
                  </a:lnTo>
                  <a:lnTo>
                    <a:pt x="1484" y="360"/>
                  </a:lnTo>
                  <a:lnTo>
                    <a:pt x="1542" y="390"/>
                  </a:lnTo>
                  <a:lnTo>
                    <a:pt x="1598" y="424"/>
                  </a:lnTo>
                  <a:lnTo>
                    <a:pt x="1648" y="463"/>
                  </a:lnTo>
                  <a:lnTo>
                    <a:pt x="1696" y="504"/>
                  </a:lnTo>
                  <a:lnTo>
                    <a:pt x="1738" y="549"/>
                  </a:lnTo>
                  <a:lnTo>
                    <a:pt x="1776" y="598"/>
                  </a:lnTo>
                  <a:lnTo>
                    <a:pt x="1808" y="648"/>
                  </a:lnTo>
                  <a:lnTo>
                    <a:pt x="1835" y="701"/>
                  </a:lnTo>
                  <a:lnTo>
                    <a:pt x="1854" y="756"/>
                  </a:lnTo>
                  <a:lnTo>
                    <a:pt x="1870" y="812"/>
                  </a:lnTo>
                  <a:lnTo>
                    <a:pt x="1879" y="868"/>
                  </a:lnTo>
                  <a:lnTo>
                    <a:pt x="1882" y="926"/>
                  </a:lnTo>
                  <a:lnTo>
                    <a:pt x="1879" y="977"/>
                  </a:lnTo>
                  <a:lnTo>
                    <a:pt x="1873" y="1030"/>
                  </a:lnTo>
                  <a:lnTo>
                    <a:pt x="1861" y="1080"/>
                  </a:lnTo>
                  <a:lnTo>
                    <a:pt x="1842" y="1131"/>
                  </a:lnTo>
                  <a:lnTo>
                    <a:pt x="1821" y="1179"/>
                  </a:lnTo>
                  <a:lnTo>
                    <a:pt x="1795" y="1226"/>
                  </a:lnTo>
                  <a:lnTo>
                    <a:pt x="1764" y="1272"/>
                  </a:lnTo>
                  <a:lnTo>
                    <a:pt x="1728" y="1315"/>
                  </a:lnTo>
                  <a:lnTo>
                    <a:pt x="643" y="40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6444734"/>
            <a:ext cx="9144000" cy="369332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038" y="838200"/>
            <a:ext cx="5084762" cy="385763"/>
          </a:xfrm>
          <a:noFill/>
        </p:spPr>
        <p:txBody>
          <a:bodyPr/>
          <a:lstStyle/>
          <a:p>
            <a:pPr marL="838200" indent="-838200" eaLnBrk="1" hangingPunct="1"/>
            <a:r>
              <a:rPr lang="en-US" dirty="0" smtClean="0"/>
              <a:t>2.	Tools to monitor Progress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229600" cy="4495800"/>
          </a:xfrm>
          <a:noFill/>
        </p:spPr>
        <p:txBody>
          <a:bodyPr/>
          <a:lstStyle/>
          <a:p>
            <a:pPr marL="1090613" indent="-635000" eaLnBrk="1" hangingPunct="1">
              <a:buClr>
                <a:schemeClr val="accent2"/>
              </a:buClr>
              <a:buFontTx/>
              <a:buNone/>
            </a:pPr>
            <a:r>
              <a:rPr lang="en-US" sz="2000" dirty="0" smtClean="0"/>
              <a:t>2.1.	</a:t>
            </a:r>
            <a:r>
              <a:rPr lang="en-US" sz="2000" dirty="0" err="1" smtClean="0">
                <a:solidFill>
                  <a:srgbClr val="FFFF00"/>
                </a:solidFill>
              </a:rPr>
              <a:t>Logframe</a:t>
            </a:r>
            <a:r>
              <a:rPr lang="en-US" sz="2000" dirty="0" smtClean="0"/>
              <a:t>:</a:t>
            </a:r>
          </a:p>
          <a:p>
            <a:pPr marL="1090613" indent="-635000" eaLnBrk="1" hangingPunct="1">
              <a:buClr>
                <a:schemeClr val="accent2"/>
              </a:buClr>
              <a:buFontTx/>
              <a:buNone/>
            </a:pPr>
            <a:r>
              <a:rPr lang="en-US" sz="2000" dirty="0" smtClean="0"/>
              <a:t>	Developed during the project design</a:t>
            </a:r>
          </a:p>
          <a:p>
            <a:pPr marL="1090613" indent="-635000" eaLnBrk="1" hangingPunct="1">
              <a:buClr>
                <a:schemeClr val="accent2"/>
              </a:buClr>
              <a:buFontTx/>
              <a:buNone/>
            </a:pPr>
            <a:r>
              <a:rPr lang="en-US" sz="2000" dirty="0" smtClean="0"/>
              <a:t>	Refined and finalized at Inception Workshop</a:t>
            </a:r>
          </a:p>
          <a:p>
            <a:pPr marL="1090613" indent="-635000" eaLnBrk="1" hangingPunct="1">
              <a:buClr>
                <a:schemeClr val="accent2"/>
              </a:buClr>
              <a:buFontTx/>
              <a:buNone/>
            </a:pPr>
            <a:r>
              <a:rPr lang="en-US" sz="2000" dirty="0" smtClean="0"/>
              <a:t>	Include result-oriented SMART indicators</a:t>
            </a:r>
          </a:p>
          <a:p>
            <a:pPr marL="1090613" indent="-635000" eaLnBrk="1" hangingPunct="1">
              <a:buClr>
                <a:schemeClr val="accent2"/>
              </a:buClr>
              <a:buFontTx/>
              <a:buNone/>
            </a:pPr>
            <a:endParaRPr lang="en-US" sz="2000" dirty="0" smtClean="0"/>
          </a:p>
          <a:p>
            <a:pPr marL="1090613" indent="-635000" eaLnBrk="1" hangingPunct="1">
              <a:buClr>
                <a:schemeClr val="accent2"/>
              </a:buClr>
              <a:buFontTx/>
              <a:buNone/>
            </a:pPr>
            <a:r>
              <a:rPr lang="en-US" sz="2000" dirty="0" smtClean="0"/>
              <a:t>2.2.	Annual Work Plan </a:t>
            </a:r>
          </a:p>
          <a:p>
            <a:pPr marL="1090613" indent="-635000" eaLnBrk="1" hangingPunct="1">
              <a:buClr>
                <a:schemeClr val="accent2"/>
              </a:buClr>
              <a:buFontTx/>
              <a:buNone/>
            </a:pPr>
            <a:endParaRPr lang="en-US" sz="2000" dirty="0" smtClean="0"/>
          </a:p>
          <a:p>
            <a:pPr marL="1090613" indent="-635000" eaLnBrk="1" hangingPunct="1">
              <a:buClr>
                <a:schemeClr val="accent2"/>
              </a:buClr>
              <a:buFontTx/>
              <a:buNone/>
            </a:pPr>
            <a:r>
              <a:rPr lang="en-US" sz="2000" dirty="0" smtClean="0"/>
              <a:t>2.3.	Field visits from UNOPS and UNDP/GEF RCU</a:t>
            </a:r>
          </a:p>
          <a:p>
            <a:pPr marL="1090613" indent="-635000" eaLnBrk="1" hangingPunct="1">
              <a:buClr>
                <a:schemeClr val="accent2"/>
              </a:buClr>
              <a:buFontTx/>
              <a:buNone/>
            </a:pPr>
            <a:r>
              <a:rPr lang="en-US" sz="2000" dirty="0" smtClean="0"/>
              <a:t> </a:t>
            </a:r>
          </a:p>
          <a:p>
            <a:pPr marL="1090613" indent="-6350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 smtClean="0"/>
              <a:t>2.4.	</a:t>
            </a:r>
            <a:r>
              <a:rPr lang="en-US" sz="2000" dirty="0" smtClean="0">
                <a:solidFill>
                  <a:srgbClr val="FFFFCC"/>
                </a:solidFill>
              </a:rPr>
              <a:t>Evaluations (Mid-term and Final)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44734"/>
            <a:ext cx="9144000" cy="369332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3.	REPORTING ON PROGRESS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010400" cy="4768334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000" dirty="0" smtClean="0"/>
              <a:t>3.1.	</a:t>
            </a:r>
            <a:r>
              <a:rPr lang="en-US" sz="2000" dirty="0" smtClean="0">
                <a:solidFill>
                  <a:srgbClr val="FFFF00"/>
                </a:solidFill>
              </a:rPr>
              <a:t>Inception report</a:t>
            </a:r>
            <a:r>
              <a:rPr lang="en-US" sz="2000" dirty="0" smtClean="0"/>
              <a:t> – progress in the inception stage, revisions made on the </a:t>
            </a:r>
            <a:r>
              <a:rPr lang="en-US" sz="2000" dirty="0" err="1" smtClean="0"/>
              <a:t>logframe</a:t>
            </a:r>
            <a:r>
              <a:rPr lang="en-US" sz="2000" dirty="0" smtClean="0"/>
              <a:t>, total budget and work plan, monitoring framework, etc.</a:t>
            </a:r>
          </a:p>
          <a:p>
            <a:pPr marL="609600" indent="-609600" eaLnBrk="1" hangingPunct="1"/>
            <a:endParaRPr lang="en-US" sz="2000" dirty="0" smtClean="0"/>
          </a:p>
          <a:p>
            <a:pPr marL="609600" indent="-609600" eaLnBrk="1" hangingPunct="1">
              <a:buFontTx/>
              <a:buNone/>
            </a:pPr>
            <a:r>
              <a:rPr lang="en-US" sz="2000" dirty="0" smtClean="0"/>
              <a:t>3.2.</a:t>
            </a:r>
            <a:r>
              <a:rPr lang="en-US" sz="2000" dirty="0" smtClean="0">
                <a:solidFill>
                  <a:srgbClr val="FFFF00"/>
                </a:solidFill>
              </a:rPr>
              <a:t>	Quarterly operational and financial reports</a:t>
            </a:r>
            <a:r>
              <a:rPr lang="en-US" sz="2000" dirty="0" smtClean="0"/>
              <a:t> – reporting progress &amp; challenges each quarter, updating risks &amp; management responses, lessons learned, financial delivery against approved Annual Work Plan</a:t>
            </a:r>
          </a:p>
          <a:p>
            <a:pPr marL="609600" indent="-609600" eaLnBrk="1" hangingPunct="1"/>
            <a:endParaRPr lang="en-US" sz="2000" dirty="0" smtClean="0"/>
          </a:p>
          <a:p>
            <a:pPr marL="609600" indent="-609600" eaLnBrk="1" hangingPunct="1">
              <a:buFontTx/>
              <a:buNone/>
            </a:pPr>
            <a:r>
              <a:rPr lang="en-US" sz="2000" dirty="0" smtClean="0"/>
              <a:t>3.3</a:t>
            </a:r>
            <a:r>
              <a:rPr lang="en-US" sz="2000" dirty="0" smtClean="0">
                <a:solidFill>
                  <a:srgbClr val="FFFF00"/>
                </a:solidFill>
              </a:rPr>
              <a:t>.	Project Implementation Reviews</a:t>
            </a:r>
            <a:r>
              <a:rPr lang="en-US" sz="2000" dirty="0" smtClean="0"/>
              <a:t> /</a:t>
            </a:r>
            <a:r>
              <a:rPr lang="en-US" sz="2000" dirty="0" smtClean="0">
                <a:solidFill>
                  <a:srgbClr val="FFFF00"/>
                </a:solidFill>
              </a:rPr>
              <a:t>Annual Project Report </a:t>
            </a:r>
            <a:r>
              <a:rPr lang="en-US" sz="2000" dirty="0" smtClean="0"/>
              <a:t>– project progress for the year (July – June) rated in terms of achieving project objective and project implementation, lessons learned &amp; best practices, co-financing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444734"/>
            <a:ext cx="9144000" cy="369332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1928</TotalTime>
  <Words>488</Words>
  <Application>Microsoft Office PowerPoint</Application>
  <PresentationFormat>On-screen Show (4:3)</PresentationFormat>
  <Paragraphs>130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OVERVIEW </vt:lpstr>
      <vt:lpstr>What is GEF?</vt:lpstr>
      <vt:lpstr>UNDP/GEF project implementation responsibilities</vt:lpstr>
      <vt:lpstr>II. MONITORING AND EVALUATION REQUIREMENTS FOR UNDP/GEF PROJECTS</vt:lpstr>
      <vt:lpstr>1. ADAPTIVE MANAGEMENT - What is it?</vt:lpstr>
      <vt:lpstr>ADAPTIVE MANAGEMENT - What changes are allowed?</vt:lpstr>
      <vt:lpstr>2. Tools to monitor Progress</vt:lpstr>
      <vt:lpstr>3. REPORTING ON PROGRESS</vt:lpstr>
      <vt:lpstr>III. UNDP/GEF Risk Management System </vt:lpstr>
      <vt:lpstr>7 RISK CATEGORIES – all projects should  monitor</vt:lpstr>
      <vt:lpstr>TYPES OF RISKS</vt:lpstr>
      <vt:lpstr>FOR EACH RISK IDENTIFIED WE NEED A MANAGEMENT RESPONSE</vt:lpstr>
      <vt:lpstr>Thank you!</vt:lpstr>
    </vt:vector>
  </TitlesOfParts>
  <Company>UNDP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Adriana Dinu</dc:creator>
  <cp:lastModifiedBy>Jose TROYA</cp:lastModifiedBy>
  <cp:revision>141</cp:revision>
  <cp:lastPrinted>1601-01-01T00:00:00Z</cp:lastPrinted>
  <dcterms:created xsi:type="dcterms:W3CDTF">2007-05-30T08:55:12Z</dcterms:created>
  <dcterms:modified xsi:type="dcterms:W3CDTF">2016-01-26T01:40:42Z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TC102037821033</vt:lpwstr>
  </property>
</Properties>
</file>